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96" r:id="rId5"/>
    <p:sldId id="260" r:id="rId6"/>
    <p:sldId id="263" r:id="rId7"/>
    <p:sldId id="302" r:id="rId8"/>
    <p:sldId id="303" r:id="rId9"/>
    <p:sldId id="304" r:id="rId10"/>
    <p:sldId id="305" r:id="rId11"/>
    <p:sldId id="301" r:id="rId12"/>
  </p:sldIdLst>
  <p:sldSz cx="12192000" cy="6858000"/>
  <p:notesSz cx="6858000" cy="9144000"/>
  <p:custShowLst>
    <p:custShow name="Özel Gösteri 1" id="0">
      <p:sldLst>
        <p:sld r:id="rId2"/>
        <p:sld r:id="rId3"/>
        <p:sld r:id="rId4"/>
        <p:sld r:id="rId5"/>
        <p:sld r:id="rId6"/>
        <p:sld r:id="rId7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60" d="100"/>
          <a:sy n="60" d="100"/>
        </p:scale>
        <p:origin x="-1614" y="-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tr-TR" sz="3200" dirty="0" smtClean="0"/>
              <a:t>YAŞLILIK KURAMLARI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smtClean="0"/>
              <a:t>Münevver ERYALÇIN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24122586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677917"/>
            <a:ext cx="8915400" cy="52333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800" dirty="0" smtClean="0"/>
              <a:t>Hücresel yaşlanma kuramı ise bedendeki hücre oluşumundan çok tükenmesine odaklandığı için yanılmaktadır.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Hücrelerin büyük bir bölümü üremeyi sürdürür ve kuramsal olarak sonsuza dek yaşar.</a:t>
            </a:r>
          </a:p>
        </p:txBody>
      </p:sp>
    </p:spTree>
  </p:cSld>
  <p:clrMapOvr>
    <a:masterClrMapping/>
  </p:clrMapOvr>
  <p:transition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</a:p>
          <a:p>
            <a:r>
              <a:rPr lang="tr-TR" dirty="0" err="1" smtClean="0"/>
              <a:t>Gander</a:t>
            </a:r>
            <a:r>
              <a:rPr lang="tr-TR" dirty="0" smtClean="0"/>
              <a:t>, M. J. ve </a:t>
            </a:r>
            <a:r>
              <a:rPr lang="tr-TR" dirty="0" err="1" smtClean="0"/>
              <a:t>Gardiner</a:t>
            </a:r>
            <a:r>
              <a:rPr lang="tr-TR" dirty="0" smtClean="0"/>
              <a:t>, H. W. (1993). </a:t>
            </a:r>
            <a:r>
              <a:rPr lang="tr-TR" i="1" dirty="0" err="1" smtClean="0"/>
              <a:t>Cocuk</a:t>
            </a:r>
            <a:r>
              <a:rPr lang="tr-TR" i="1" dirty="0" smtClean="0"/>
              <a:t> ve Ergen </a:t>
            </a:r>
            <a:r>
              <a:rPr lang="tr-TR" i="1" dirty="0" err="1" smtClean="0"/>
              <a:t>Gelisimi</a:t>
            </a:r>
            <a:r>
              <a:rPr lang="tr-TR" dirty="0" smtClean="0"/>
              <a:t>. (</a:t>
            </a:r>
            <a:r>
              <a:rPr lang="tr-TR" dirty="0" err="1" smtClean="0"/>
              <a:t>Çev</a:t>
            </a:r>
            <a:r>
              <a:rPr lang="tr-TR" dirty="0" smtClean="0"/>
              <a:t>.) Çelen, N., Dönmez, A. ve Onur, B. Ankara: İmge </a:t>
            </a:r>
            <a:r>
              <a:rPr lang="tr-TR" dirty="0" err="1" smtClean="0"/>
              <a:t>kitabevi</a:t>
            </a:r>
            <a:r>
              <a:rPr lang="tr-TR" smtClean="0"/>
              <a:t>.</a:t>
            </a:r>
            <a:endParaRPr lang="tr-TR" dirty="0" smtClean="0"/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7360" y="625643"/>
            <a:ext cx="9767252" cy="59711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200" dirty="0" smtClean="0"/>
              <a:t>Yaşlanma genel olarak organizmanın çevreye uyumunda gitgide artan bir yetersizlikle ortaya çıkar.</a:t>
            </a:r>
          </a:p>
          <a:p>
            <a:pPr>
              <a:lnSpc>
                <a:spcPct val="150000"/>
              </a:lnSpc>
            </a:pPr>
            <a:r>
              <a:rPr lang="tr-TR" sz="3200" dirty="0" smtClean="0"/>
              <a:t>Evrimsel bir yaşlanma modeline göre, insanın yaşlanması daha önce birincil önem taşıyan uyum özelliklerinin ileri yıllarda olumsuz özelliklere dönüşmesidir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422452801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90503" y="1410789"/>
            <a:ext cx="9114109" cy="450043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Fizyolojik yaşlanma kuramları:</a:t>
            </a:r>
          </a:p>
          <a:p>
            <a:r>
              <a:rPr lang="tr-TR" sz="3200" dirty="0" smtClean="0"/>
              <a:t>Yaşlanmanın biyolojik sürecini açıklayan kuramlardır.</a:t>
            </a:r>
          </a:p>
          <a:p>
            <a:r>
              <a:rPr lang="tr-TR" sz="3200" dirty="0" smtClean="0"/>
              <a:t>Bu yaşlanma kuramları birincil yaşlanma süreçlerini tanımlayan kuramlardır.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24269362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842211"/>
            <a:ext cx="8915400" cy="5069011"/>
          </a:xfrm>
        </p:spPr>
        <p:txBody>
          <a:bodyPr>
            <a:normAutofit/>
          </a:bodyPr>
          <a:lstStyle/>
          <a:p>
            <a:r>
              <a:rPr lang="tr-TR" sz="3200" dirty="0" smtClean="0"/>
              <a:t>Birincil yaşlanma, bir türün tüm üyelerinde ortaya çıkan aşamalı, kaçınılmaz yaşa bağlı </a:t>
            </a:r>
            <a:r>
              <a:rPr lang="tr-TR" sz="3200" dirty="0" err="1" smtClean="0"/>
              <a:t>değişimleriiçerir</a:t>
            </a:r>
            <a:r>
              <a:rPr lang="tr-TR" sz="3200" dirty="0" smtClean="0"/>
              <a:t>.</a:t>
            </a:r>
          </a:p>
          <a:p>
            <a:r>
              <a:rPr lang="tr-TR" sz="3200" dirty="0" smtClean="0"/>
              <a:t>Birincil yaşlanmanın nedenleri konusunda çeşitli kuramlar vardır:</a:t>
            </a:r>
          </a:p>
          <a:p>
            <a:r>
              <a:rPr lang="tr-TR" sz="3200" dirty="0" smtClean="0"/>
              <a:t>Genetik programlama</a:t>
            </a:r>
          </a:p>
          <a:p>
            <a:r>
              <a:rPr lang="tr-TR" sz="3200" dirty="0" smtClean="0"/>
              <a:t>Zaman ayarlama</a:t>
            </a:r>
            <a:endParaRPr lang="tr-TR" sz="32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721895"/>
            <a:ext cx="8915400" cy="518932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Bağışıklık mekanizması</a:t>
            </a:r>
          </a:p>
          <a:p>
            <a:r>
              <a:rPr lang="tr-TR" sz="2800" dirty="0" smtClean="0"/>
              <a:t>DNA’nın onarımı</a:t>
            </a:r>
          </a:p>
          <a:p>
            <a:r>
              <a:rPr lang="tr-TR" sz="2800" dirty="0" err="1" smtClean="0"/>
              <a:t>Metabolik</a:t>
            </a:r>
            <a:r>
              <a:rPr lang="tr-TR" sz="2800" dirty="0" smtClean="0"/>
              <a:t> artıklar</a:t>
            </a:r>
          </a:p>
          <a:p>
            <a:endParaRPr lang="tr-TR" sz="2800" dirty="0" smtClean="0"/>
          </a:p>
          <a:p>
            <a:r>
              <a:rPr lang="tr-TR" sz="2800" dirty="0" smtClean="0"/>
              <a:t>İkincil yaşlanma insanların çoğunda ortaya çıkar ama evrensel ya da kaçınılmaz değildir.</a:t>
            </a:r>
          </a:p>
          <a:p>
            <a:pPr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2710355515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862149"/>
            <a:ext cx="8915400" cy="504907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İkincil yaşlanmaya bağlı değişimler yaşla ilişkili olduğu için çoğu zaman birincil yaşlanmayla karıştırılmaktadır.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691285580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986589"/>
            <a:ext cx="8915400" cy="4924633"/>
          </a:xfrm>
        </p:spPr>
        <p:txBody>
          <a:bodyPr>
            <a:normAutofit/>
          </a:bodyPr>
          <a:lstStyle/>
          <a:p>
            <a:r>
              <a:rPr lang="tr-TR" sz="2800" dirty="0" smtClean="0"/>
              <a:t>Üçüncül yaşlanma yaşamın sonunu haber veren hızlı sonul bozulmadır. </a:t>
            </a:r>
          </a:p>
          <a:p>
            <a:r>
              <a:rPr lang="tr-TR" sz="2800" dirty="0" smtClean="0"/>
              <a:t>Sağlıkta toplumsal yaşamda bilişsel işleyişte yaygın değişimlerle kendini belli eder.</a:t>
            </a:r>
            <a:endParaRPr lang="tr-TR" sz="2800" dirty="0"/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649705"/>
            <a:ext cx="8915400" cy="526151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Aşınma kuramı, sağduyuya en yakın kuram gibi görünmektedir. </a:t>
            </a:r>
          </a:p>
          <a:p>
            <a:r>
              <a:rPr lang="tr-TR" sz="2800" dirty="0" smtClean="0"/>
              <a:t>Buna göre organizma makinede olduğu gibi eskimektedir. </a:t>
            </a:r>
          </a:p>
          <a:p>
            <a:r>
              <a:rPr lang="tr-TR" sz="2800" dirty="0" smtClean="0"/>
              <a:t>Ancak yaşam süresini yalnız çok çalışmanın ya da stresin kısalttığına ilişkin kesin bulgular yoktur.</a:t>
            </a:r>
            <a:endParaRPr lang="tr-TR" sz="2800" dirty="0"/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697832"/>
            <a:ext cx="8915400" cy="521339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200" dirty="0" smtClean="0"/>
              <a:t>Özbağışıklık kuramı, damar hastalıkları yüksek tansiyon şeker hastalığı romatizma kanser gibi sorunları </a:t>
            </a:r>
            <a:r>
              <a:rPr lang="tr-TR" sz="3200" dirty="0" err="1" smtClean="0"/>
              <a:t>açıklmada</a:t>
            </a:r>
            <a:r>
              <a:rPr lang="tr-TR" sz="3200" dirty="0" smtClean="0"/>
              <a:t> yardımcı olmaktadır</a:t>
            </a:r>
          </a:p>
          <a:p>
            <a:pPr>
              <a:lnSpc>
                <a:spcPct val="150000"/>
              </a:lnSpc>
            </a:pPr>
            <a:endParaRPr lang="tr-TR" sz="3200" dirty="0" smtClean="0"/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741</TotalTime>
  <Words>230</Words>
  <Application>Microsoft Office PowerPoint</Application>
  <PresentationFormat>Özel</PresentationFormat>
  <Paragraphs>28</Paragraphs>
  <Slides>11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  <vt:variant>
        <vt:lpstr>Özel Gösteriler</vt:lpstr>
      </vt:variant>
      <vt:variant>
        <vt:i4>1</vt:i4>
      </vt:variant>
    </vt:vector>
  </HeadingPairs>
  <TitlesOfParts>
    <vt:vector size="13" baseType="lpstr">
      <vt:lpstr>Duman</vt:lpstr>
      <vt:lpstr>YAŞLILIK KURAMLARI</vt:lpstr>
      <vt:lpstr>Slayt 2</vt:lpstr>
      <vt:lpstr>Slayt 3</vt:lpstr>
      <vt:lpstr>Slayt 4</vt:lpstr>
      <vt:lpstr>Slayt 5</vt:lpstr>
      <vt:lpstr> </vt:lpstr>
      <vt:lpstr>Slayt 7</vt:lpstr>
      <vt:lpstr>Slayt 8</vt:lpstr>
      <vt:lpstr>Slayt 9</vt:lpstr>
      <vt:lpstr>Slayt 10</vt:lpstr>
      <vt:lpstr>Slayt 11</vt:lpstr>
      <vt:lpstr>Özel Gösteri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Münevver ERYALÇIN</cp:lastModifiedBy>
  <cp:revision>97</cp:revision>
  <dcterms:created xsi:type="dcterms:W3CDTF">2014-05-19T11:47:06Z</dcterms:created>
  <dcterms:modified xsi:type="dcterms:W3CDTF">2021-11-18T12:07:40Z</dcterms:modified>
</cp:coreProperties>
</file>