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309" r:id="rId3"/>
    <p:sldId id="308" r:id="rId4"/>
    <p:sldId id="307" r:id="rId5"/>
    <p:sldId id="306" r:id="rId6"/>
    <p:sldId id="305" r:id="rId7"/>
    <p:sldId id="304" r:id="rId8"/>
    <p:sldId id="303" r:id="rId9"/>
    <p:sldId id="302" r:id="rId10"/>
    <p:sldId id="301" r:id="rId11"/>
    <p:sldId id="300" r:id="rId12"/>
    <p:sldId id="310"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extLst>
      <p:ext uri="{BB962C8B-B14F-4D97-AF65-F5344CB8AC3E}">
        <p14:creationId xmlns:p14="http://schemas.microsoft.com/office/powerpoint/2010/main" val="13474375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extLst>
      <p:ext uri="{BB962C8B-B14F-4D97-AF65-F5344CB8AC3E}">
        <p14:creationId xmlns:p14="http://schemas.microsoft.com/office/powerpoint/2010/main" val="1374654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1889687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2565196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2893154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75363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1999587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142849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233542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17869741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31241634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40545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238277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2564904"/>
            <a:ext cx="6172200" cy="280831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14.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Epik Edebiyat II</a:t>
            </a: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4005064"/>
            <a:ext cx="6172200" cy="2369858"/>
          </a:xfrm>
        </p:spPr>
        <p:txBody>
          <a:bodyPr>
            <a:normAutofit/>
          </a:bodyPr>
          <a:lstStyle/>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r>
              <a:rPr lang="tr-TR" sz="1200" dirty="0">
                <a:solidFill>
                  <a:schemeClr val="tx1"/>
                </a:solidFill>
                <a:effectLst>
                  <a:outerShdw blurRad="38100" dist="38100" dir="2700000" algn="tl">
                    <a:srgbClr val="000000">
                      <a:alpha val="43137"/>
                    </a:srgbClr>
                  </a:outerShdw>
                </a:effectLst>
                <a:latin typeface="Comic Sans MS" pitchFamily="66" charset="0"/>
              </a:rPr>
              <a:t>Dersin Sorumlusu:</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Özellikle </a:t>
            </a:r>
            <a:r>
              <a:rPr lang="tr-TR" dirty="0" err="1"/>
              <a:t>Bhishmaparvan</a:t>
            </a:r>
            <a:r>
              <a:rPr lang="tr-TR" dirty="0"/>
              <a:t> (25-42) bölümünde </a:t>
            </a:r>
            <a:r>
              <a:rPr lang="tr-TR" dirty="0" err="1"/>
              <a:t>Arcuna'ya</a:t>
            </a:r>
            <a:r>
              <a:rPr lang="tr-TR" dirty="0"/>
              <a:t> okuduğu "Tanrısal Şarkı" (</a:t>
            </a:r>
            <a:r>
              <a:rPr lang="tr-TR" dirty="0" err="1"/>
              <a:t>Bhagavadgitā</a:t>
            </a:r>
            <a:r>
              <a:rPr lang="tr-TR" dirty="0"/>
              <a:t>) çok önemlidir. İzleyen dönemlerde din adamları (</a:t>
            </a:r>
            <a:r>
              <a:rPr lang="tr-TR" dirty="0" err="1"/>
              <a:t>brāhmanlar</a:t>
            </a:r>
            <a:r>
              <a:rPr lang="tr-TR" dirty="0"/>
              <a:t>), </a:t>
            </a:r>
            <a:r>
              <a:rPr lang="tr-TR" dirty="0" err="1"/>
              <a:t>sutaları</a:t>
            </a:r>
            <a:r>
              <a:rPr lang="tr-TR" dirty="0"/>
              <a:t>, bulundukları güçlü konumdan indirerek, yerlerine geçmişler ve destan anlatıcılığı işini de tekellerine almışlardır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47061555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err="1"/>
              <a:t>Bhagavadgitā'da</a:t>
            </a:r>
            <a:r>
              <a:rPr lang="tr-TR" dirty="0"/>
              <a:t> Vedalardan, </a:t>
            </a:r>
            <a:r>
              <a:rPr lang="tr-TR" dirty="0" err="1"/>
              <a:t>Brahmanalardan</a:t>
            </a:r>
            <a:r>
              <a:rPr lang="tr-TR" dirty="0"/>
              <a:t>, </a:t>
            </a:r>
            <a:r>
              <a:rPr lang="tr-TR" dirty="0" err="1"/>
              <a:t>Āranyakalardan</a:t>
            </a:r>
            <a:r>
              <a:rPr lang="tr-TR" dirty="0"/>
              <a:t> ve özellikle de </a:t>
            </a:r>
            <a:r>
              <a:rPr lang="tr-TR" dirty="0" err="1"/>
              <a:t>Upanishadlardan</a:t>
            </a:r>
            <a:r>
              <a:rPr lang="tr-TR" dirty="0"/>
              <a:t> izler bulmak olasıdır. Dolayısıyla bu kitap için "Hint düşüncesinin aynasıdır" diyebiliriz.</a:t>
            </a:r>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90562421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err="1"/>
              <a:t>Mahābhārata</a:t>
            </a:r>
            <a:r>
              <a:rPr lang="tr-TR" dirty="0"/>
              <a:t> destanında yer yer hayvanların konuşturulduğu (fabl türü) masallara da rastlanır. Bunlar, daha sonra ortaya çıkan </a:t>
            </a:r>
            <a:r>
              <a:rPr lang="tr-TR" dirty="0" err="1"/>
              <a:t>Pançatantra</a:t>
            </a:r>
            <a:r>
              <a:rPr lang="tr-TR" dirty="0"/>
              <a:t> masal serisine kaynaklık etmiş olabilir. Peri masallarına veya kahramanlarla ilgili masallara da rastlanır. Bunlara en iyi örnek, Nala ile </a:t>
            </a:r>
            <a:r>
              <a:rPr lang="tr-TR" dirty="0" err="1"/>
              <a:t>Damayanti</a:t>
            </a:r>
            <a:r>
              <a:rPr lang="tr-TR" dirty="0"/>
              <a:t> ve </a:t>
            </a:r>
            <a:r>
              <a:rPr lang="tr-TR"/>
              <a:t>Sāvitri </a:t>
            </a:r>
            <a:r>
              <a:rPr lang="tr-TR" dirty="0"/>
              <a:t>ile </a:t>
            </a:r>
            <a:r>
              <a:rPr lang="tr-TR" dirty="0" err="1"/>
              <a:t>Satyavan</a:t>
            </a:r>
            <a:r>
              <a:rPr lang="tr-TR" dirty="0"/>
              <a:t> öyküleridir. Brahmanların gücünü öven ve egemenliklerini pekiştiren brahman efsanelerine en iyi örnekler ise </a:t>
            </a:r>
            <a:r>
              <a:rPr lang="tr-TR" dirty="0" err="1"/>
              <a:t>Çyavana</a:t>
            </a:r>
            <a:r>
              <a:rPr lang="tr-TR" dirty="0"/>
              <a:t> öyküsü ile </a:t>
            </a:r>
            <a:r>
              <a:rPr lang="tr-TR" dirty="0" err="1"/>
              <a:t>Parikshit</a:t>
            </a:r>
            <a:r>
              <a:rPr lang="tr-TR" dirty="0"/>
              <a:t> öyküsüdür.</a:t>
            </a:r>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61564879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Hint destanları Kuzey Hindistan’a ait metinlerdir. </a:t>
            </a:r>
            <a:r>
              <a:rPr lang="tr-TR" i="1" dirty="0" err="1"/>
              <a:t>Rāmāyaṇa</a:t>
            </a:r>
            <a:r>
              <a:rPr lang="tr-TR" i="1" dirty="0"/>
              <a:t>, Hindistan’ın </a:t>
            </a:r>
            <a:r>
              <a:rPr lang="tr-TR" dirty="0" err="1"/>
              <a:t>Ayodhaya</a:t>
            </a:r>
            <a:r>
              <a:rPr lang="tr-TR" dirty="0"/>
              <a:t> şehrinde, </a:t>
            </a:r>
            <a:r>
              <a:rPr lang="tr-TR" i="1" dirty="0" err="1"/>
              <a:t>Mahābhārata</a:t>
            </a:r>
            <a:r>
              <a:rPr lang="tr-TR" i="1" dirty="0"/>
              <a:t> </a:t>
            </a:r>
            <a:r>
              <a:rPr lang="tr-TR" dirty="0"/>
              <a:t>ise </a:t>
            </a:r>
            <a:r>
              <a:rPr lang="tr-TR" dirty="0" err="1"/>
              <a:t>Hastinapura’da</a:t>
            </a:r>
            <a:r>
              <a:rPr lang="tr-TR" dirty="0"/>
              <a:t> geçmektedir.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24542875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i="1" dirty="0" err="1"/>
              <a:t>Rāmāyaṇa</a:t>
            </a:r>
            <a:r>
              <a:rPr lang="tr-TR" i="1" dirty="0"/>
              <a:t> Destanı, </a:t>
            </a:r>
            <a:r>
              <a:rPr lang="tr-TR" dirty="0"/>
              <a:t>24.000 beyit ve 7 bölümden (</a:t>
            </a:r>
            <a:r>
              <a:rPr lang="tr-TR" dirty="0" err="1"/>
              <a:t>kāṇḍa</a:t>
            </a:r>
            <a:r>
              <a:rPr lang="tr-TR" dirty="0"/>
              <a:t>) meydana gelmekte; </a:t>
            </a:r>
            <a:r>
              <a:rPr lang="tr-TR" i="1" dirty="0" err="1"/>
              <a:t>Mahābhārata</a:t>
            </a:r>
            <a:r>
              <a:rPr lang="tr-TR" dirty="0"/>
              <a:t> ise 100.000 beyit ve 18 bölümden (</a:t>
            </a:r>
            <a:r>
              <a:rPr lang="tr-TR" dirty="0" err="1"/>
              <a:t>parvan</a:t>
            </a:r>
            <a:r>
              <a:rPr lang="tr-TR" dirty="0"/>
              <a:t>) oluşmaktadır.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81526422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Her iki destan da Hindu kültürüne ait </a:t>
            </a:r>
            <a:r>
              <a:rPr lang="tr-TR" dirty="0" err="1"/>
              <a:t>Vishṇu</a:t>
            </a:r>
            <a:r>
              <a:rPr lang="tr-TR" dirty="0"/>
              <a:t> inancının ve mitolojisinin bir ansiklopedisi olarak görülebilir. Hint Destanları çok geniş bir etki alanına sahiptir.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72600641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a:t>Öyle ki, Cava, Endonezya, Malezya, Filipinler, Kamboçya, Tayland, Laos, Burma, Japonya, Nepal, Seylan ve Moğolistan gibi bölgelerin kendine has yapısı içinde, kısmen değiştirilerek tekrar anlatılmışlardır. Bugün Hindistan'da en çok sevilen ve tutulan anlatımı ise, </a:t>
            </a:r>
            <a:r>
              <a:rPr lang="tr-TR" dirty="0" err="1"/>
              <a:t>Tulsi</a:t>
            </a:r>
            <a:r>
              <a:rPr lang="tr-TR" dirty="0"/>
              <a:t> </a:t>
            </a:r>
            <a:r>
              <a:rPr lang="tr-TR" dirty="0" err="1"/>
              <a:t>Das'ın</a:t>
            </a:r>
            <a:r>
              <a:rPr lang="tr-TR" dirty="0"/>
              <a:t> (1532-1623) </a:t>
            </a:r>
            <a:r>
              <a:rPr lang="tr-TR" dirty="0" err="1"/>
              <a:t>Rām</a:t>
            </a:r>
            <a:r>
              <a:rPr lang="tr-TR" dirty="0"/>
              <a:t> </a:t>
            </a:r>
            <a:r>
              <a:rPr lang="tr-TR" dirty="0" err="1"/>
              <a:t>Çarit</a:t>
            </a:r>
            <a:r>
              <a:rPr lang="tr-TR" dirty="0"/>
              <a:t> </a:t>
            </a:r>
            <a:r>
              <a:rPr lang="tr-TR" dirty="0" err="1"/>
              <a:t>Mānas</a:t>
            </a:r>
            <a:r>
              <a:rPr lang="tr-TR" dirty="0"/>
              <a:t> (</a:t>
            </a:r>
            <a:r>
              <a:rPr lang="tr-TR" dirty="0" err="1"/>
              <a:t>Rāma'nın</a:t>
            </a:r>
            <a:r>
              <a:rPr lang="tr-TR" dirty="0"/>
              <a:t> Yaptıklarının Biriktiği Göl) adlı eseridir.</a:t>
            </a:r>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06474969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err="1"/>
              <a:t>Rāma</a:t>
            </a:r>
            <a:r>
              <a:rPr lang="tr-TR" dirty="0"/>
              <a:t>, bir savaşçı (</a:t>
            </a:r>
            <a:r>
              <a:rPr lang="tr-TR" dirty="0" err="1"/>
              <a:t>kshatriya</a:t>
            </a:r>
            <a:r>
              <a:rPr lang="tr-TR" dirty="0"/>
              <a:t>) çocuğu olmakla birlikte, sürgüne gidişi sırasında bir </a:t>
            </a:r>
            <a:r>
              <a:rPr lang="tr-TR" dirty="0" err="1"/>
              <a:t>Buddhist</a:t>
            </a:r>
            <a:r>
              <a:rPr lang="tr-TR" dirty="0"/>
              <a:t> gibi uysal ve yumuşaktır. </a:t>
            </a:r>
            <a:r>
              <a:rPr lang="tr-TR" dirty="0" err="1"/>
              <a:t>Sugriva</a:t>
            </a:r>
            <a:r>
              <a:rPr lang="tr-TR" dirty="0"/>
              <a:t> için </a:t>
            </a:r>
            <a:r>
              <a:rPr lang="tr-TR" dirty="0" err="1"/>
              <a:t>Vālin'i</a:t>
            </a:r>
            <a:r>
              <a:rPr lang="tr-TR" dirty="0"/>
              <a:t> öldürmesi, aslında kalleşçe bir davranıştır. Bunun dışında genelde iyi bir insan portresi çizer.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66253456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err="1"/>
              <a:t>Daşaratha</a:t>
            </a:r>
            <a:r>
              <a:rPr lang="tr-TR" dirty="0"/>
              <a:t> sözünde duran kral; </a:t>
            </a:r>
            <a:r>
              <a:rPr lang="tr-TR" dirty="0" err="1"/>
              <a:t>Kaikeyi</a:t>
            </a:r>
            <a:r>
              <a:rPr lang="tr-TR" dirty="0"/>
              <a:t> ise oğlu için kötülüğü bile göze alan iyi bir anne, fakat kötü bir kişidir. </a:t>
            </a:r>
            <a:r>
              <a:rPr lang="tr-TR" dirty="0" err="1"/>
              <a:t>Lakshmana</a:t>
            </a:r>
            <a:r>
              <a:rPr lang="tr-TR" dirty="0"/>
              <a:t> kardeş bağlılığına, </a:t>
            </a:r>
            <a:r>
              <a:rPr lang="tr-TR" dirty="0" err="1"/>
              <a:t>Sitā</a:t>
            </a:r>
            <a:r>
              <a:rPr lang="tr-TR" dirty="0"/>
              <a:t> ise eş bağlılığına iyi birer örnektir. </a:t>
            </a:r>
            <a:r>
              <a:rPr lang="tr-TR" dirty="0" err="1"/>
              <a:t>Bhārata</a:t>
            </a:r>
            <a:r>
              <a:rPr lang="tr-TR" dirty="0"/>
              <a:t> ise, ağabeyi </a:t>
            </a:r>
            <a:r>
              <a:rPr lang="tr-TR" dirty="0" err="1"/>
              <a:t>Rāma'ya</a:t>
            </a:r>
            <a:r>
              <a:rPr lang="tr-TR" dirty="0"/>
              <a:t> bağlılığını göstermeyi ihmal etmez. </a:t>
            </a:r>
            <a:r>
              <a:rPr lang="tr-TR" dirty="0" err="1"/>
              <a:t>Rāvana</a:t>
            </a:r>
            <a:r>
              <a:rPr lang="tr-TR" dirty="0"/>
              <a:t> da, destandaki en kötü ve zalim karakterdir.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970201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err="1"/>
              <a:t>Mahabharata</a:t>
            </a:r>
            <a:r>
              <a:rPr lang="tr-TR" dirty="0"/>
              <a:t> Destanı'nda ilk önce görülenler, </a:t>
            </a:r>
            <a:r>
              <a:rPr lang="tr-TR" dirty="0" err="1"/>
              <a:t>Vishõu</a:t>
            </a:r>
            <a:r>
              <a:rPr lang="tr-TR" dirty="0"/>
              <a:t> inancının egemen olmadığı zamanların baş tanrıları </a:t>
            </a:r>
            <a:r>
              <a:rPr lang="tr-TR" dirty="0" err="1"/>
              <a:t>Vedik</a:t>
            </a:r>
            <a:r>
              <a:rPr lang="tr-TR" dirty="0"/>
              <a:t> tanrılar, </a:t>
            </a:r>
            <a:r>
              <a:rPr lang="tr-TR" dirty="0" err="1"/>
              <a:t>İndra</a:t>
            </a:r>
            <a:r>
              <a:rPr lang="tr-TR" dirty="0"/>
              <a:t>, </a:t>
            </a:r>
            <a:r>
              <a:rPr lang="tr-TR" dirty="0" err="1"/>
              <a:t>Agni</a:t>
            </a:r>
            <a:r>
              <a:rPr lang="tr-TR" dirty="0"/>
              <a:t>, Soma vs. </a:t>
            </a:r>
            <a:r>
              <a:rPr lang="tr-TR" dirty="0" err="1"/>
              <a:t>dir</a:t>
            </a:r>
            <a:r>
              <a:rPr lang="tr-TR" dirty="0"/>
              <a:t>. Destan, daha sonra, </a:t>
            </a:r>
            <a:r>
              <a:rPr lang="tr-TR" dirty="0" err="1"/>
              <a:t>Vishnu</a:t>
            </a:r>
            <a:r>
              <a:rPr lang="tr-TR" dirty="0"/>
              <a:t> mezhebine bağlı din adamlarının egemenliği altında yeniden biçimlendirilmiştir. Ancak destanda, erdem ve adalet tanrısı </a:t>
            </a:r>
            <a:r>
              <a:rPr lang="tr-TR" dirty="0" err="1"/>
              <a:t>Dharma'nın</a:t>
            </a:r>
            <a:r>
              <a:rPr lang="tr-TR" dirty="0"/>
              <a:t> ve "</a:t>
            </a:r>
            <a:r>
              <a:rPr lang="tr-TR" dirty="0" err="1"/>
              <a:t>Dharma</a:t>
            </a:r>
            <a:r>
              <a:rPr lang="tr-TR" dirty="0"/>
              <a:t> </a:t>
            </a:r>
            <a:r>
              <a:rPr lang="tr-TR" dirty="0" err="1"/>
              <a:t>Anlayışı"nın</a:t>
            </a:r>
            <a:r>
              <a:rPr lang="tr-TR" dirty="0"/>
              <a:t> da büyük bir önemi olduğu görülmektedir.</a:t>
            </a:r>
          </a:p>
          <a:p>
            <a:pPr algn="ct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57704545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r>
              <a:rPr lang="tr-TR" dirty="0" err="1"/>
              <a:t>Mahābhārata'yı</a:t>
            </a:r>
            <a:r>
              <a:rPr lang="tr-TR" dirty="0"/>
              <a:t> ilk okuyanlar </a:t>
            </a:r>
            <a:r>
              <a:rPr lang="tr-TR" dirty="0" err="1"/>
              <a:t>Sutalar'dı</a:t>
            </a:r>
            <a:r>
              <a:rPr lang="tr-TR" dirty="0"/>
              <a:t> (Arabacılar). </a:t>
            </a:r>
            <a:r>
              <a:rPr lang="tr-TR" dirty="0" err="1"/>
              <a:t>Suta</a:t>
            </a:r>
            <a:r>
              <a:rPr lang="tr-TR" dirty="0"/>
              <a:t>, kralın baş danışmanı ve en güvendiği kişiydi. Hukuksal sorunlara karışır, </a:t>
            </a:r>
            <a:r>
              <a:rPr lang="tr-TR" dirty="0" err="1"/>
              <a:t>soykütüğü</a:t>
            </a:r>
            <a:r>
              <a:rPr lang="tr-TR" dirty="0"/>
              <a:t> tutar ve saz şairliği yaparlardı. </a:t>
            </a:r>
            <a:r>
              <a:rPr lang="tr-TR" dirty="0" err="1"/>
              <a:t>Krishna</a:t>
            </a:r>
            <a:r>
              <a:rPr lang="tr-TR" dirty="0"/>
              <a:t> da bir arabacıdır ve destanda, aklı ve doğaüstü yetenekleriyle, </a:t>
            </a:r>
            <a:r>
              <a:rPr lang="tr-TR" dirty="0" err="1"/>
              <a:t>Pāndu</a:t>
            </a:r>
            <a:r>
              <a:rPr lang="tr-TR" dirty="0"/>
              <a:t> kardeşlere büyük yardımlarda bulunur.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28067848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1180</TotalTime>
  <Words>614</Words>
  <Application>Microsoft Office PowerPoint</Application>
  <PresentationFormat>Ekran Gösterisi (4:3)</PresentationFormat>
  <Paragraphs>43</Paragraphs>
  <Slides>12</Slides>
  <Notes>12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129  HİNT KÜLTÜRÜNE GİRİŞ  14. hafta  Epik Edebiyat II      </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132</cp:revision>
  <dcterms:created xsi:type="dcterms:W3CDTF">2014-11-21T09:52:05Z</dcterms:created>
  <dcterms:modified xsi:type="dcterms:W3CDTF">2020-02-26T19:20:22Z</dcterms:modified>
</cp:coreProperties>
</file>