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0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56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FAB977-F39B-438D-8E23-BED0B0615218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F658DE-E567-465E-81D7-BD0AD4D2ACE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72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37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2BC2155-850D-4F1A-87A7-D37F57ED2032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8DA323-654F-4E02-A79F-52BB0FDE7B49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4937E4-542D-4306-91AF-AFCB114A5637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30725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39904-E794-4B7A-8F47-CCD98603FF5B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4.jpe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title" sz="quarter"/>
          </p:nvPr>
        </p:nvSpPr>
        <p:spPr>
          <a:xfrm>
            <a:off x="457200" y="277813"/>
            <a:ext cx="8229600" cy="3222625"/>
          </a:xfrm>
        </p:spPr>
        <p:txBody>
          <a:bodyPr/>
          <a:lstStyle/>
          <a:p>
            <a:pPr eaLnBrk="1" hangingPunct="1"/>
            <a:r>
              <a:rPr lang="tr-TR" altLang="en-US" sz="4000" dirty="0">
                <a:latin typeface="Verdana" pitchFamily="34" charset="0"/>
              </a:rPr>
              <a:t> CGM312 DİL VE KONUŞMA BOZUKLUKLARI</a:t>
            </a:r>
            <a:br>
              <a:rPr lang="tr-TR" altLang="en-US" sz="4000" dirty="0">
                <a:latin typeface="Verdana" pitchFamily="34" charset="0"/>
              </a:rPr>
            </a:br>
            <a:r>
              <a:rPr lang="tr-TR" altLang="en-US" sz="4000" dirty="0">
                <a:latin typeface="Verdana" pitchFamily="34" charset="0"/>
              </a:rPr>
              <a:t>Çocuk Gelişimi</a:t>
            </a:r>
            <a:br>
              <a:rPr lang="tr-TR" altLang="en-US" sz="4000" dirty="0">
                <a:latin typeface="Verdana" pitchFamily="34" charset="0"/>
              </a:rPr>
            </a:br>
            <a:r>
              <a:rPr lang="tr-TR" altLang="en-US" sz="4000" dirty="0">
                <a:latin typeface="Verdana" pitchFamily="34" charset="0"/>
              </a:rPr>
              <a:t>Yrd. Doç. Suna YILMAZ</a:t>
            </a:r>
          </a:p>
        </p:txBody>
      </p:sp>
      <p:pic>
        <p:nvPicPr>
          <p:cNvPr id="10243" name="Picture 22" descr="MCj04284250000[1]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4932363" y="4292600"/>
            <a:ext cx="1905000" cy="1689100"/>
          </a:xfrm>
        </p:spPr>
      </p:pic>
      <p:pic>
        <p:nvPicPr>
          <p:cNvPr id="10244" name="Picture 31" descr="MCj03453270000[1]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/>
          <a:srcRect/>
          <a:stretch>
            <a:fillRect/>
          </a:stretch>
        </p:blipFill>
        <p:spPr>
          <a:xfrm>
            <a:off x="6875463" y="4149725"/>
            <a:ext cx="1776412" cy="1820863"/>
          </a:xfrm>
        </p:spPr>
      </p:pic>
      <p:graphicFrame>
        <p:nvGraphicFramePr>
          <p:cNvPr id="10245" name="Object 36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468313" y="3933825"/>
          <a:ext cx="4035425" cy="2189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Grafik" r:id="rId5" imgW="4038777" imgH="2190495" progId="MSGraph.Chart.8">
                  <p:embed followColorScheme="full"/>
                </p:oleObj>
              </mc:Choice>
              <mc:Fallback>
                <p:oleObj name="Grafik" r:id="rId5" imgW="4038777" imgH="2190495" progId="MSGraph.Chart.8">
                  <p:embed followColorScheme="full"/>
                  <p:pic>
                    <p:nvPicPr>
                      <p:cNvPr id="10245" name="Object 3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3933825"/>
                        <a:ext cx="4035425" cy="2189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46" name="Picture 35" descr="MPj04230320000[1]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7"/>
          <a:srcRect/>
          <a:stretch>
            <a:fillRect/>
          </a:stretch>
        </p:blipFill>
        <p:spPr>
          <a:xfrm>
            <a:off x="250825" y="3860800"/>
            <a:ext cx="4321175" cy="2663825"/>
          </a:xfr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323850" y="274638"/>
            <a:ext cx="8280400" cy="417512"/>
          </a:xfrm>
        </p:spPr>
        <p:txBody>
          <a:bodyPr>
            <a:normAutofit fontScale="90000"/>
          </a:bodyPr>
          <a:lstStyle/>
          <a:p>
            <a:pPr algn="l"/>
            <a:r>
              <a:rPr lang="tr-TR" altLang="en-US" sz="3200" u="sng">
                <a:latin typeface="Comic Sans MS" pitchFamily="66" charset="0"/>
              </a:rPr>
              <a:t>3-11 yaşta olası işitme kaybı belirtileri</a:t>
            </a:r>
            <a:endParaRPr lang="en-US" altLang="en-US" sz="3200" u="sng">
              <a:latin typeface="Comic Sans MS" pitchFamily="66" charset="0"/>
            </a:endParaRP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107950" y="908050"/>
            <a:ext cx="9036050" cy="5949950"/>
          </a:xfrm>
        </p:spPr>
        <p:txBody>
          <a:bodyPr/>
          <a:lstStyle/>
          <a:p>
            <a:r>
              <a:rPr lang="tr-TR" altLang="en-US" sz="1800">
                <a:latin typeface="Comic Sans MS" pitchFamily="66" charset="0"/>
              </a:rPr>
              <a:t>Sık tekrarlayan kulak ağrısı ve kulağın tıkanması,</a:t>
            </a:r>
            <a:endParaRPr lang="en-US" altLang="en-US" sz="1800">
              <a:latin typeface="Comic Sans MS" pitchFamily="66" charset="0"/>
            </a:endParaRPr>
          </a:p>
          <a:p>
            <a:r>
              <a:rPr lang="tr-TR" altLang="en-US" sz="1800">
                <a:latin typeface="Comic Sans MS" pitchFamily="66" charset="0"/>
              </a:rPr>
              <a:t>Konuşan kişiye yakın olma ya da yüzünü görmeyi isteme,</a:t>
            </a:r>
            <a:endParaRPr lang="en-US" altLang="en-US" sz="1800">
              <a:latin typeface="Comic Sans MS" pitchFamily="66" charset="0"/>
            </a:endParaRPr>
          </a:p>
          <a:p>
            <a:r>
              <a:rPr lang="tr-TR" altLang="en-US" sz="1800">
                <a:latin typeface="Comic Sans MS" pitchFamily="66" charset="0"/>
              </a:rPr>
              <a:t>Sesin geldiği yöne doğru yönelmede güçlük,</a:t>
            </a:r>
            <a:endParaRPr lang="en-US" altLang="en-US" sz="1800">
              <a:latin typeface="Comic Sans MS" pitchFamily="66" charset="0"/>
            </a:endParaRPr>
          </a:p>
          <a:p>
            <a:r>
              <a:rPr lang="tr-TR" altLang="en-US" sz="1800">
                <a:latin typeface="Comic Sans MS" pitchFamily="66" charset="0"/>
              </a:rPr>
              <a:t>Televizyonu yakın mesafeden izleme  veya sesi nor­malden fazla açmayı isteme,</a:t>
            </a:r>
            <a:endParaRPr lang="en-US" altLang="en-US" sz="1800">
              <a:latin typeface="Comic Sans MS" pitchFamily="66" charset="0"/>
            </a:endParaRPr>
          </a:p>
          <a:p>
            <a:r>
              <a:rPr lang="tr-TR" altLang="en-US" sz="1800">
                <a:latin typeface="Comic Sans MS" pitchFamily="66" charset="0"/>
              </a:rPr>
              <a:t>Kendine yöneltilen konuşmalara geç tepki verme,  birkaç kez tekrar ettirme,</a:t>
            </a:r>
            <a:endParaRPr lang="en-US" altLang="en-US" sz="1800">
              <a:latin typeface="Comic Sans MS" pitchFamily="66" charset="0"/>
            </a:endParaRPr>
          </a:p>
          <a:p>
            <a:r>
              <a:rPr lang="tr-TR" altLang="en-US" sz="1800">
                <a:latin typeface="Comic Sans MS" pitchFamily="66" charset="0"/>
              </a:rPr>
              <a:t>"Bardağı getir" gibi komutlara uygunsuz tepki verme ya da ne iste­nildiğini anlamamış gibi görünme,</a:t>
            </a:r>
            <a:endParaRPr lang="en-US" altLang="en-US" sz="1800">
              <a:latin typeface="Comic Sans MS" pitchFamily="66" charset="0"/>
            </a:endParaRPr>
          </a:p>
          <a:p>
            <a:r>
              <a:rPr lang="tr-TR" altLang="en-US" sz="1800">
                <a:latin typeface="Comic Sans MS" pitchFamily="66" charset="0"/>
              </a:rPr>
              <a:t>Konuşmada ritim, ton ve vurgu gibi özelliklerin olmaması (monoton konuşma),</a:t>
            </a:r>
            <a:endParaRPr lang="en-US" altLang="en-US" sz="1800">
              <a:latin typeface="Comic Sans MS" pitchFamily="66" charset="0"/>
            </a:endParaRPr>
          </a:p>
          <a:p>
            <a:r>
              <a:rPr lang="tr-TR" altLang="en-US" sz="1800">
                <a:latin typeface="Comic Sans MS" pitchFamily="66" charset="0"/>
              </a:rPr>
              <a:t>Konuşurken bazı seslerin atlanması,</a:t>
            </a:r>
            <a:endParaRPr lang="en-US" altLang="en-US" sz="1800">
              <a:latin typeface="Comic Sans MS" pitchFamily="66" charset="0"/>
            </a:endParaRPr>
          </a:p>
          <a:p>
            <a:r>
              <a:rPr lang="tr-TR" altLang="en-US" sz="1800">
                <a:latin typeface="Comic Sans MS" pitchFamily="66" charset="0"/>
              </a:rPr>
              <a:t>Konuşmanın düzgün ve akıcı olmaması,</a:t>
            </a:r>
            <a:endParaRPr lang="en-US" altLang="en-US" sz="1800">
              <a:latin typeface="Comic Sans MS" pitchFamily="66" charset="0"/>
            </a:endParaRPr>
          </a:p>
          <a:p>
            <a:r>
              <a:rPr lang="tr-TR" altLang="en-US" sz="1800">
                <a:latin typeface="Comic Sans MS" pitchFamily="66" charset="0"/>
              </a:rPr>
              <a:t>Çok fazla suskunluk gözlenmesi,</a:t>
            </a:r>
            <a:endParaRPr lang="en-US" altLang="en-US" sz="1800">
              <a:latin typeface="Comic Sans MS" pitchFamily="66" charset="0"/>
            </a:endParaRPr>
          </a:p>
          <a:p>
            <a:r>
              <a:rPr lang="tr-TR" altLang="en-US" sz="1800">
                <a:latin typeface="Comic Sans MS" pitchFamily="66" charset="0"/>
              </a:rPr>
              <a:t>Çok gürültülü ortamlarda konuşmaları anlamama,</a:t>
            </a:r>
            <a:endParaRPr lang="en-US" altLang="en-US" sz="1800">
              <a:latin typeface="Comic Sans MS" pitchFamily="66" charset="0"/>
            </a:endParaRPr>
          </a:p>
          <a:p>
            <a:r>
              <a:rPr lang="tr-TR" altLang="en-US" sz="1800">
                <a:latin typeface="Comic Sans MS" pitchFamily="66" charset="0"/>
              </a:rPr>
              <a:t>Okunan hikayeleri takip edememe,</a:t>
            </a:r>
            <a:endParaRPr lang="en-US" altLang="en-US" sz="1800">
              <a:latin typeface="Comic Sans MS" pitchFamily="66" charset="0"/>
            </a:endParaRPr>
          </a:p>
          <a:p>
            <a:r>
              <a:rPr lang="tr-TR" altLang="en-US" sz="1800">
                <a:latin typeface="Comic Sans MS" pitchFamily="66" charset="0"/>
              </a:rPr>
              <a:t>Dikkati verememe veya dikkat süresinin çok kısa olması,</a:t>
            </a:r>
            <a:endParaRPr lang="en-US" altLang="en-US" sz="1800">
              <a:latin typeface="Comic Sans MS" pitchFamily="66" charset="0"/>
            </a:endParaRPr>
          </a:p>
          <a:p>
            <a:r>
              <a:rPr lang="tr-TR" altLang="en-US" sz="1800">
                <a:latin typeface="Comic Sans MS" pitchFamily="66" charset="0"/>
              </a:rPr>
              <a:t>Grup içinde bulunmaktan rahatsızlık duyma veya yetişkin yardımı­na ihtiyaç duyma,</a:t>
            </a:r>
            <a:endParaRPr lang="en-US" altLang="en-US" sz="1800">
              <a:latin typeface="Comic Sans MS" pitchFamily="66" charset="0"/>
            </a:endParaRPr>
          </a:p>
          <a:p>
            <a:r>
              <a:rPr lang="tr-TR" altLang="en-US" sz="1800">
                <a:latin typeface="Comic Sans MS" pitchFamily="66" charset="0"/>
              </a:rPr>
              <a:t>Okul başarısında düşme, okumada güçlük, okumada  kelime atlama ve bazı sesleri birbirleri ile birleştirerek çıkaramama varsa ilgililerle bağlantı kurulmalıdır.</a:t>
            </a:r>
            <a:endParaRPr lang="en-US" altLang="en-US" sz="1800">
              <a:latin typeface="Comic Sans MS" pitchFamily="66" charset="0"/>
            </a:endParaRPr>
          </a:p>
          <a:p>
            <a:endParaRPr lang="en-US" altLang="en-US"/>
          </a:p>
        </p:txBody>
      </p:sp>
      <p:pic>
        <p:nvPicPr>
          <p:cNvPr id="29700" name="Picture 5" descr="MCj0345327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4388" y="3716338"/>
            <a:ext cx="1295400" cy="132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1600200"/>
            <a:ext cx="6683375" cy="4525963"/>
          </a:xfrm>
        </p:spPr>
      </p:pic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620713"/>
            <a:ext cx="8410575" cy="569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6713" y="1557338"/>
            <a:ext cx="8410575" cy="452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5" name="Picture 7" descr="http://ocw.mit.edu/courses/electrical-engineering-and-computer-science/6-542j-laboratory-on-the-physiology-acoustics-and-perception-of-speech-fall-2005/syllabus/fa05hndout1fig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950" y="115888"/>
            <a:ext cx="89281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http://t0.gstatic.com/images?q=tbn:ANd9GcTZ5Zo-QQY0l5CfSnGQVsPHl46RClNZ6fXuR6M8aOxBvNx6yStyb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141288"/>
            <a:ext cx="8569325" cy="656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Lightning Bolt 5"/>
          <p:cNvSpPr/>
          <p:nvPr/>
        </p:nvSpPr>
        <p:spPr>
          <a:xfrm>
            <a:off x="6145213" y="2276475"/>
            <a:ext cx="914400" cy="914400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748" name="TextBox 13"/>
          <p:cNvSpPr txBox="1">
            <a:spLocks noChangeArrowheads="1"/>
          </p:cNvSpPr>
          <p:nvPr/>
        </p:nvSpPr>
        <p:spPr bwMode="auto">
          <a:xfrm>
            <a:off x="4608513" y="2398713"/>
            <a:ext cx="3024187" cy="206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altLang="en-US" sz="3200" b="1">
                <a:solidFill>
                  <a:srgbClr val="FF0000"/>
                </a:solidFill>
                <a:latin typeface="Comic Sans MS" pitchFamily="66" charset="0"/>
              </a:rPr>
              <a:t>İşitme </a:t>
            </a:r>
          </a:p>
          <a:p>
            <a:r>
              <a:rPr lang="tr-TR" altLang="en-US" sz="3200" b="1">
                <a:solidFill>
                  <a:srgbClr val="FF0000"/>
                </a:solidFill>
                <a:latin typeface="Comic Sans MS" pitchFamily="66" charset="0"/>
              </a:rPr>
              <a:t>kaybında </a:t>
            </a:r>
          </a:p>
          <a:p>
            <a:r>
              <a:rPr lang="tr-TR" altLang="en-US" sz="3200" b="1">
                <a:solidFill>
                  <a:srgbClr val="FF0000"/>
                </a:solidFill>
                <a:latin typeface="Comic Sans MS" pitchFamily="66" charset="0"/>
              </a:rPr>
              <a:t>iletişim </a:t>
            </a:r>
          </a:p>
          <a:p>
            <a:r>
              <a:rPr lang="tr-TR" altLang="en-US" sz="3200" b="1">
                <a:solidFill>
                  <a:srgbClr val="FF0000"/>
                </a:solidFill>
                <a:latin typeface="Comic Sans MS" pitchFamily="66" charset="0"/>
              </a:rPr>
              <a:t>bozulmaktadır</a:t>
            </a:r>
            <a:endParaRPr lang="en-US" altLang="en-US" sz="3200" b="1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İçerik Yer Tutucusu 5"/>
          <p:cNvSpPr>
            <a:spLocks noGrp="1"/>
          </p:cNvSpPr>
          <p:nvPr>
            <p:ph idx="1"/>
          </p:nvPr>
        </p:nvSpPr>
        <p:spPr>
          <a:xfrm>
            <a:off x="457200" y="333375"/>
            <a:ext cx="8229600" cy="6335713"/>
          </a:xfrm>
        </p:spPr>
        <p:txBody>
          <a:bodyPr/>
          <a:lstStyle/>
          <a:p>
            <a:r>
              <a:rPr lang="tr-TR" altLang="en-US" sz="1600">
                <a:latin typeface="Comic Sans MS" pitchFamily="66" charset="0"/>
              </a:rPr>
              <a:t>Peckham CS, Hearing Impairment in Childhood, British Medical Bulletin, 1986</a:t>
            </a:r>
          </a:p>
          <a:p>
            <a:r>
              <a:rPr lang="tr-TR" altLang="tr-TR" sz="1600">
                <a:latin typeface="Comic Sans MS" pitchFamily="66" charset="0"/>
              </a:rPr>
              <a:t>Clark JG. Uses and abuses of hearing loss classification. </a:t>
            </a:r>
            <a:r>
              <a:rPr lang="tr-TR" altLang="tr-TR" sz="1600" i="1">
                <a:latin typeface="Comic Sans MS" pitchFamily="66" charset="0"/>
              </a:rPr>
              <a:t>Asha. </a:t>
            </a:r>
            <a:r>
              <a:rPr lang="tr-TR" altLang="tr-TR" sz="1600">
                <a:latin typeface="Comic Sans MS" pitchFamily="66" charset="0"/>
              </a:rPr>
              <a:t>Jul 1981;23(7):493-500.</a:t>
            </a:r>
          </a:p>
          <a:p>
            <a:r>
              <a:rPr lang="tr-TR" altLang="tr-TR" sz="1600">
                <a:latin typeface="Comic Sans MS" pitchFamily="66" charset="0"/>
              </a:rPr>
              <a:t>Eisen, M. D. &amp; Ryugo, D. K. (2007). Hearing molecules: Contributions from genetic deafness. </a:t>
            </a:r>
            <a:r>
              <a:rPr lang="tr-TR" altLang="tr-TR" sz="1600" i="1">
                <a:latin typeface="Comic Sans MS" pitchFamily="66" charset="0"/>
              </a:rPr>
              <a:t>Cellular and Molecular Life Sciences, 64</a:t>
            </a:r>
            <a:r>
              <a:rPr lang="tr-TR" altLang="tr-TR" sz="1600">
                <a:latin typeface="Comic Sans MS" pitchFamily="66" charset="0"/>
              </a:rPr>
              <a:t>(5)</a:t>
            </a:r>
            <a:r>
              <a:rPr lang="tr-TR" altLang="tr-TR" sz="1600" i="1">
                <a:latin typeface="Comic Sans MS" pitchFamily="66" charset="0"/>
              </a:rPr>
              <a:t>, </a:t>
            </a:r>
            <a:r>
              <a:rPr lang="tr-TR" altLang="tr-TR" sz="1600">
                <a:latin typeface="Comic Sans MS" pitchFamily="66" charset="0"/>
              </a:rPr>
              <a:t>566-580.Eisen, Ryugo 2007.</a:t>
            </a:r>
          </a:p>
          <a:p>
            <a:r>
              <a:rPr lang="tr-TR" altLang="tr-TR" sz="1600">
                <a:latin typeface="Comic Sans MS" pitchFamily="66" charset="0"/>
              </a:rPr>
              <a:t>Nance, W.&amp; Dodson, K. (2007). 2007 Marion Downs lecture part 1: How can newborn hearing screening be improved? </a:t>
            </a:r>
            <a:r>
              <a:rPr lang="tr-TR" altLang="tr-TR" sz="1600" i="1">
                <a:latin typeface="Comic Sans MS" pitchFamily="66" charset="0"/>
              </a:rPr>
              <a:t>Audiology Today, 19</a:t>
            </a:r>
            <a:r>
              <a:rPr lang="tr-TR" altLang="tr-TR" sz="1600">
                <a:latin typeface="Comic Sans MS" pitchFamily="66" charset="0"/>
              </a:rPr>
              <a:t>(4)</a:t>
            </a:r>
            <a:r>
              <a:rPr lang="tr-TR" altLang="tr-TR" sz="1600" i="1">
                <a:latin typeface="Comic Sans MS" pitchFamily="66" charset="0"/>
              </a:rPr>
              <a:t>, </a:t>
            </a:r>
            <a:r>
              <a:rPr lang="tr-TR" altLang="tr-TR" sz="1600">
                <a:latin typeface="Comic Sans MS" pitchFamily="66" charset="0"/>
              </a:rPr>
              <a:t>15-19.</a:t>
            </a:r>
          </a:p>
          <a:p>
            <a:r>
              <a:rPr lang="tr-TR" altLang="tr-TR" sz="1600">
                <a:latin typeface="Comic Sans MS" pitchFamily="66" charset="0"/>
              </a:rPr>
              <a:t>Yenidoğan İşitme Taraması Eğitim Kitabı, T.C. Sağlık Bakanlığı, </a:t>
            </a:r>
            <a:r>
              <a:rPr lang="tr-TR" altLang="tr-TR" sz="1600" b="1">
                <a:latin typeface="Comic Sans MS" pitchFamily="66" charset="0"/>
              </a:rPr>
              <a:t> </a:t>
            </a:r>
            <a:r>
              <a:rPr lang="tr-TR" altLang="tr-TR" sz="1600">
                <a:latin typeface="Comic Sans MS" pitchFamily="66" charset="0"/>
              </a:rPr>
              <a:t>Başbakanlık Özürlüler İdaresi Başkanlığı, Dokuz Eylül, Gazi, Hacettepe ve Marmara Üniversiteleri, 2006.</a:t>
            </a:r>
          </a:p>
          <a:p>
            <a:r>
              <a:rPr lang="tr-TR" altLang="tr-TR" sz="1600">
                <a:latin typeface="Comic Sans MS" pitchFamily="66" charset="0"/>
              </a:rPr>
              <a:t>Pediatric Audiology 0-5 years, McCormick, B., Taylor and Francis, 1988</a:t>
            </a:r>
          </a:p>
          <a:p>
            <a:r>
              <a:rPr lang="tr-TR" altLang="tr-TR" sz="1600">
                <a:latin typeface="Comic Sans MS" pitchFamily="66" charset="0"/>
              </a:rPr>
              <a:t>Pediatric audiology: Diagnosis, Technology, and Management. Madell, J.R., &amp; Flexer, C.,2008 New York: Thieme.</a:t>
            </a:r>
          </a:p>
          <a:p>
            <a:r>
              <a:rPr lang="tr-TR" altLang="tr-TR" sz="1600">
                <a:latin typeface="Comic Sans MS" pitchFamily="66" charset="0"/>
              </a:rPr>
              <a:t>Behavioral evaluation of hearing in infants and young children, Madell, J.R., Thieme, 1998</a:t>
            </a:r>
          </a:p>
          <a:p>
            <a:r>
              <a:rPr lang="tr-TR" altLang="tr-TR" sz="1600">
                <a:latin typeface="Comic Sans MS" pitchFamily="66" charset="0"/>
              </a:rPr>
              <a:t>Mynders JM. How hearing aids work. Goldenberg RA, ed. Hearing Aids. 1st ed. Philadelphia: Lippincott-Raven; 1996 p:117-140.</a:t>
            </a:r>
          </a:p>
          <a:p>
            <a:r>
              <a:rPr lang="tr-TR" altLang="tr-TR" sz="1600">
                <a:latin typeface="Comic Sans MS" pitchFamily="66" charset="0"/>
              </a:rPr>
              <a:t>Kim HH, Barrs MD. Hearing aids: a review of what’s new. Otolaryngol Head Neck Surgery 2006;131:1043-50.</a:t>
            </a:r>
          </a:p>
          <a:p>
            <a:r>
              <a:rPr lang="tr-TR" altLang="tr-TR" sz="1600">
                <a:latin typeface="Comic Sans MS" pitchFamily="66" charset="0"/>
              </a:rPr>
              <a:t>Suna Tokgöz-Yılmaz, Ahmet Ataş. İşitme Cihazlarında Teknolojik Gelişmeler. N Tan Ergin (Ed.), Kulak Burun Boğaz Hastalıklarında İleri Teknoloji. İstanbul: Amerikan Hastanesi Yayınları 201; (20): ss.48-68. </a:t>
            </a:r>
          </a:p>
          <a:p>
            <a:endParaRPr lang="tr-TR" altLang="tr-TR" sz="1600">
              <a:latin typeface="Comic Sans MS" pitchFamily="66" charset="0"/>
            </a:endParaRPr>
          </a:p>
          <a:p>
            <a:endParaRPr lang="tr-TR" altLang="tr-TR" sz="160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sz="3200" b="1">
                <a:solidFill>
                  <a:srgbClr val="FF0000"/>
                </a:solidFill>
                <a:latin typeface="Comic Sans MS" pitchFamily="66" charset="0"/>
              </a:rPr>
              <a:t>İŞİTME KAYBINA NEDEN OLAN RİSKLİ DURUMLAR</a:t>
            </a:r>
            <a:endParaRPr lang="tr-TR" altLang="en-US" b="1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21507" name="Picture 17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611188" y="1773238"/>
            <a:ext cx="1366837" cy="1512887"/>
          </a:xfrm>
          <a:noFill/>
        </p:spPr>
      </p:pic>
      <p:sp>
        <p:nvSpPr>
          <p:cNvPr id="47120" name="Rectangle 16"/>
          <p:cNvSpPr>
            <a:spLocks noGrp="1" noChangeArrowheads="1"/>
          </p:cNvSpPr>
          <p:nvPr>
            <p:ph type="body" sz="half" idx="2"/>
          </p:nvPr>
        </p:nvSpPr>
        <p:spPr>
          <a:xfrm>
            <a:off x="2195513" y="1600200"/>
            <a:ext cx="6769100" cy="5141913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altLang="en-US" sz="2400" dirty="0"/>
              <a:t>Hamilelik döneminde annenin geçirdiği enfeksiyonlar, kazalar, röntgen, ototoksik ilaç kullanımı, kan uyuşmazlığı, genetik faktörler…</a:t>
            </a: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altLang="en-US" sz="2400" dirty="0"/>
              <a:t>Doğum sırasında meydana gelen komplikasyonlar, düşük doğum ağırlığı, bilirübin seviyesinin yüksek oluşu…</a:t>
            </a:r>
          </a:p>
          <a:p>
            <a:pPr eaLnBrk="1" fontAlgn="auto" hangingPunct="1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altLang="en-US" sz="2400" dirty="0"/>
              <a:t>Çocuğun geçirdiği hastalıklar (havale, menenjit, kızamıkcık, kızıl...), 3 aydan fazla süren otit, yaralanmalar 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altLang="en-US" sz="2400" dirty="0"/>
          </a:p>
        </p:txBody>
      </p:sp>
      <p:pic>
        <p:nvPicPr>
          <p:cNvPr id="21509" name="Picture 1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1188" y="3429000"/>
            <a:ext cx="1339850" cy="151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0" name="Picture 1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1188" y="5157788"/>
            <a:ext cx="1368425" cy="1239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74638"/>
            <a:ext cx="8785225" cy="633412"/>
          </a:xfrm>
        </p:spPr>
        <p:txBody>
          <a:bodyPr/>
          <a:lstStyle/>
          <a:p>
            <a:pPr eaLnBrk="1" hangingPunct="1"/>
            <a:r>
              <a:rPr lang="tr-TR" altLang="en-US" sz="2400">
                <a:latin typeface="Comic Sans MS" pitchFamily="66" charset="0"/>
              </a:rPr>
              <a:t>Risk faktörleri (Joint Committee on Infant Hearing, 2007)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472112"/>
          </a:xfrm>
        </p:spPr>
        <p:txBody>
          <a:bodyPr/>
          <a:lstStyle/>
          <a:p>
            <a:pPr eaLnBrk="1" hangingPunct="1">
              <a:lnSpc>
                <a:spcPct val="180000"/>
              </a:lnSpc>
            </a:pPr>
            <a:r>
              <a:rPr lang="tr-TR" altLang="en-US" sz="2000">
                <a:latin typeface="Comic Sans MS" pitchFamily="66" charset="0"/>
              </a:rPr>
              <a:t>İşitme, konuşma ve lisan ile ilgili ya da gelişimsel gerilik, </a:t>
            </a:r>
          </a:p>
          <a:p>
            <a:pPr eaLnBrk="1" hangingPunct="1">
              <a:lnSpc>
                <a:spcPct val="180000"/>
              </a:lnSpc>
            </a:pPr>
            <a:r>
              <a:rPr lang="tr-TR" altLang="en-US" sz="2000">
                <a:latin typeface="Comic Sans MS" pitchFamily="66" charset="0"/>
              </a:rPr>
              <a:t>Kalıcı çocukluk çağı işitme kaybı ile ilgili olan aile öyküsü,</a:t>
            </a:r>
          </a:p>
          <a:p>
            <a:pPr eaLnBrk="1" hangingPunct="1">
              <a:lnSpc>
                <a:spcPct val="180000"/>
              </a:lnSpc>
            </a:pPr>
            <a:r>
              <a:rPr lang="tr-TR" altLang="en-US" sz="2000">
                <a:latin typeface="Comic Sans MS" pitchFamily="66" charset="0"/>
              </a:rPr>
              <a:t>5 günden fazla yoğun bakım ünitesinde kalma (bu süre zarfında mekanik ventilasyon tedavisi, ototoksik ilaçlar, kan değişimi gerektirecek düzeyde hiperbilirübinemi),</a:t>
            </a:r>
          </a:p>
          <a:p>
            <a:pPr eaLnBrk="1" hangingPunct="1">
              <a:lnSpc>
                <a:spcPct val="180000"/>
              </a:lnSpc>
            </a:pPr>
            <a:r>
              <a:rPr lang="tr-TR" altLang="en-US" sz="2000">
                <a:latin typeface="Comic Sans MS" pitchFamily="66" charset="0"/>
              </a:rPr>
              <a:t>Cytomegalovirus, herpes, kızamıkçık, sfiliz ve toxoplasmosis gibi intrauterin enfeksiyonlar ve kraniofasiyal anomaliler (yarık damak ya da dudak, kulak kepçesi ya da kanala ait anomaliler, kulakta çukur ve çıkıntıların olması).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476250"/>
            <a:ext cx="8424862" cy="5976938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tr-TR" altLang="en-US" sz="2400">
                <a:latin typeface="Comic Sans MS" pitchFamily="66" charset="0"/>
              </a:rPr>
              <a:t>İşitme kaybı ile birlikte olan sendromlar (Waardenburg, Pendred, Teacher Collins vb) </a:t>
            </a:r>
          </a:p>
          <a:p>
            <a:pPr eaLnBrk="1" hangingPunct="1">
              <a:lnSpc>
                <a:spcPct val="150000"/>
              </a:lnSpc>
            </a:pPr>
            <a:r>
              <a:rPr lang="tr-TR" altLang="en-US" sz="2400">
                <a:latin typeface="Comic Sans MS" pitchFamily="66" charset="0"/>
              </a:rPr>
              <a:t>Nörodejeneratif hastalıklar (Hunter sendromu)</a:t>
            </a:r>
          </a:p>
          <a:p>
            <a:pPr eaLnBrk="1" hangingPunct="1">
              <a:lnSpc>
                <a:spcPct val="150000"/>
              </a:lnSpc>
            </a:pPr>
            <a:r>
              <a:rPr lang="tr-TR" altLang="en-US" sz="2400">
                <a:latin typeface="Comic Sans MS" pitchFamily="66" charset="0"/>
              </a:rPr>
              <a:t>Sensor-motor nöropatiler (Fredrik ataksisi, Charcot-Marie-Tooth sendromu, işitsel nöropati)</a:t>
            </a:r>
          </a:p>
          <a:p>
            <a:pPr eaLnBrk="1" hangingPunct="1">
              <a:lnSpc>
                <a:spcPct val="150000"/>
              </a:lnSpc>
            </a:pPr>
            <a:r>
              <a:rPr lang="tr-TR" altLang="en-US" sz="2400">
                <a:latin typeface="Comic Sans MS" pitchFamily="66" charset="0"/>
              </a:rPr>
              <a:t>İşitme kaybı ile birlikte olan postnatal enfeksiyonlar (herpes, menenjit vb)</a:t>
            </a:r>
          </a:p>
          <a:p>
            <a:pPr eaLnBrk="1" hangingPunct="1">
              <a:lnSpc>
                <a:spcPct val="150000"/>
              </a:lnSpc>
            </a:pPr>
            <a:r>
              <a:rPr lang="tr-TR" altLang="en-US" sz="2400">
                <a:latin typeface="Comic Sans MS" pitchFamily="66" charset="0"/>
              </a:rPr>
              <a:t>Kafa travması (özellikle basal bölge veya temporal kemik)</a:t>
            </a:r>
          </a:p>
          <a:p>
            <a:pPr eaLnBrk="1" hangingPunct="1">
              <a:lnSpc>
                <a:spcPct val="150000"/>
              </a:lnSpc>
            </a:pPr>
            <a:r>
              <a:rPr lang="tr-TR" altLang="en-US" sz="2400">
                <a:latin typeface="Comic Sans MS" pitchFamily="66" charset="0"/>
              </a:rPr>
              <a:t>Kemoterapi.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125538"/>
            <a:ext cx="4327525" cy="5000625"/>
          </a:xfrm>
        </p:spPr>
        <p:txBody>
          <a:bodyPr/>
          <a:lstStyle/>
          <a:p>
            <a:pPr algn="r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tr-TR" altLang="en-US" sz="2800">
                <a:latin typeface="Comic Sans MS" pitchFamily="66" charset="0"/>
              </a:rPr>
              <a:t>Yaşamın ilk günlerinde uygulanabilen basit, ucuz ve güvenilir testler ile yenidoğan döneminde işitme engelini saptamak mümkündür</a:t>
            </a:r>
            <a:r>
              <a:rPr lang="tr-TR" altLang="en-US" sz="2800"/>
              <a:t>.</a:t>
            </a:r>
          </a:p>
        </p:txBody>
      </p:sp>
      <p:pic>
        <p:nvPicPr>
          <p:cNvPr id="24579" name="Picture 10" descr="MPj04304680000[1]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643438" y="1125538"/>
            <a:ext cx="4321175" cy="4757737"/>
          </a:xfrm>
        </p:spPr>
      </p:pic>
      <p:sp>
        <p:nvSpPr>
          <p:cNvPr id="24580" name="Rectangle 7"/>
          <p:cNvSpPr>
            <a:spLocks noChangeArrowheads="1"/>
          </p:cNvSpPr>
          <p:nvPr/>
        </p:nvSpPr>
        <p:spPr bwMode="auto">
          <a:xfrm>
            <a:off x="3790950" y="5943600"/>
            <a:ext cx="2651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tr-TR" altLang="en-US"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sz="3200" b="1">
                <a:latin typeface="Comic Sans MS" pitchFamily="66" charset="0"/>
              </a:rPr>
              <a:t>Yenidoğan işitme taraması</a:t>
            </a:r>
          </a:p>
        </p:txBody>
      </p:sp>
      <p:sp>
        <p:nvSpPr>
          <p:cNvPr id="28675" name="İçerik Yer Tutucusu 2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5327650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endParaRPr lang="en-US" altLang="en-US" sz="1800" dirty="0">
              <a:latin typeface="Comic Sans MS" panose="030F0702030302020204" pitchFamily="66" charset="0"/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lang="tr-TR" altLang="en-US" sz="1800" dirty="0">
                <a:latin typeface="Comic Sans MS" panose="030F0702030302020204" pitchFamily="66" charset="0"/>
              </a:rPr>
              <a:t>Ülkemizde her yıl yaklaşık 1.308.000 yenidoğandan en az 1300-2600’i işitme kayıplı olarak katılmaktadır. 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tr-TR" altLang="en-US" sz="1800" dirty="0">
                <a:latin typeface="Comic Sans MS" panose="030F0702030302020204" pitchFamily="66" charset="0"/>
              </a:rPr>
              <a:t>Çocuklar 4-5 yaş civarına geldiklerinde bu sayı beş misline ulaşmaktadır.  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tr-TR" altLang="en-US" sz="1800" dirty="0">
                <a:latin typeface="Comic Sans MS" panose="030F0702030302020204" pitchFamily="66" charset="0"/>
              </a:rPr>
              <a:t>Ülkemizde 2004 yılında başlatılan Ulusal Yenidoğan İşitme Taraması’nın hedefi her yeni doğanın işitme taramasını yapmaktır.  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tr-TR" altLang="en-US" sz="1800" dirty="0">
                <a:latin typeface="Comic Sans MS" panose="030F0702030302020204" pitchFamily="66" charset="0"/>
              </a:rPr>
              <a:t>İşitme engeli ile doğan bebekleri do­ğumdan kısa süre sonra belirlemek, 3 aylık olmadan işitme testlerini tamamlamak, işitme engeli tanısı alanlara 6 aylık olmadan gerekli mü­dahalede önemlidir. 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tr-TR" altLang="en-US" sz="1800" dirty="0">
                <a:latin typeface="Comic Sans MS" panose="030F0702030302020204" pitchFamily="66" charset="0"/>
              </a:rPr>
              <a:t>Doğduktan sonra en geç 6 ay içinde işitme en­geli tanısı konan ve işitme cihazı uygulanıp, işitme ve konuşma eğitimi alan bebeklerin konuşma becerisi, normal işiten yaşıtlarına benzer dü­zeyde gelişebilir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tr-TR" dirty="0">
                <a:latin typeface="Comic Sans MS" panose="030F0702030302020204" pitchFamily="66" charset="0"/>
              </a:rPr>
              <a:t>İşitme Kaybı Belirtileri </a:t>
            </a:r>
            <a:br>
              <a:rPr lang="tr-TR" dirty="0">
                <a:latin typeface="Comic Sans MS" panose="030F0702030302020204" pitchFamily="66" charset="0"/>
              </a:rPr>
            </a:br>
            <a:r>
              <a:rPr lang="tr-TR" dirty="0">
                <a:latin typeface="Comic Sans MS" panose="030F0702030302020204" pitchFamily="66" charset="0"/>
              </a:rPr>
              <a:t>0 -2 yaş arası </a:t>
            </a:r>
          </a:p>
        </p:txBody>
      </p:sp>
      <p:sp>
        <p:nvSpPr>
          <p:cNvPr id="26627" name="2 İçerik Yer Tutucusu"/>
          <p:cNvSpPr>
            <a:spLocks noGrp="1"/>
          </p:cNvSpPr>
          <p:nvPr>
            <p:ph idx="1"/>
          </p:nvPr>
        </p:nvSpPr>
        <p:spPr>
          <a:xfrm>
            <a:off x="250825" y="1700213"/>
            <a:ext cx="8435975" cy="4824412"/>
          </a:xfrm>
        </p:spPr>
        <p:txBody>
          <a:bodyPr>
            <a:normAutofit lnSpcReduction="10000"/>
          </a:bodyPr>
          <a:lstStyle/>
          <a:p>
            <a:pPr>
              <a:buFont typeface="Arial" charset="0"/>
              <a:buNone/>
            </a:pPr>
            <a:r>
              <a:rPr lang="tr-TR" altLang="en-US" sz="2400">
                <a:latin typeface="Comic Sans MS" pitchFamily="66" charset="0"/>
              </a:rPr>
              <a:t>Yenidoğan tüm bebeklere risk grubunda olmasalar bile yenidoğan işitme taramasının yapılması gerekmektedir (Ulusal Yenidoğan İşitme Taraması). </a:t>
            </a:r>
          </a:p>
          <a:p>
            <a:pPr>
              <a:buFont typeface="Arial" charset="0"/>
              <a:buNone/>
            </a:pPr>
            <a:endParaRPr lang="tr-TR" altLang="en-US" sz="2400">
              <a:latin typeface="Comic Sans MS" pitchFamily="66" charset="0"/>
            </a:endParaRPr>
          </a:p>
          <a:p>
            <a:pPr>
              <a:buFont typeface="Arial" charset="0"/>
              <a:buNone/>
            </a:pPr>
            <a:r>
              <a:rPr lang="tr-TR" altLang="en-US" sz="2400">
                <a:latin typeface="Comic Sans MS" pitchFamily="66" charset="0"/>
              </a:rPr>
              <a:t>Bebekler işitme taramasından geçmiş olsalar bile, gelişebilecek işitme kaybın erken tanılanması için yakın takip edilmeleri belli aralıklarla taramaların tekrarı gerekmektedir (okul öncesi, okul çağı...). </a:t>
            </a:r>
          </a:p>
          <a:p>
            <a:pPr>
              <a:buFont typeface="Arial" charset="0"/>
              <a:buNone/>
            </a:pPr>
            <a:endParaRPr lang="tr-TR" altLang="en-US" sz="2400">
              <a:latin typeface="Comic Sans MS" pitchFamily="66" charset="0"/>
            </a:endParaRPr>
          </a:p>
          <a:p>
            <a:pPr>
              <a:buFont typeface="Arial" charset="0"/>
              <a:buNone/>
            </a:pPr>
            <a:r>
              <a:rPr lang="tr-TR" altLang="en-US" sz="2400">
                <a:latin typeface="Comic Sans MS" pitchFamily="66" charset="0"/>
              </a:rPr>
              <a:t>Yenidoğan işitme taramasını geçen fakat risk faktörü olan bebeklere, 24-30 aylıkken en az bir tanısal odyolojik değerlendirme yapılması gerekmektedir.</a:t>
            </a:r>
          </a:p>
          <a:p>
            <a:pPr>
              <a:buFont typeface="Arial" charset="0"/>
              <a:buNone/>
            </a:pPr>
            <a:r>
              <a:rPr lang="tr-TR" altLang="en-US" sz="2800">
                <a:latin typeface="Comic Sans MS" pitchFamily="66" charset="0"/>
              </a:rPr>
              <a:t> </a:t>
            </a:r>
          </a:p>
        </p:txBody>
      </p:sp>
      <p:pic>
        <p:nvPicPr>
          <p:cNvPr id="26628" name="Picture 4" descr="MPj0438507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188913"/>
            <a:ext cx="1081088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74622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56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28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2771">
                <a:tc>
                  <a:txBody>
                    <a:bodyPr/>
                    <a:lstStyle/>
                    <a:p>
                      <a:endParaRPr lang="tr-TR" sz="1800" dirty="0"/>
                    </a:p>
                  </a:txBody>
                  <a:tcPr marT="45723" marB="45723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2400" u="sng" dirty="0">
                          <a:latin typeface="Comic Sans MS" pitchFamily="66" charset="0"/>
                        </a:rPr>
                        <a:t>0-2 </a:t>
                      </a:r>
                      <a:r>
                        <a:rPr lang="en-US" altLang="en-US" sz="2400" u="sng" dirty="0" err="1">
                          <a:latin typeface="Comic Sans MS" pitchFamily="66" charset="0"/>
                        </a:rPr>
                        <a:t>ya</a:t>
                      </a:r>
                      <a:r>
                        <a:rPr lang="tr-TR" altLang="en-US" sz="2400" u="sng" dirty="0">
                          <a:latin typeface="Comic Sans MS" pitchFamily="66" charset="0"/>
                        </a:rPr>
                        <a:t>ş arasında normal işiten bebek</a:t>
                      </a:r>
                      <a:endParaRPr lang="en-US" altLang="en-US" sz="2400" u="sng" dirty="0">
                        <a:latin typeface="Verdana" pitchFamily="34" charset="0"/>
                      </a:endParaRPr>
                    </a:p>
                  </a:txBody>
                  <a:tcPr marT="45723" marB="45723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2603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dirty="0"/>
                        <a:t>0 –</a:t>
                      </a:r>
                      <a:r>
                        <a:rPr lang="tr-TR" sz="1800" b="1" baseline="0" dirty="0"/>
                        <a:t> 4  ay </a:t>
                      </a:r>
                      <a:endParaRPr lang="tr-TR" sz="1800" b="1" dirty="0"/>
                    </a:p>
                    <a:p>
                      <a:endParaRPr lang="tr-TR" sz="1800" dirty="0"/>
                    </a:p>
                  </a:txBody>
                  <a:tcPr marT="45723" marB="45723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tr-TR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Gürültülü ortamda uyanır,</a:t>
                      </a:r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tr-TR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Annesini görmese de sesine gülerek ya da ağlayarak tepki verir,</a:t>
                      </a:r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tr-TR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İlginç seslere başını çevirir,</a:t>
                      </a:r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tr-TR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Yalnızken kendi kendine mırıldanır,</a:t>
                      </a:r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tr-TR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Yüz yüze iletişim kurulduğunda gülerek ya da ses çıkararak tepki verir.</a:t>
                      </a:r>
                      <a:endParaRPr lang="tr-TR" sz="14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marT="45723" marB="45723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46013">
                <a:tc>
                  <a:txBody>
                    <a:bodyPr/>
                    <a:lstStyle/>
                    <a:p>
                      <a:r>
                        <a:rPr lang="tr-TR" sz="1800" b="1" dirty="0"/>
                        <a:t>4- 9 ay </a:t>
                      </a: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lvl="0"/>
                      <a:r>
                        <a:rPr lang="tr-T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Gürültü ve konuşma sesinden uyanır,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tr-T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İlginç seslere başını çevirerek tepki verir,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tr-T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Kendisine seslenen kişiyi görmese de ses çıkararak tepki verir,</a:t>
                      </a:r>
                    </a:p>
                    <a:p>
                      <a:pPr lvl="0"/>
                      <a:r>
                        <a:rPr lang="tr-T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Ses duyduğunda kolayca uyanır, çıngırak, zil gibi ses çıkaran oyuncaklara ilgi duyar,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tr-T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Kendi ses tonunda değişiklikler yapar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tr-T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"ba-ba", "da-da" gibi hece seslerini çıkarır.</a:t>
                      </a:r>
                      <a:endParaRPr lang="tr-TR" sz="1600" b="1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19159">
                <a:tc>
                  <a:txBody>
                    <a:bodyPr/>
                    <a:lstStyle/>
                    <a:p>
                      <a:r>
                        <a:rPr lang="tr-TR" sz="1800" b="1" dirty="0"/>
                        <a:t>9 – 15 ay</a:t>
                      </a:r>
                    </a:p>
                    <a:p>
                      <a:r>
                        <a:rPr lang="tr-TR" sz="1800" b="1" dirty="0"/>
                        <a:t> </a:t>
                      </a: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lvl="0"/>
                      <a:r>
                        <a:rPr lang="tr-T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Konuşma sesi, saat tıkırtısı ya da kağıt hışırtısı gibi seslerden kolay­ca uyanır,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tr-T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Konuşan kişiyi görmese bile, onu fark ettiğini belli eden davranışlarda bulunur,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tr-T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Bir iki kelimeyi yerinde ve anlaşılır şekilde söyler,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tr-T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Kendi kendine değişik sesler çıkararak konuşur,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tr-T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Bilinçli olarak "anne ve baba" sözcüklerini söyleyebilir,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tr-T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Normal işiten çocuklar, yaklaşık 50 dB şid­detindeki sese uyanarak tepki verirler. Bu özellik işitme kaybının ta­nımlanmasında mutlaka değerlendirilmelidir.</a:t>
                      </a:r>
                      <a:endParaRPr lang="tr-TR" sz="1600" b="1" dirty="0"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13854">
                <a:tc>
                  <a:txBody>
                    <a:bodyPr/>
                    <a:lstStyle/>
                    <a:p>
                      <a:r>
                        <a:rPr lang="tr-TR" sz="1800" b="1" dirty="0"/>
                        <a:t>15- 24 ay </a:t>
                      </a: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lvl="0"/>
                      <a:r>
                        <a:rPr lang="tr-T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İşaret kullanılmadan, 1 metre uzaktan veri­len emirleri anlar ("bardağı al" gibi),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tr-T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Birkaç kelimeyi anlaşılır şekilde yerinde kullanır,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tr-T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Bildiği hayvan seslerini taklit edebilir,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tr-T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"Nerede" ile başlayan sorulara başını o yöne çevirerek ya da eliyle işaret ederek cevap verir.</a:t>
                      </a:r>
                      <a:endParaRPr lang="tr-TR" sz="1600" b="1" dirty="0"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0825" y="476250"/>
            <a:ext cx="8713788" cy="6121400"/>
          </a:xfrm>
        </p:spPr>
        <p:txBody>
          <a:bodyPr/>
          <a:lstStyle/>
          <a:p>
            <a:pPr>
              <a:defRPr/>
            </a:pPr>
            <a:r>
              <a:rPr lang="tr-TR" sz="2400" dirty="0">
                <a:latin typeface="Comic Sans MS" panose="030F0702030302020204" pitchFamily="66" charset="0"/>
              </a:rPr>
              <a:t>7-8 aylık bebek kendi kendine mırıldanırken ses tonunda değişiklikler yapar ama eğer işitme kaybı varsa melodik aksan yoktur.</a:t>
            </a:r>
          </a:p>
          <a:p>
            <a:pPr marL="0" indent="0">
              <a:buFont typeface="Arial" charset="0"/>
              <a:buNone/>
              <a:defRPr/>
            </a:pPr>
            <a:endParaRPr lang="tr-TR" sz="2400" dirty="0">
              <a:latin typeface="Comic Sans MS" panose="030F0702030302020204" pitchFamily="66" charset="0"/>
            </a:endParaRPr>
          </a:p>
          <a:p>
            <a:pPr>
              <a:defRPr/>
            </a:pPr>
            <a:r>
              <a:rPr lang="tr-TR" sz="2400" dirty="0">
                <a:latin typeface="Comic Sans MS" panose="030F0702030302020204" pitchFamily="66" charset="0"/>
              </a:rPr>
              <a:t>Çok ileri derecede işitme kaybı olan bebekler sadece görme alan­ları içindeki nesne ve olaylarla ilgilenirler. İşitme engelli bebeklerde yaklaşık 9. aydan sonra ilk dönemlerde gözlenen konuşma sesleri kaybolur, taklitler ortadan kalkar, ses kaynağına yönelme davranışı görülmez.</a:t>
            </a:r>
          </a:p>
          <a:p>
            <a:pPr marL="0" indent="0">
              <a:buFont typeface="Arial" charset="0"/>
              <a:buNone/>
              <a:defRPr/>
            </a:pPr>
            <a:endParaRPr lang="en-US" sz="2400" dirty="0">
              <a:latin typeface="Comic Sans MS" panose="030F0702030302020204" pitchFamily="66" charset="0"/>
            </a:endParaRPr>
          </a:p>
          <a:p>
            <a:pPr>
              <a:defRPr/>
            </a:pPr>
            <a:r>
              <a:rPr lang="tr-TR" sz="2400" dirty="0">
                <a:latin typeface="Comic Sans MS" panose="030F0702030302020204" pitchFamily="66" charset="0"/>
              </a:rPr>
              <a:t>Bebek 1-1.5 yaşındaysa ve normal işitiyorsa, sessiz ortamda konuşma sesi gibi yaklaşık 50 dB şid­detindeki sese uyanarak tepki verirler. Bu özellik işitme kaybının ta­nımlanmasında mutlaka değerlendirilmelidir</a:t>
            </a:r>
            <a:r>
              <a:rPr lang="tr-TR" dirty="0">
                <a:latin typeface="Comic Sans MS" panose="030F0702030302020204" pitchFamily="66" charset="0"/>
              </a:rPr>
              <a:t>.</a:t>
            </a:r>
            <a:endParaRPr lang="en-US" dirty="0">
              <a:latin typeface="Comic Sans MS" panose="030F0702030302020204" pitchFamily="66" charset="0"/>
            </a:endParaRP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1217</Words>
  <Application>Microsoft Office PowerPoint</Application>
  <PresentationFormat>Ekran Gösterisi (4:3)</PresentationFormat>
  <Paragraphs>96</Paragraphs>
  <Slides>13</Slides>
  <Notes>1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20" baseType="lpstr">
      <vt:lpstr>Arial</vt:lpstr>
      <vt:lpstr>Calibri</vt:lpstr>
      <vt:lpstr>Comic Sans MS</vt:lpstr>
      <vt:lpstr>Verdana</vt:lpstr>
      <vt:lpstr>Wingdings</vt:lpstr>
      <vt:lpstr>Ofis Teması</vt:lpstr>
      <vt:lpstr>Grafik</vt:lpstr>
      <vt:lpstr> CGM312 DİL VE KONUŞMA BOZUKLUKLARI Çocuk Gelişimi Yrd. Doç. Suna YILMAZ</vt:lpstr>
      <vt:lpstr>İŞİTME KAYBINA NEDEN OLAN RİSKLİ DURUMLAR</vt:lpstr>
      <vt:lpstr>Risk faktörleri (Joint Committee on Infant Hearing, 2007)</vt:lpstr>
      <vt:lpstr>PowerPoint Sunusu</vt:lpstr>
      <vt:lpstr>PowerPoint Sunusu</vt:lpstr>
      <vt:lpstr>Yenidoğan işitme taraması</vt:lpstr>
      <vt:lpstr>İşitme Kaybı Belirtileri  0 -2 yaş arası </vt:lpstr>
      <vt:lpstr>PowerPoint Sunusu</vt:lpstr>
      <vt:lpstr>PowerPoint Sunusu</vt:lpstr>
      <vt:lpstr>3-11 yaşta olası işitme kaybı belirtileri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İŞİTME ENGELLİ ÇOCUKLAR CGL413 Çocuk Gelişimi Yrd. Doç. Suna YILMAZ</dc:title>
  <dc:creator>Sb</dc:creator>
  <cp:lastModifiedBy>Selim TOSUN</cp:lastModifiedBy>
  <cp:revision>7</cp:revision>
  <dcterms:created xsi:type="dcterms:W3CDTF">2019-03-14T14:20:54Z</dcterms:created>
  <dcterms:modified xsi:type="dcterms:W3CDTF">2021-12-06T04:56:11Z</dcterms:modified>
</cp:coreProperties>
</file>