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4" r:id="rId1"/>
  </p:sldMasterIdLst>
  <p:sldIdLst>
    <p:sldId id="269" r:id="rId2"/>
    <p:sldId id="256" r:id="rId3"/>
    <p:sldId id="257" r:id="rId4"/>
    <p:sldId id="258" r:id="rId5"/>
    <p:sldId id="259" r:id="rId6"/>
    <p:sldId id="260" r:id="rId7"/>
    <p:sldId id="261" r:id="rId8"/>
    <p:sldId id="262" r:id="rId9"/>
    <p:sldId id="263" r:id="rId10"/>
    <p:sldId id="264" r:id="rId11"/>
    <p:sldId id="265" r:id="rId12"/>
    <p:sldId id="268" r:id="rId13"/>
    <p:sldId id="266" r:id="rId14"/>
    <p:sldId id="267"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runo654@gmail.com" initials="o" lastIdx="1" clrIdx="0">
    <p:extLst>
      <p:ext uri="{19B8F6BF-5375-455C-9EA6-DF929625EA0E}">
        <p15:presenceInfo xmlns="" xmlns:p15="http://schemas.microsoft.com/office/powerpoint/2012/main" userId="ca282bc046d7a9c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4-04T21:58:32.879" idx="1">
    <p:pos x="6275" y="1145"/>
    <p:text>dhh</p:text>
    <p:extLst>
      <p:ext uri="{C676402C-5697-4E1C-873F-D02D1690AC5C}">
        <p15:threadingInfo xmlns=""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dirty="0"/>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Asıl alt başlık stilini düzenlemek için tıklayın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pPr/>
              <a:t>4/25/2020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 xmlns:p14="http://schemas.microsoft.com/office/powerpoint/2010/main" val="276554155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pPr/>
              <a:t>4/25/2020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 xmlns:p14="http://schemas.microsoft.com/office/powerpoint/2010/main" val="2067805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pPr/>
              <a:t>4/25/2020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 xmlns:p14="http://schemas.microsoft.com/office/powerpoint/2010/main" val="724090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idx="1"/>
          </p:nvPr>
        </p:nvSpPr>
        <p:spPr/>
        <p:txBody>
          <a:bodyPr/>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pPr/>
              <a:t>4/25/2020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 xmlns:p14="http://schemas.microsoft.com/office/powerpoint/2010/main" val="728833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dirty="0"/>
              <a:t>Asıl metin stillerini düzenlemek için tıklayın</a:t>
            </a:r>
          </a:p>
        </p:txBody>
      </p:sp>
      <p:sp>
        <p:nvSpPr>
          <p:cNvPr id="7" name="Date Placeholder 6"/>
          <p:cNvSpPr>
            <a:spLocks noGrp="1"/>
          </p:cNvSpPr>
          <p:nvPr>
            <p:ph type="dt" sz="half" idx="10"/>
          </p:nvPr>
        </p:nvSpPr>
        <p:spPr/>
        <p:txBody>
          <a:bodyPr/>
          <a:lstStyle/>
          <a:p>
            <a:fld id="{1160EA64-D806-43AC-9DF2-F8C432F32B4C}" type="datetimeFigureOut">
              <a:rPr lang="en-US" dirty="0"/>
              <a:pPr/>
              <a:t>4/25/2020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 xmlns:p14="http://schemas.microsoft.com/office/powerpoint/2010/main" val="132341928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pPr/>
              <a:t>4/25/2020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 xmlns:p14="http://schemas.microsoft.com/office/powerpoint/2010/main" val="1995479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dirty="0"/>
              <a:t>Asıl metin stillerini düzenlemek için tıklayın</a:t>
            </a:r>
          </a:p>
        </p:txBody>
      </p:sp>
      <p:sp>
        <p:nvSpPr>
          <p:cNvPr id="4" name="Content Placeholder 3"/>
          <p:cNvSpPr>
            <a:spLocks noGrp="1"/>
          </p:cNvSpPr>
          <p:nvPr>
            <p:ph sz="half" idx="2"/>
          </p:nvPr>
        </p:nvSpPr>
        <p:spPr>
          <a:xfrm>
            <a:off x="1583436" y="3143250"/>
            <a:ext cx="4270248" cy="2596776"/>
          </a:xfrm>
        </p:spPr>
        <p:txBody>
          <a:bodyPr/>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dirty="0"/>
              <a:t>Asıl metin stillerini düzenlemek için tıklayın</a:t>
            </a:r>
          </a:p>
        </p:txBody>
      </p:sp>
      <p:sp>
        <p:nvSpPr>
          <p:cNvPr id="7" name="Date Placeholder 6"/>
          <p:cNvSpPr>
            <a:spLocks noGrp="1"/>
          </p:cNvSpPr>
          <p:nvPr>
            <p:ph type="dt" sz="half" idx="10"/>
          </p:nvPr>
        </p:nvSpPr>
        <p:spPr/>
        <p:txBody>
          <a:bodyPr/>
          <a:lstStyle/>
          <a:p>
            <a:fld id="{4F7D4976-E339-4826-83B7-FBD03F55ECF8}" type="datetimeFigureOut">
              <a:rPr lang="en-US" dirty="0"/>
              <a:pPr/>
              <a:t>4/25/2020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
        <p:nvSpPr>
          <p:cNvPr id="10" name="Title 9"/>
          <p:cNvSpPr>
            <a:spLocks noGrp="1"/>
          </p:cNvSpPr>
          <p:nvPr>
            <p:ph type="title"/>
          </p:nvPr>
        </p:nvSpPr>
        <p:spPr/>
        <p:txBody>
          <a:bodyPr/>
          <a:lstStyle/>
          <a:p>
            <a:r>
              <a:rPr lang="tr-TR" dirty="0"/>
              <a:t>Asıl başlık stilini düzenlemek için tıklayın</a:t>
            </a:r>
            <a:endParaRPr lang="en-US" dirty="0"/>
          </a:p>
        </p:txBody>
      </p:sp>
    </p:spTree>
    <p:extLst>
      <p:ext uri="{BB962C8B-B14F-4D97-AF65-F5344CB8AC3E}">
        <p14:creationId xmlns="" xmlns:p14="http://schemas.microsoft.com/office/powerpoint/2010/main" val="4273609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pPr/>
              <a:t>4/25/2020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 xmlns:p14="http://schemas.microsoft.com/office/powerpoint/2010/main" val="922568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pPr/>
              <a:t>4/25/2020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 xmlns:p14="http://schemas.microsoft.com/office/powerpoint/2010/main" val="778398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dirty="0"/>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dirty="0"/>
              <a:t>Asıl metin stillerini düzenlemek için tıklayın</a:t>
            </a:r>
          </a:p>
        </p:txBody>
      </p:sp>
      <p:sp>
        <p:nvSpPr>
          <p:cNvPr id="9" name="Date Placeholder 8"/>
          <p:cNvSpPr>
            <a:spLocks noGrp="1"/>
          </p:cNvSpPr>
          <p:nvPr>
            <p:ph type="dt" sz="half" idx="10"/>
          </p:nvPr>
        </p:nvSpPr>
        <p:spPr/>
        <p:txBody>
          <a:bodyPr/>
          <a:lstStyle/>
          <a:p>
            <a:fld id="{D1BE4249-C0D0-4B06-8692-E8BB871AF643}" type="datetimeFigureOut">
              <a:rPr lang="en-US" dirty="0"/>
              <a:pPr/>
              <a:t>4/25/2020</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 xmlns:p14="http://schemas.microsoft.com/office/powerpoint/2010/main" val="756882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dirty="0"/>
              <a:t>Asıl metin stillerini düzenlemek için tıklayın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pPr/>
              <a:t>4/25/2020</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 xmlns:p14="http://schemas.microsoft.com/office/powerpoint/2010/main" val="220501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pPr/>
              <a:t>4/25/2020</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extLst>
      <p:ext uri="{BB962C8B-B14F-4D97-AF65-F5344CB8AC3E}">
        <p14:creationId xmlns="" xmlns:p14="http://schemas.microsoft.com/office/powerpoint/2010/main" val="622908635"/>
      </p:ext>
    </p:extLst>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1">
                <a:lumMod val="50000"/>
                <a:lumOff val="50000"/>
              </a:schemeClr>
            </a:gs>
            <a:gs pos="25000">
              <a:schemeClr val="tx1">
                <a:lumMod val="50000"/>
              </a:schemeClr>
            </a:gs>
            <a:gs pos="89000">
              <a:schemeClr val="bg2">
                <a:lumMod val="75000"/>
              </a:schemeClr>
            </a:gs>
            <a:gs pos="100000">
              <a:srgbClr val="FFEBFA"/>
            </a:gs>
          </a:gsLst>
          <a:lin ang="2700000" scaled="1"/>
        </a:gra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05000" y="1295400"/>
            <a:ext cx="8567928" cy="4343400"/>
          </a:xfrm>
        </p:spPr>
        <p:txBody>
          <a:bodyPr>
            <a:normAutofit lnSpcReduction="10000"/>
          </a:bodyPr>
          <a:lstStyle/>
          <a:p>
            <a:pPr marL="0" indent="0">
              <a:buNone/>
            </a:pPr>
            <a:r>
              <a:rPr lang="tr-TR" sz="7000" b="1" i="1" dirty="0" smtClean="0">
                <a:solidFill>
                  <a:srgbClr val="00B050"/>
                </a:solidFill>
                <a:latin typeface="Chiller" pitchFamily="82" charset="0"/>
              </a:rPr>
              <a:t> DERS DIŞI ETKİNLİKLER</a:t>
            </a:r>
          </a:p>
          <a:p>
            <a:pPr marL="0" indent="0">
              <a:buNone/>
            </a:pPr>
            <a:endParaRPr lang="tr-TR" sz="6000" b="1" i="1" dirty="0">
              <a:solidFill>
                <a:srgbClr val="00B050"/>
              </a:solidFill>
              <a:latin typeface="Chiller" pitchFamily="82" charset="0"/>
            </a:endParaRPr>
          </a:p>
          <a:p>
            <a:pPr marL="0" indent="0" algn="r">
              <a:buNone/>
            </a:pPr>
            <a:r>
              <a:rPr lang="tr-TR" sz="4000" i="1" dirty="0" smtClean="0">
                <a:solidFill>
                  <a:schemeClr val="bg1"/>
                </a:solidFill>
                <a:latin typeface="Ink Free" pitchFamily="66" charset="0"/>
              </a:rPr>
              <a:t>- BİLGE KAAN GÜL  18170023</a:t>
            </a:r>
          </a:p>
          <a:p>
            <a:pPr algn="r">
              <a:buFontTx/>
              <a:buChar char="-"/>
            </a:pPr>
            <a:r>
              <a:rPr lang="tr-TR" sz="4000" i="1" dirty="0" smtClean="0">
                <a:solidFill>
                  <a:schemeClr val="bg1"/>
                </a:solidFill>
                <a:latin typeface="Ink Free" pitchFamily="66" charset="0"/>
              </a:rPr>
              <a:t>ONUR TOPUZ   18170269</a:t>
            </a:r>
          </a:p>
          <a:p>
            <a:pPr algn="r">
              <a:buFontTx/>
              <a:buChar char="-"/>
            </a:pPr>
            <a:r>
              <a:rPr lang="tr-TR" sz="4000" i="1" dirty="0" smtClean="0">
                <a:solidFill>
                  <a:schemeClr val="bg1"/>
                </a:solidFill>
                <a:latin typeface="Ink Free" pitchFamily="66" charset="0"/>
              </a:rPr>
              <a:t>KÜRŞAT YILMAZ   18170012</a:t>
            </a:r>
            <a:endParaRPr lang="tr-TR" sz="4000" i="1" dirty="0">
              <a:solidFill>
                <a:schemeClr val="bg1"/>
              </a:solidFill>
              <a:latin typeface="Ink Free" pitchFamily="66" charset="0"/>
            </a:endParaRPr>
          </a:p>
        </p:txBody>
      </p:sp>
    </p:spTree>
    <p:extLst>
      <p:ext uri="{BB962C8B-B14F-4D97-AF65-F5344CB8AC3E}">
        <p14:creationId xmlns="" xmlns:p14="http://schemas.microsoft.com/office/powerpoint/2010/main" val="1042601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15000">
              <a:schemeClr val="accent3">
                <a:lumMod val="75000"/>
              </a:schemeClr>
            </a:gs>
            <a:gs pos="73000">
              <a:schemeClr val="accent1">
                <a:tint val="44500"/>
                <a:satMod val="160000"/>
              </a:schemeClr>
            </a:gs>
            <a:gs pos="100000">
              <a:schemeClr val="accent1">
                <a:tint val="23500"/>
                <a:satMod val="16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a:xfrm>
            <a:off x="1981200" y="228600"/>
            <a:ext cx="7729728" cy="1188720"/>
          </a:xfrm>
        </p:spPr>
        <p:txBody>
          <a:bodyPr>
            <a:normAutofit/>
          </a:bodyPr>
          <a:lstStyle/>
          <a:p>
            <a:r>
              <a:rPr lang="tr-TR" sz="3300" dirty="0" smtClean="0">
                <a:solidFill>
                  <a:schemeClr val="accent1">
                    <a:lumMod val="50000"/>
                  </a:schemeClr>
                </a:solidFill>
              </a:rPr>
              <a:t>BADMİNTON TOPU </a:t>
            </a:r>
            <a:endParaRPr lang="tr-TR" sz="3300" dirty="0">
              <a:solidFill>
                <a:schemeClr val="accent1">
                  <a:lumMod val="50000"/>
                </a:schemeClr>
              </a:solidFill>
            </a:endParaRPr>
          </a:p>
        </p:txBody>
      </p:sp>
      <p:sp>
        <p:nvSpPr>
          <p:cNvPr id="3" name="İçerik Yer Tutucusu 2"/>
          <p:cNvSpPr>
            <a:spLocks noGrp="1"/>
          </p:cNvSpPr>
          <p:nvPr>
            <p:ph idx="1"/>
          </p:nvPr>
        </p:nvSpPr>
        <p:spPr>
          <a:xfrm>
            <a:off x="1143000" y="1752600"/>
            <a:ext cx="9296400" cy="4724400"/>
          </a:xfrm>
        </p:spPr>
        <p:txBody>
          <a:bodyPr>
            <a:normAutofit fontScale="85000" lnSpcReduction="20000"/>
          </a:bodyPr>
          <a:lstStyle/>
          <a:p>
            <a:r>
              <a:rPr lang="tr-TR" sz="2400" dirty="0"/>
              <a:t>Top, doğal ve / veya sentetik malzemeden yapılacaktır. Top hangi malzemeden yapılmış olursa olsun, süzülüş özellikleri, genellikle ince bir deri tabakası ile kaplı mantar tabanlı, doğal tüylerle yapılan topların süzülüş özellikleri ile aynı olacaktır</a:t>
            </a:r>
            <a:r>
              <a:rPr lang="tr-TR" sz="2400" dirty="0" smtClean="0"/>
              <a:t>.</a:t>
            </a:r>
          </a:p>
          <a:p>
            <a:r>
              <a:rPr lang="tr-TR" sz="2400" dirty="0" smtClean="0"/>
              <a:t>Tüy top </a:t>
            </a:r>
          </a:p>
          <a:p>
            <a:r>
              <a:rPr lang="tr-TR" sz="2400" dirty="0"/>
              <a:t>Topun tabanına sabitlenmiş 16 tüy </a:t>
            </a:r>
            <a:r>
              <a:rPr lang="tr-TR" sz="2400" dirty="0" smtClean="0"/>
              <a:t>bulunacaktır</a:t>
            </a:r>
          </a:p>
          <a:p>
            <a:r>
              <a:rPr lang="tr-TR" sz="2400" dirty="0" smtClean="0"/>
              <a:t>Tüyler</a:t>
            </a:r>
            <a:r>
              <a:rPr lang="tr-TR" sz="2400" dirty="0"/>
              <a:t>, tüylerin uç kısmından topun tabanının üst noktasına kadar ölçüldüğünde, 62 mm ila 70 mm arasında eşit uzunlukta olacaktır.</a:t>
            </a:r>
          </a:p>
          <a:p>
            <a:r>
              <a:rPr lang="tr-TR" sz="2400" dirty="0" smtClean="0"/>
              <a:t>Tüylerin </a:t>
            </a:r>
            <a:r>
              <a:rPr lang="tr-TR" sz="2400" dirty="0"/>
              <a:t>uçları, yarı çapı 58 mm ila 68 mm olan bir daire üzerinde duracaktır.</a:t>
            </a:r>
          </a:p>
          <a:p>
            <a:r>
              <a:rPr lang="tr-TR" sz="2400" dirty="0" smtClean="0"/>
              <a:t>Tüyler</a:t>
            </a:r>
            <a:r>
              <a:rPr lang="tr-TR" sz="2400" dirty="0"/>
              <a:t>, iplik veya uygun başka bir malzeme ile sıkıca tutturulacaktır.</a:t>
            </a:r>
          </a:p>
          <a:p>
            <a:r>
              <a:rPr lang="tr-TR" sz="2400" dirty="0" smtClean="0"/>
              <a:t>Tabanın </a:t>
            </a:r>
            <a:r>
              <a:rPr lang="tr-TR" sz="2400" dirty="0"/>
              <a:t>yarı çapı 25 mm ila 28 mm olacak ve üst kısmı yuvarlak olacaktır.</a:t>
            </a:r>
          </a:p>
          <a:p>
            <a:r>
              <a:rPr lang="tr-TR" sz="2400" dirty="0" smtClean="0"/>
              <a:t>Topun </a:t>
            </a:r>
            <a:r>
              <a:rPr lang="tr-TR" sz="2400" dirty="0"/>
              <a:t>ağırlığı 4.74 ila 5.50 gram olacaktır</a:t>
            </a:r>
            <a:r>
              <a:rPr lang="tr-TR" sz="2400" dirty="0" smtClean="0"/>
              <a:t>.</a:t>
            </a:r>
          </a:p>
          <a:p>
            <a:r>
              <a:rPr lang="tr-TR" sz="2400" dirty="0"/>
              <a:t>Tüysüz Top</a:t>
            </a:r>
          </a:p>
          <a:p>
            <a:r>
              <a:rPr lang="tr-TR" sz="2400" dirty="0" smtClean="0"/>
              <a:t>Doğal </a:t>
            </a:r>
            <a:r>
              <a:rPr lang="tr-TR" sz="2400" dirty="0"/>
              <a:t>tüylerin yerine, eteklik veya sentetik malzemeden yapılmış tüy simülasyonları konacaktır,.</a:t>
            </a:r>
          </a:p>
          <a:p>
            <a:endParaRPr lang="tr-TR" sz="2400" dirty="0"/>
          </a:p>
          <a:p>
            <a:endParaRPr lang="tr-TR" dirty="0"/>
          </a:p>
        </p:txBody>
      </p:sp>
    </p:spTree>
    <p:extLst>
      <p:ext uri="{BB962C8B-B14F-4D97-AF65-F5344CB8AC3E}">
        <p14:creationId xmlns="" xmlns:p14="http://schemas.microsoft.com/office/powerpoint/2010/main" val="3378251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0"/>
        </a:grad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a:xfrm>
            <a:off x="2209800" y="457200"/>
            <a:ext cx="7729728" cy="1188720"/>
          </a:xfrm>
        </p:spPr>
        <p:txBody>
          <a:bodyPr>
            <a:normAutofit/>
          </a:bodyPr>
          <a:lstStyle/>
          <a:p>
            <a:r>
              <a:rPr lang="tr-TR" sz="3300" dirty="0" err="1" smtClean="0"/>
              <a:t>badmİNTON</a:t>
            </a:r>
            <a:r>
              <a:rPr lang="tr-TR" sz="3300" dirty="0" smtClean="0"/>
              <a:t> RAKETİ</a:t>
            </a:r>
            <a:endParaRPr lang="tr-TR" sz="3300" dirty="0"/>
          </a:p>
        </p:txBody>
      </p:sp>
      <p:sp>
        <p:nvSpPr>
          <p:cNvPr id="3" name="İçerik Yer Tutucusu 2"/>
          <p:cNvSpPr>
            <a:spLocks noGrp="1"/>
          </p:cNvSpPr>
          <p:nvPr>
            <p:ph idx="1"/>
          </p:nvPr>
        </p:nvSpPr>
        <p:spPr>
          <a:xfrm>
            <a:off x="2057400" y="2057400"/>
            <a:ext cx="7729728" cy="3101983"/>
          </a:xfrm>
        </p:spPr>
        <p:txBody>
          <a:bodyPr/>
          <a:lstStyle/>
          <a:p>
            <a:r>
              <a:rPr lang="tr-TR" sz="2200" dirty="0"/>
              <a:t>Raketin sapı, oyuncunun tutması için tasarlanan kısımdır.</a:t>
            </a:r>
          </a:p>
          <a:p>
            <a:r>
              <a:rPr lang="tr-TR" sz="2200" dirty="0" smtClean="0"/>
              <a:t>Raketin </a:t>
            </a:r>
            <a:r>
              <a:rPr lang="tr-TR" sz="2200" dirty="0"/>
              <a:t>yüzeyi tellerle örülü olan kısmı, oyuncunun topa vurması için tasarlanan kısımdır.</a:t>
            </a:r>
          </a:p>
          <a:p>
            <a:r>
              <a:rPr lang="tr-TR" sz="2200" dirty="0" smtClean="0"/>
              <a:t>Raketin </a:t>
            </a:r>
            <a:r>
              <a:rPr lang="tr-TR" sz="2200" dirty="0"/>
              <a:t>baş kısmı, tellerle örülü yüzeyi </a:t>
            </a:r>
            <a:r>
              <a:rPr lang="tr-TR" sz="2200" dirty="0" smtClean="0"/>
              <a:t>çerçeveler.</a:t>
            </a:r>
          </a:p>
          <a:p>
            <a:r>
              <a:rPr lang="tr-TR" sz="2200" dirty="0" smtClean="0"/>
              <a:t>Raketin </a:t>
            </a:r>
            <a:r>
              <a:rPr lang="tr-TR" sz="2200" dirty="0"/>
              <a:t>şaft kısmı raketin sapını baş kısmına </a:t>
            </a:r>
            <a:r>
              <a:rPr lang="tr-TR" sz="2200" dirty="0" smtClean="0"/>
              <a:t>bağlar.</a:t>
            </a:r>
          </a:p>
          <a:p>
            <a:r>
              <a:rPr lang="tr-TR" sz="2200" dirty="0" smtClean="0"/>
              <a:t>Raketin </a:t>
            </a:r>
            <a:r>
              <a:rPr lang="tr-TR" sz="2200" dirty="0"/>
              <a:t>boğaz kısmı (eğer varsa) şaftı baş kısma bağlar.</a:t>
            </a:r>
          </a:p>
          <a:p>
            <a:endParaRPr lang="tr-TR" dirty="0"/>
          </a:p>
        </p:txBody>
      </p:sp>
    </p:spTree>
    <p:extLst>
      <p:ext uri="{BB962C8B-B14F-4D97-AF65-F5344CB8AC3E}">
        <p14:creationId xmlns="" xmlns:p14="http://schemas.microsoft.com/office/powerpoint/2010/main" val="4249068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34000">
              <a:srgbClr val="C00000"/>
            </a:gs>
            <a:gs pos="60000">
              <a:schemeClr val="tx1">
                <a:lumMod val="50000"/>
              </a:schemeClr>
            </a:gs>
            <a:gs pos="60000">
              <a:schemeClr val="bg2">
                <a:lumMod val="75000"/>
              </a:schemeClr>
            </a:gs>
            <a:gs pos="100000">
              <a:srgbClr val="FFEBFA"/>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a:xfrm>
            <a:off x="2209800" y="381000"/>
            <a:ext cx="7729728" cy="1188720"/>
          </a:xfrm>
        </p:spPr>
        <p:txBody>
          <a:bodyPr>
            <a:normAutofit/>
          </a:bodyPr>
          <a:lstStyle/>
          <a:p>
            <a:r>
              <a:rPr lang="tr-TR" sz="3300" b="1" dirty="0" smtClean="0">
                <a:solidFill>
                  <a:srgbClr val="C00000"/>
                </a:solidFill>
              </a:rPr>
              <a:t>HATA</a:t>
            </a:r>
            <a:endParaRPr lang="tr-TR" sz="3300" b="1" dirty="0">
              <a:solidFill>
                <a:srgbClr val="C00000"/>
              </a:solidFill>
            </a:endParaRPr>
          </a:p>
        </p:txBody>
      </p:sp>
      <p:sp>
        <p:nvSpPr>
          <p:cNvPr id="5" name="İçerik Yer Tutucusu 2"/>
          <p:cNvSpPr>
            <a:spLocks noGrp="1"/>
          </p:cNvSpPr>
          <p:nvPr>
            <p:ph idx="1"/>
          </p:nvPr>
        </p:nvSpPr>
        <p:spPr>
          <a:xfrm>
            <a:off x="1066800" y="1752600"/>
            <a:ext cx="9351264" cy="4572000"/>
          </a:xfrm>
        </p:spPr>
        <p:txBody>
          <a:bodyPr>
            <a:normAutofit lnSpcReduction="10000"/>
          </a:bodyPr>
          <a:lstStyle/>
          <a:p>
            <a:r>
              <a:rPr lang="tr-TR" dirty="0"/>
              <a:t>Servis doğru atılmazsa (Kural9.1);</a:t>
            </a:r>
          </a:p>
          <a:p>
            <a:r>
              <a:rPr lang="tr-TR" dirty="0" smtClean="0"/>
              <a:t>Serviste</a:t>
            </a:r>
            <a:r>
              <a:rPr lang="tr-TR" dirty="0"/>
              <a:t>, top:</a:t>
            </a:r>
          </a:p>
          <a:p>
            <a:r>
              <a:rPr lang="tr-TR" dirty="0" smtClean="0"/>
              <a:t>.Fileye </a:t>
            </a:r>
            <a:r>
              <a:rPr lang="tr-TR" dirty="0"/>
              <a:t>takılırsa ve filede asılı kalırsa;</a:t>
            </a:r>
          </a:p>
          <a:p>
            <a:r>
              <a:rPr lang="tr-TR" dirty="0" smtClean="0"/>
              <a:t>Fileyi </a:t>
            </a:r>
            <a:r>
              <a:rPr lang="tr-TR" dirty="0"/>
              <a:t>geçtikten sonra, fileye </a:t>
            </a:r>
            <a:r>
              <a:rPr lang="tr-TR" dirty="0" smtClean="0"/>
              <a:t>takılırsa ya da ;</a:t>
            </a:r>
            <a:endParaRPr lang="tr-TR" dirty="0"/>
          </a:p>
          <a:p>
            <a:r>
              <a:rPr lang="tr-TR" dirty="0" smtClean="0"/>
              <a:t>Servisi </a:t>
            </a:r>
            <a:r>
              <a:rPr lang="tr-TR" dirty="0"/>
              <a:t>karşılayan oyuncunun eşi tarafından vurulursa;</a:t>
            </a:r>
          </a:p>
          <a:p>
            <a:r>
              <a:rPr lang="tr-TR" dirty="0" smtClean="0"/>
              <a:t>Kortun </a:t>
            </a:r>
            <a:r>
              <a:rPr lang="tr-TR" dirty="0"/>
              <a:t>sınırları dışında yere düşerse (örneğin; sınır çizgilerinin ne üzerinde ne de içerisinde olursa);</a:t>
            </a:r>
          </a:p>
          <a:p>
            <a:r>
              <a:rPr lang="tr-TR" dirty="0" smtClean="0"/>
              <a:t>Filenin </a:t>
            </a:r>
            <a:r>
              <a:rPr lang="tr-TR" dirty="0"/>
              <a:t>içinden veya altından geçerse;</a:t>
            </a:r>
          </a:p>
          <a:p>
            <a:r>
              <a:rPr lang="tr-TR" dirty="0" smtClean="0"/>
              <a:t>Filenin </a:t>
            </a:r>
            <a:r>
              <a:rPr lang="tr-TR" dirty="0"/>
              <a:t>üzerinden geçemezse;</a:t>
            </a:r>
          </a:p>
          <a:p>
            <a:r>
              <a:rPr lang="tr-TR" dirty="0" smtClean="0"/>
              <a:t>Tavana </a:t>
            </a:r>
            <a:r>
              <a:rPr lang="tr-TR" dirty="0"/>
              <a:t>veya yan duvarlara değerse;</a:t>
            </a:r>
          </a:p>
          <a:p>
            <a:r>
              <a:rPr lang="tr-TR" dirty="0" smtClean="0"/>
              <a:t>Kişi </a:t>
            </a:r>
            <a:r>
              <a:rPr lang="tr-TR" dirty="0"/>
              <a:t>veya oyuncu giysisine değerse;</a:t>
            </a:r>
          </a:p>
          <a:p>
            <a:r>
              <a:rPr lang="tr-TR" dirty="0" smtClean="0"/>
              <a:t>Kort </a:t>
            </a:r>
            <a:r>
              <a:rPr lang="tr-TR" dirty="0"/>
              <a:t>dışındaki herhangi bir nesne ya da kişiye </a:t>
            </a:r>
            <a:r>
              <a:rPr lang="tr-TR" dirty="0" smtClean="0"/>
              <a:t>değerse.</a:t>
            </a:r>
            <a:endParaRPr lang="tr-TR" dirty="0"/>
          </a:p>
          <a:p>
            <a:endParaRPr lang="tr-TR" dirty="0"/>
          </a:p>
        </p:txBody>
      </p:sp>
    </p:spTree>
    <p:extLst>
      <p:ext uri="{BB962C8B-B14F-4D97-AF65-F5344CB8AC3E}">
        <p14:creationId xmlns="" xmlns:p14="http://schemas.microsoft.com/office/powerpoint/2010/main" val="4081013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50000"/>
              </a:schemeClr>
            </a:gs>
            <a:gs pos="62000">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sz="2300" dirty="0"/>
              <a:t>Bir oyuncu :</a:t>
            </a:r>
          </a:p>
          <a:p>
            <a:r>
              <a:rPr lang="tr-TR" sz="2300" dirty="0" smtClean="0"/>
              <a:t>Sırası </a:t>
            </a:r>
            <a:r>
              <a:rPr lang="tr-TR" sz="2300" dirty="0"/>
              <a:t>gelmeden servis atmışsa ya da servisi </a:t>
            </a:r>
            <a:r>
              <a:rPr lang="tr-TR" sz="2300" dirty="0" smtClean="0"/>
              <a:t>karşılamışsa  ya da</a:t>
            </a:r>
            <a:r>
              <a:rPr lang="tr-TR" sz="2300" dirty="0"/>
              <a:t> ;</a:t>
            </a:r>
            <a:endParaRPr lang="tr-TR" sz="2300" dirty="0" smtClean="0"/>
          </a:p>
          <a:p>
            <a:r>
              <a:rPr lang="tr-TR" sz="2300" dirty="0" smtClean="0"/>
              <a:t>Yanlış </a:t>
            </a:r>
            <a:r>
              <a:rPr lang="tr-TR" sz="2300" dirty="0"/>
              <a:t>servis kortundan servis atmışsa ya da servisi karşılamışsa servis kortu hatası yapılmış olur.</a:t>
            </a:r>
          </a:p>
          <a:p>
            <a:r>
              <a:rPr lang="tr-TR" sz="2300" dirty="0" smtClean="0"/>
              <a:t>Bir </a:t>
            </a:r>
            <a:r>
              <a:rPr lang="tr-TR" sz="2300" dirty="0"/>
              <a:t>servis kortu hatası fark edildiğinde, hata düzeltilecek ve mevcut skor değişmeyecektir.</a:t>
            </a:r>
          </a:p>
          <a:p>
            <a:endParaRPr lang="tr-TR" dirty="0"/>
          </a:p>
        </p:txBody>
      </p:sp>
      <p:sp>
        <p:nvSpPr>
          <p:cNvPr id="4" name="Başlık 3"/>
          <p:cNvSpPr>
            <a:spLocks noGrp="1"/>
          </p:cNvSpPr>
          <p:nvPr>
            <p:ph type="title"/>
          </p:nvPr>
        </p:nvSpPr>
        <p:spPr>
          <a:xfrm>
            <a:off x="2286000" y="609600"/>
            <a:ext cx="7729728" cy="1188720"/>
          </a:xfrm>
        </p:spPr>
        <p:txBody>
          <a:bodyPr>
            <a:normAutofit/>
          </a:bodyPr>
          <a:lstStyle/>
          <a:p>
            <a:r>
              <a:rPr lang="tr-TR" sz="3300" b="1" dirty="0">
                <a:solidFill>
                  <a:srgbClr val="00B0F0"/>
                </a:solidFill>
              </a:rPr>
              <a:t>SERVİS KORTU HATALARI</a:t>
            </a:r>
            <a:endParaRPr lang="tr-TR" sz="3300" dirty="0">
              <a:solidFill>
                <a:srgbClr val="00B0F0"/>
              </a:solidFill>
            </a:endParaRPr>
          </a:p>
        </p:txBody>
      </p:sp>
    </p:spTree>
    <p:extLst>
      <p:ext uri="{BB962C8B-B14F-4D97-AF65-F5344CB8AC3E}">
        <p14:creationId xmlns="" xmlns:p14="http://schemas.microsoft.com/office/powerpoint/2010/main" val="15228725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34000">
              <a:srgbClr val="002060"/>
            </a:gs>
            <a:gs pos="60000">
              <a:schemeClr val="tx1">
                <a:lumMod val="50000"/>
              </a:schemeClr>
            </a:gs>
            <a:gs pos="60000">
              <a:schemeClr val="bg2">
                <a:lumMod val="75000"/>
              </a:schemeClr>
            </a:gs>
            <a:gs pos="100000">
              <a:srgbClr val="FFEBFA"/>
            </a:gs>
          </a:gsLst>
          <a:path path="circle">
            <a:fillToRect l="100000" t="100000"/>
          </a:path>
        </a:grad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a:xfrm>
            <a:off x="2209800" y="762000"/>
            <a:ext cx="7729728" cy="1188720"/>
          </a:xfrm>
        </p:spPr>
        <p:txBody>
          <a:bodyPr>
            <a:normAutofit/>
          </a:bodyPr>
          <a:lstStyle/>
          <a:p>
            <a:r>
              <a:rPr lang="tr-TR" sz="3500" dirty="0" smtClean="0">
                <a:solidFill>
                  <a:srgbClr val="002060"/>
                </a:solidFill>
              </a:rPr>
              <a:t>kaynakça</a:t>
            </a:r>
            <a:endParaRPr lang="tr-TR" sz="3500" dirty="0">
              <a:solidFill>
                <a:srgbClr val="002060"/>
              </a:solidFill>
            </a:endParaRPr>
          </a:p>
        </p:txBody>
      </p:sp>
      <p:sp>
        <p:nvSpPr>
          <p:cNvPr id="3" name="İçerik Yer Tutucusu 2"/>
          <p:cNvSpPr>
            <a:spLocks noGrp="1"/>
          </p:cNvSpPr>
          <p:nvPr>
            <p:ph idx="1"/>
          </p:nvPr>
        </p:nvSpPr>
        <p:spPr>
          <a:xfrm>
            <a:off x="2209800" y="2971800"/>
            <a:ext cx="7729728" cy="3101983"/>
          </a:xfrm>
        </p:spPr>
        <p:txBody>
          <a:bodyPr>
            <a:normAutofit/>
          </a:bodyPr>
          <a:lstStyle/>
          <a:p>
            <a:r>
              <a:rPr lang="tr-TR" sz="3300" dirty="0"/>
              <a:t>https://www.badminton.gov.tr/badminton.html</a:t>
            </a:r>
          </a:p>
        </p:txBody>
      </p:sp>
    </p:spTree>
    <p:extLst>
      <p:ext uri="{BB962C8B-B14F-4D97-AF65-F5344CB8AC3E}">
        <p14:creationId xmlns="" xmlns:p14="http://schemas.microsoft.com/office/powerpoint/2010/main" val="1406700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chemeClr val="bg1">
                <a:lumMod val="50000"/>
              </a:schemeClr>
            </a:gs>
            <a:gs pos="62000">
              <a:schemeClr val="tx1">
                <a:lumMod val="50000"/>
              </a:schemeClr>
            </a:gs>
            <a:gs pos="70000">
              <a:srgbClr val="C4D6EB"/>
            </a:gs>
            <a:gs pos="100000">
              <a:srgbClr val="FFEBFA"/>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C843E2A-C53E-2A4B-9CC1-313C2BDF2C80}"/>
              </a:ext>
            </a:extLst>
          </p:cNvPr>
          <p:cNvSpPr>
            <a:spLocks noGrp="1"/>
          </p:cNvSpPr>
          <p:nvPr>
            <p:ph type="ctrTitle"/>
          </p:nvPr>
        </p:nvSpPr>
        <p:spPr>
          <a:xfrm>
            <a:off x="1447800" y="152400"/>
            <a:ext cx="9144000" cy="1881188"/>
          </a:xfrm>
        </p:spPr>
        <p:txBody>
          <a:bodyPr/>
          <a:lstStyle/>
          <a:p>
            <a:r>
              <a:rPr lang="tr-TR"/>
              <a:t>BADMİNTON</a:t>
            </a:r>
          </a:p>
        </p:txBody>
      </p:sp>
      <p:pic>
        <p:nvPicPr>
          <p:cNvPr id="9" name="Resim 9">
            <a:extLst>
              <a:ext uri="{FF2B5EF4-FFF2-40B4-BE49-F238E27FC236}">
                <a16:creationId xmlns="" xmlns:a16="http://schemas.microsoft.com/office/drawing/2014/main" id="{29F561AC-2699-0D4C-98FA-534CF2DB8A42}"/>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166257" y="2209800"/>
            <a:ext cx="7467600" cy="4325648"/>
          </a:xfrm>
          <a:prstGeom prst="rect">
            <a:avLst/>
          </a:prstGeom>
        </p:spPr>
      </p:pic>
    </p:spTree>
    <p:extLst>
      <p:ext uri="{BB962C8B-B14F-4D97-AF65-F5344CB8AC3E}">
        <p14:creationId xmlns="" xmlns:p14="http://schemas.microsoft.com/office/powerpoint/2010/main" val="3118212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2"/>
            </a:gs>
            <a:gs pos="28000">
              <a:schemeClr val="tx1">
                <a:lumMod val="50000"/>
              </a:schemeClr>
            </a:gs>
            <a:gs pos="52000">
              <a:srgbClr val="C4D6EB"/>
            </a:gs>
            <a:gs pos="100000">
              <a:srgbClr val="FFEBFA"/>
            </a:gs>
          </a:gsLst>
          <a:lin ang="2700000" scaled="1"/>
          <a:tileRect/>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A82B4B77-D99C-4F4E-80D3-A096FB7A00DD}"/>
              </a:ext>
            </a:extLst>
          </p:cNvPr>
          <p:cNvSpPr>
            <a:spLocks noGrp="1"/>
          </p:cNvSpPr>
          <p:nvPr>
            <p:ph type="title"/>
          </p:nvPr>
        </p:nvSpPr>
        <p:spPr>
          <a:xfrm>
            <a:off x="250032" y="593752"/>
            <a:ext cx="3923108" cy="4710482"/>
          </a:xfrm>
        </p:spPr>
        <p:txBody>
          <a:bodyPr/>
          <a:lstStyle/>
          <a:p>
            <a:r>
              <a:rPr lang="tr-TR" b="1"/>
              <a:t>BADMİNTON TARİHÇESİ</a:t>
            </a:r>
          </a:p>
        </p:txBody>
      </p:sp>
      <p:sp>
        <p:nvSpPr>
          <p:cNvPr id="3" name="İçerik Yer Tutucusu 2">
            <a:extLst>
              <a:ext uri="{FF2B5EF4-FFF2-40B4-BE49-F238E27FC236}">
                <a16:creationId xmlns="" xmlns:a16="http://schemas.microsoft.com/office/drawing/2014/main" id="{724C005A-D357-9047-B02E-24E58E8249D9}"/>
              </a:ext>
            </a:extLst>
          </p:cNvPr>
          <p:cNvSpPr>
            <a:spLocks noGrp="1"/>
          </p:cNvSpPr>
          <p:nvPr>
            <p:ph idx="1"/>
          </p:nvPr>
        </p:nvSpPr>
        <p:spPr>
          <a:xfrm>
            <a:off x="6096000" y="593752"/>
            <a:ext cx="5411476" cy="4710482"/>
          </a:xfrm>
        </p:spPr>
        <p:txBody>
          <a:bodyPr>
            <a:noAutofit/>
          </a:bodyPr>
          <a:lstStyle/>
          <a:p>
            <a:pPr marL="0" indent="0">
              <a:buNone/>
            </a:pPr>
            <a:r>
              <a:rPr lang="tr-TR" sz="2800"/>
              <a:t>MÖ 5. yüzyılda Çinliler, badmintonun atası sayılan Ti Jian Zi adı verilen bir oyun oynarlarmış. Yine badmintona benzeyen bir oyun, 19. yüzyıl ortalarında Hindistan’da poona adıyla oynanıyormuş. Birçok açıdan günümüz badmintonuna benzeyen bu oyunu gören İngiliz subaylar, 1860 yıllarında bunu ülkelerine getirmişler. Beauford Dükü’nün kızları bu oyunu ilk defa Badminton Evinde oynamışlardır. Badminton ismi de bu salondan gelmektedir.</a:t>
            </a:r>
            <a:endParaRPr lang="tr-TR" sz="2800" cap="all">
              <a:solidFill>
                <a:schemeClr val="tx2"/>
              </a:solidFill>
              <a:latin typeface="+mj-lt"/>
              <a:ea typeface="+mj-ea"/>
              <a:cs typeface="+mj-cs"/>
            </a:endParaRPr>
          </a:p>
        </p:txBody>
      </p:sp>
      <p:sp>
        <p:nvSpPr>
          <p:cNvPr id="5" name="Ok: Köşeli Çift Ayraç 4">
            <a:extLst>
              <a:ext uri="{FF2B5EF4-FFF2-40B4-BE49-F238E27FC236}">
                <a16:creationId xmlns="" xmlns:a16="http://schemas.microsoft.com/office/drawing/2014/main" id="{35D1B9A4-1362-0249-B2AA-6CF6A02F9FD6}"/>
              </a:ext>
            </a:extLst>
          </p:cNvPr>
          <p:cNvSpPr/>
          <p:nvPr/>
        </p:nvSpPr>
        <p:spPr>
          <a:xfrm>
            <a:off x="4289774" y="1813273"/>
            <a:ext cx="1806226" cy="1961007"/>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 xmlns:p14="http://schemas.microsoft.com/office/powerpoint/2010/main" val="3665434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0CC580F3-D278-5447-A542-3A35452E4DDF}"/>
              </a:ext>
            </a:extLst>
          </p:cNvPr>
          <p:cNvSpPr>
            <a:spLocks noGrp="1"/>
          </p:cNvSpPr>
          <p:nvPr>
            <p:ph type="title"/>
          </p:nvPr>
        </p:nvSpPr>
        <p:spPr>
          <a:xfrm>
            <a:off x="445198" y="274130"/>
            <a:ext cx="7729728" cy="1188720"/>
          </a:xfrm>
        </p:spPr>
        <p:txBody>
          <a:bodyPr/>
          <a:lstStyle/>
          <a:p>
            <a:r>
              <a:rPr lang="tr-TR" b="1">
                <a:solidFill>
                  <a:schemeClr val="tx1"/>
                </a:solidFill>
              </a:rPr>
              <a:t>MADDELER HALİNDE BADMİNTON</a:t>
            </a:r>
          </a:p>
        </p:txBody>
      </p:sp>
      <p:sp>
        <p:nvSpPr>
          <p:cNvPr id="3" name="İçerik Yer Tutucusu 2">
            <a:extLst>
              <a:ext uri="{FF2B5EF4-FFF2-40B4-BE49-F238E27FC236}">
                <a16:creationId xmlns="" xmlns:a16="http://schemas.microsoft.com/office/drawing/2014/main" id="{93417977-BE0C-9E46-88CA-8DEE81009577}"/>
              </a:ext>
            </a:extLst>
          </p:cNvPr>
          <p:cNvSpPr>
            <a:spLocks noGrp="1"/>
          </p:cNvSpPr>
          <p:nvPr>
            <p:ph idx="1"/>
          </p:nvPr>
        </p:nvSpPr>
        <p:spPr>
          <a:xfrm>
            <a:off x="595312" y="1741204"/>
            <a:ext cx="7579614" cy="5227510"/>
          </a:xfrm>
        </p:spPr>
        <p:txBody>
          <a:bodyPr>
            <a:normAutofit/>
          </a:bodyPr>
          <a:lstStyle/>
          <a:p>
            <a:pPr marL="0" indent="0">
              <a:buNone/>
            </a:pPr>
            <a:r>
              <a:rPr lang="tr-TR">
                <a:solidFill>
                  <a:schemeClr val="bg1"/>
                </a:solidFill>
                <a:latin typeface="Berlin Sans FB Demi" panose="020E0802020502020306" pitchFamily="34" charset="0"/>
                <a:ea typeface="Berlin Sans FB Demi" panose="02000000000000000000" pitchFamily="2" charset="0"/>
                <a:cs typeface="Berlin Sans FB Demi" panose="02000000000000000000" pitchFamily="2" charset="0"/>
              </a:rPr>
              <a:t>J.L. Baldwin isimli sporcu, bu sporun kurallarını ilk koyan kişidir.</a:t>
            </a:r>
            <a:br>
              <a:rPr lang="tr-TR">
                <a:solidFill>
                  <a:schemeClr val="bg1"/>
                </a:solidFill>
                <a:latin typeface="Berlin Sans FB Demi" panose="020E0802020502020306" pitchFamily="34" charset="0"/>
                <a:ea typeface="Berlin Sans FB Demi" panose="02000000000000000000" pitchFamily="2" charset="0"/>
                <a:cs typeface="Berlin Sans FB Demi" panose="02000000000000000000" pitchFamily="2" charset="0"/>
              </a:rPr>
            </a:br>
            <a:endParaRPr lang="tr-TR">
              <a:solidFill>
                <a:schemeClr val="bg1"/>
              </a:solidFill>
              <a:latin typeface="Berlin Sans FB Demi" panose="020E0802020502020306" pitchFamily="34" charset="0"/>
              <a:ea typeface="Berlin Sans FB Demi" panose="02000000000000000000" pitchFamily="2" charset="0"/>
              <a:cs typeface="Berlin Sans FB Demi" panose="02000000000000000000" pitchFamily="2" charset="0"/>
            </a:endParaRPr>
          </a:p>
          <a:p>
            <a:pPr marL="0" indent="0">
              <a:buNone/>
            </a:pPr>
            <a:r>
              <a:rPr lang="tr-TR">
                <a:solidFill>
                  <a:schemeClr val="bg1"/>
                </a:solidFill>
                <a:latin typeface="Berlin Sans FB Demi" panose="020E0802020502020306" pitchFamily="34" charset="0"/>
                <a:ea typeface="Berlin Sans FB Demi" panose="02000000000000000000" pitchFamily="2" charset="0"/>
                <a:cs typeface="Berlin Sans FB Demi" panose="02000000000000000000" pitchFamily="2" charset="0"/>
              </a:rPr>
              <a:t>1870’li yıllarda Hindistan’dan dönen İngiliz subayları, Badmintonu J.L. Baldwin’in koyduğu kurallara göre oynamaya başlamışlardır.  </a:t>
            </a:r>
          </a:p>
          <a:p>
            <a:pPr marL="0" indent="0">
              <a:buNone/>
            </a:pPr>
            <a:r>
              <a:rPr lang="tr-TR">
                <a:solidFill>
                  <a:schemeClr val="bg1"/>
                </a:solidFill>
                <a:latin typeface="Berlin Sans FB Demi" panose="020E0802020502020306" pitchFamily="34" charset="0"/>
                <a:ea typeface="Berlin Sans FB Demi" panose="02000000000000000000" pitchFamily="2" charset="0"/>
                <a:cs typeface="Berlin Sans FB Demi" panose="02000000000000000000" pitchFamily="2" charset="0"/>
              </a:rPr>
              <a:t/>
            </a:r>
            <a:br>
              <a:rPr lang="tr-TR">
                <a:solidFill>
                  <a:schemeClr val="bg1"/>
                </a:solidFill>
                <a:latin typeface="Berlin Sans FB Demi" panose="020E0802020502020306" pitchFamily="34" charset="0"/>
                <a:ea typeface="Berlin Sans FB Demi" panose="02000000000000000000" pitchFamily="2" charset="0"/>
                <a:cs typeface="Berlin Sans FB Demi" panose="02000000000000000000" pitchFamily="2" charset="0"/>
              </a:rPr>
            </a:br>
            <a:r>
              <a:rPr lang="tr-TR">
                <a:solidFill>
                  <a:schemeClr val="bg1"/>
                </a:solidFill>
                <a:latin typeface="Berlin Sans FB Demi" panose="020E0802020502020306" pitchFamily="34" charset="0"/>
                <a:ea typeface="Berlin Sans FB Demi" panose="02000000000000000000" pitchFamily="2" charset="0"/>
                <a:cs typeface="Berlin Sans FB Demi" panose="02000000000000000000" pitchFamily="2" charset="0"/>
              </a:rPr>
              <a:t>Dört yıl gibi kısa sürede İngiltere’de ilk badminton kulübü kuruldu ve kuralları belirlenen oyun ülke geneline yayıldı.</a:t>
            </a:r>
            <a:br>
              <a:rPr lang="tr-TR">
                <a:solidFill>
                  <a:schemeClr val="bg1"/>
                </a:solidFill>
                <a:latin typeface="Berlin Sans FB Demi" panose="020E0802020502020306" pitchFamily="34" charset="0"/>
                <a:ea typeface="Berlin Sans FB Demi" panose="02000000000000000000" pitchFamily="2" charset="0"/>
                <a:cs typeface="Berlin Sans FB Demi" panose="02000000000000000000" pitchFamily="2" charset="0"/>
              </a:rPr>
            </a:br>
            <a:r>
              <a:rPr lang="tr-TR">
                <a:solidFill>
                  <a:schemeClr val="bg1"/>
                </a:solidFill>
                <a:latin typeface="Berlin Sans FB Demi" panose="020E0802020502020306" pitchFamily="34" charset="0"/>
                <a:ea typeface="Berlin Sans FB Demi" panose="02000000000000000000" pitchFamily="2" charset="0"/>
                <a:cs typeface="Berlin Sans FB Demi" panose="02000000000000000000" pitchFamily="2" charset="0"/>
              </a:rPr>
              <a:t>Ancak uzun süre sosyete sporu olarak anılmıştır. </a:t>
            </a:r>
          </a:p>
          <a:p>
            <a:pPr marL="0" indent="0">
              <a:buNone/>
            </a:pPr>
            <a:r>
              <a:rPr lang="tr-TR">
                <a:solidFill>
                  <a:schemeClr val="bg1"/>
                </a:solidFill>
                <a:latin typeface="Berlin Sans FB Demi" panose="020E0802020502020306" pitchFamily="34" charset="0"/>
                <a:ea typeface="Berlin Sans FB Demi" panose="02000000000000000000" pitchFamily="2" charset="0"/>
                <a:cs typeface="Berlin Sans FB Demi" panose="02000000000000000000" pitchFamily="2" charset="0"/>
              </a:rPr>
              <a:t>Daha sonra çeşitli ülkelere yayılan badminton, 1934’te Uluslararası </a:t>
            </a:r>
            <a:r>
              <a:rPr lang="tr-TR">
                <a:solidFill>
                  <a:schemeClr val="bg1"/>
                </a:solidFill>
                <a:latin typeface="Berlin Sans FB Demi" panose="020E0802020502020306" pitchFamily="34" charset="0"/>
              </a:rPr>
              <a:t>Badminton Federasyonu’nun kurulması ile yeni bir ivme kazanmıştır.</a:t>
            </a:r>
          </a:p>
          <a:p>
            <a:pPr marL="0" indent="0">
              <a:buNone/>
            </a:pPr>
            <a:r>
              <a:rPr lang="tr-TR">
                <a:solidFill>
                  <a:schemeClr val="bg1"/>
                </a:solidFill>
                <a:latin typeface="Berlin Sans FB Demi" panose="020E0802020502020306" pitchFamily="34" charset="0"/>
              </a:rPr>
              <a:t>Badminton, ilk kez 1972 Münih oyunlarında olimpiyat sahnesine gösteri sporu olarak çıkmıştır. Yine, 1988’de Seul’de bir kez daha denenen badminton, 1992’de Barselona’da esas spor olarak ilk kez oynanmıştır. </a:t>
            </a:r>
          </a:p>
          <a:p>
            <a:pPr marL="0" indent="0">
              <a:buNone/>
            </a:pPr>
            <a:r>
              <a:rPr lang="tr-TR">
                <a:solidFill>
                  <a:schemeClr val="bg1"/>
                </a:solidFill>
                <a:latin typeface="Berlin Sans FB Demi" panose="020E0802020502020306" pitchFamily="34" charset="0"/>
              </a:rPr>
              <a:t>1934’ten beri özellikle Çin ve Endonezya bu oyunda hayli başarılı olmaktadırlar Danimarka ve İngiltere&amp;apos;de bu oyunda en iyi olan ülkeler arasında yer almaktadır.</a:t>
            </a:r>
            <a:endParaRPr lang="tr-TR" i="1">
              <a:solidFill>
                <a:schemeClr val="bg1"/>
              </a:solidFill>
              <a:latin typeface="Berlin Sans FB Demi" panose="020E0802020502020306" pitchFamily="34" charset="0"/>
            </a:endParaRPr>
          </a:p>
        </p:txBody>
      </p:sp>
      <p:pic>
        <p:nvPicPr>
          <p:cNvPr id="5" name="Resim 5">
            <a:extLst>
              <a:ext uri="{FF2B5EF4-FFF2-40B4-BE49-F238E27FC236}">
                <a16:creationId xmlns="" xmlns:a16="http://schemas.microsoft.com/office/drawing/2014/main" id="{02F7F1C3-20BE-924C-B8F6-0F2F3C6984FC}"/>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8520208" y="1462850"/>
            <a:ext cx="3571876" cy="5227510"/>
          </a:xfrm>
          <a:prstGeom prst="rect">
            <a:avLst/>
          </a:prstGeom>
        </p:spPr>
      </p:pic>
      <p:sp>
        <p:nvSpPr>
          <p:cNvPr id="6" name="Metin kutusu 5">
            <a:extLst>
              <a:ext uri="{FF2B5EF4-FFF2-40B4-BE49-F238E27FC236}">
                <a16:creationId xmlns="" xmlns:a16="http://schemas.microsoft.com/office/drawing/2014/main" id="{908B999D-FFCC-184F-BA6B-881803BD1614}"/>
              </a:ext>
            </a:extLst>
          </p:cNvPr>
          <p:cNvSpPr txBox="1"/>
          <p:nvPr/>
        </p:nvSpPr>
        <p:spPr>
          <a:xfrm>
            <a:off x="8515541" y="406825"/>
            <a:ext cx="3576543" cy="923330"/>
          </a:xfrm>
          <a:prstGeom prst="rect">
            <a:avLst/>
          </a:prstGeom>
          <a:noFill/>
        </p:spPr>
        <p:txBody>
          <a:bodyPr wrap="square">
            <a:spAutoFit/>
          </a:bodyPr>
          <a:lstStyle/>
          <a:p>
            <a:r>
              <a:rPr lang="tr-TR" b="0" i="0">
                <a:solidFill>
                  <a:srgbClr val="FFFF00"/>
                </a:solidFill>
                <a:effectLst/>
                <a:latin typeface="Arial" panose="020B0604020202020204" pitchFamily="34" charset="0"/>
              </a:rPr>
              <a:t>Battledore ve shuttlecock'tan modern Badminton oyununa.</a:t>
            </a:r>
            <a:r>
              <a:rPr lang="tr-TR">
                <a:solidFill>
                  <a:srgbClr val="FFFF00"/>
                </a:solidFill>
              </a:rPr>
              <a:t/>
            </a:r>
            <a:br>
              <a:rPr lang="tr-TR">
                <a:solidFill>
                  <a:srgbClr val="FFFF00"/>
                </a:solidFill>
              </a:rPr>
            </a:br>
            <a:r>
              <a:rPr lang="tr-TR" b="0" i="1">
                <a:solidFill>
                  <a:srgbClr val="FFFF00"/>
                </a:solidFill>
                <a:effectLst/>
                <a:latin typeface="Arial" panose="020B0604020202020204" pitchFamily="34" charset="0"/>
              </a:rPr>
              <a:t>John Leech Arşivi'nden, 1854</a:t>
            </a:r>
            <a:endParaRPr lang="tr-TR">
              <a:solidFill>
                <a:srgbClr val="FFFF00"/>
              </a:solidFill>
            </a:endParaRPr>
          </a:p>
        </p:txBody>
      </p:sp>
    </p:spTree>
    <p:extLst>
      <p:ext uri="{BB962C8B-B14F-4D97-AF65-F5344CB8AC3E}">
        <p14:creationId xmlns="" xmlns:p14="http://schemas.microsoft.com/office/powerpoint/2010/main" val="2747416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6AEDC3A7-15D6-7A45-9966-F97BD13E74F0}"/>
              </a:ext>
            </a:extLst>
          </p:cNvPr>
          <p:cNvSpPr>
            <a:spLocks noGrp="1"/>
          </p:cNvSpPr>
          <p:nvPr>
            <p:ph type="title"/>
          </p:nvPr>
        </p:nvSpPr>
        <p:spPr>
          <a:xfrm>
            <a:off x="290417" y="928973"/>
            <a:ext cx="7729728" cy="1188720"/>
          </a:xfrm>
        </p:spPr>
        <p:txBody>
          <a:bodyPr/>
          <a:lstStyle/>
          <a:p>
            <a:r>
              <a:rPr lang="tr-TR" b="1"/>
              <a:t>NASIL OYNANIR ?</a:t>
            </a:r>
          </a:p>
        </p:txBody>
      </p:sp>
      <p:sp>
        <p:nvSpPr>
          <p:cNvPr id="3" name="İçerik Yer Tutucusu 2">
            <a:extLst>
              <a:ext uri="{FF2B5EF4-FFF2-40B4-BE49-F238E27FC236}">
                <a16:creationId xmlns="" xmlns:a16="http://schemas.microsoft.com/office/drawing/2014/main" id="{B553A630-C598-4248-A561-93B6FFFF5F6C}"/>
              </a:ext>
            </a:extLst>
          </p:cNvPr>
          <p:cNvSpPr>
            <a:spLocks noGrp="1"/>
          </p:cNvSpPr>
          <p:nvPr>
            <p:ph idx="1"/>
          </p:nvPr>
        </p:nvSpPr>
        <p:spPr>
          <a:xfrm>
            <a:off x="290417" y="2350533"/>
            <a:ext cx="7729728" cy="4088987"/>
          </a:xfrm>
        </p:spPr>
        <p:txBody>
          <a:bodyPr>
            <a:noAutofit/>
          </a:bodyPr>
          <a:lstStyle/>
          <a:p>
            <a:r>
              <a:rPr lang="tr-TR" sz="1600">
                <a:latin typeface="Berlin Sans FB Demi" panose="020E0802020502020306" pitchFamily="34" charset="0"/>
              </a:rPr>
              <a:t>Tüytop ya da badminton, raket ve bir tür tüylü topla oynanan tenis benzeri bir oyundur.</a:t>
            </a:r>
            <a:br>
              <a:rPr lang="tr-TR" sz="1600">
                <a:latin typeface="Berlin Sans FB Demi" panose="020E0802020502020306" pitchFamily="34" charset="0"/>
              </a:rPr>
            </a:br>
            <a:r>
              <a:rPr lang="tr-TR" sz="1600">
                <a:latin typeface="Berlin Sans FB Demi" panose="020E0802020502020306" pitchFamily="34" charset="0"/>
              </a:rPr>
              <a:t/>
            </a:r>
            <a:br>
              <a:rPr lang="tr-TR" sz="1600">
                <a:latin typeface="Berlin Sans FB Demi" panose="020E0802020502020306" pitchFamily="34" charset="0"/>
              </a:rPr>
            </a:br>
            <a:r>
              <a:rPr lang="tr-TR" sz="1600">
                <a:latin typeface="Berlin Sans FB Demi" panose="020E0802020502020306" pitchFamily="34" charset="0"/>
              </a:rPr>
              <a:t>Kaz tüyünden yapılma bir top ve raketle oynanan bir oyun olan Badminton, topun file üzerinden rakip alana atılması ve geri dönmemesini sağlamak amacına dayanan bir spor dalıdır.</a:t>
            </a:r>
            <a:br>
              <a:rPr lang="tr-TR" sz="1600">
                <a:latin typeface="Berlin Sans FB Demi" panose="020E0802020502020306" pitchFamily="34" charset="0"/>
              </a:rPr>
            </a:br>
            <a:r>
              <a:rPr lang="tr-TR" sz="1600">
                <a:latin typeface="Berlin Sans FB Demi" panose="020E0802020502020306" pitchFamily="34" charset="0"/>
              </a:rPr>
              <a:t/>
            </a:r>
            <a:br>
              <a:rPr lang="tr-TR" sz="1600">
                <a:latin typeface="Berlin Sans FB Demi" panose="020E0802020502020306" pitchFamily="34" charset="0"/>
              </a:rPr>
            </a:br>
            <a:r>
              <a:rPr lang="tr-TR" sz="1600">
                <a:latin typeface="Berlin Sans FB Demi" panose="020E0802020502020306" pitchFamily="34" charset="0"/>
              </a:rPr>
              <a:t>Badminton, kolayca öğrenilebilen, erkek ve kadın, 7 yaşından 77 yaşına kadar bütün yaş grubunda insanların yapabildiği ender spor dallarından biridir. Raketli sporlar gurubundan olması nedeniyle rakipler arasında bir net(file) bulunur. Dolayısıyla herkes kendine ayrılan sahada oynar, topu (tüytop) oldukça zararsızdır, böylece yaralanma veya sakatlanma riski en düşük etkinliklerdendir. Her yaşta ve her performans düzeyinde oynanır ve zevk verir, kişiyi zorlamaz, aşırı yüklenmenin kötü sonuçları oluşmaz. Özellikle ayak hareketleriyle sahayı tutma ve hamleleriyle Türkler&amp;apos;in ata sporu kılıç kullanmaya benzemektedir.</a:t>
            </a:r>
          </a:p>
        </p:txBody>
      </p:sp>
      <p:pic>
        <p:nvPicPr>
          <p:cNvPr id="4" name="Resim 4">
            <a:extLst>
              <a:ext uri="{FF2B5EF4-FFF2-40B4-BE49-F238E27FC236}">
                <a16:creationId xmlns="" xmlns:a16="http://schemas.microsoft.com/office/drawing/2014/main" id="{674DB6E5-995D-1C4B-89BB-9A7D7B7A7883}"/>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8477249" y="928973"/>
            <a:ext cx="3238501" cy="5357527"/>
          </a:xfrm>
          <a:prstGeom prst="rect">
            <a:avLst/>
          </a:prstGeom>
        </p:spPr>
      </p:pic>
      <p:sp>
        <p:nvSpPr>
          <p:cNvPr id="11" name="Metin kutusu 10">
            <a:extLst>
              <a:ext uri="{FF2B5EF4-FFF2-40B4-BE49-F238E27FC236}">
                <a16:creationId xmlns="" xmlns:a16="http://schemas.microsoft.com/office/drawing/2014/main" id="{1D748EEB-F2ED-DF44-9284-361DF74137F7}"/>
              </a:ext>
            </a:extLst>
          </p:cNvPr>
          <p:cNvSpPr txBox="1"/>
          <p:nvPr/>
        </p:nvSpPr>
        <p:spPr>
          <a:xfrm>
            <a:off x="8477249" y="6240341"/>
            <a:ext cx="4190999" cy="646331"/>
          </a:xfrm>
          <a:prstGeom prst="rect">
            <a:avLst/>
          </a:prstGeom>
          <a:noFill/>
        </p:spPr>
        <p:txBody>
          <a:bodyPr wrap="square">
            <a:spAutoFit/>
          </a:bodyPr>
          <a:lstStyle/>
          <a:p>
            <a:r>
              <a:rPr lang="tr-TR">
                <a:solidFill>
                  <a:srgbClr val="C00000"/>
                </a:solidFill>
              </a:rPr>
              <a:t>Danimarkalı Olimpik tüytop oyuncusu Peter Gade</a:t>
            </a:r>
          </a:p>
        </p:txBody>
      </p:sp>
    </p:spTree>
    <p:extLst>
      <p:ext uri="{BB962C8B-B14F-4D97-AF65-F5344CB8AC3E}">
        <p14:creationId xmlns="" xmlns:p14="http://schemas.microsoft.com/office/powerpoint/2010/main" val="3243702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27831505-FC9F-BE40-ADBE-39FBFA9354FF}"/>
              </a:ext>
            </a:extLst>
          </p:cNvPr>
          <p:cNvSpPr>
            <a:spLocks noGrp="1"/>
          </p:cNvSpPr>
          <p:nvPr>
            <p:ph type="title"/>
          </p:nvPr>
        </p:nvSpPr>
        <p:spPr>
          <a:xfrm>
            <a:off x="213423" y="154957"/>
            <a:ext cx="8275733" cy="1952053"/>
          </a:xfrm>
        </p:spPr>
        <p:txBody>
          <a:bodyPr>
            <a:normAutofit/>
          </a:bodyPr>
          <a:lstStyle/>
          <a:p>
            <a:r>
              <a:rPr lang="tr-TR" sz="3200" b="1"/>
              <a:t>ÜLKEMİZDE BADMİNTON</a:t>
            </a:r>
          </a:p>
        </p:txBody>
      </p:sp>
      <p:sp>
        <p:nvSpPr>
          <p:cNvPr id="3" name="İçerik Yer Tutucusu 2">
            <a:extLst>
              <a:ext uri="{FF2B5EF4-FFF2-40B4-BE49-F238E27FC236}">
                <a16:creationId xmlns="" xmlns:a16="http://schemas.microsoft.com/office/drawing/2014/main" id="{B9BE08A4-6692-3444-ADD2-06038A671C41}"/>
              </a:ext>
            </a:extLst>
          </p:cNvPr>
          <p:cNvSpPr>
            <a:spLocks noGrp="1"/>
          </p:cNvSpPr>
          <p:nvPr>
            <p:ph idx="1"/>
          </p:nvPr>
        </p:nvSpPr>
        <p:spPr>
          <a:xfrm>
            <a:off x="4605146" y="3774964"/>
            <a:ext cx="7586854" cy="1952053"/>
          </a:xfrm>
        </p:spPr>
        <p:txBody>
          <a:bodyPr>
            <a:noAutofit/>
          </a:bodyPr>
          <a:lstStyle/>
          <a:p>
            <a:pPr marL="0" indent="0">
              <a:buNone/>
            </a:pPr>
            <a:r>
              <a:rPr lang="tr-TR" sz="2000">
                <a:solidFill>
                  <a:srgbClr val="FF0000"/>
                </a:solidFill>
                <a:latin typeface="Berlin Sans FB Demi" panose="020E0802020502020306" pitchFamily="34" charset="0"/>
              </a:rPr>
              <a:t>31 Mayıs 1991’de Türkiye  Badminton Federasyonu kurulmuştur.104. üye olarak 3 Kasım 1991’de Uluslararası Badminton Federasyonu&amp;apos;na tam üye olmuştur. Türkiye&amp;apos;de ilk kez düzenlenen Badminton Ligi Tespit Müsabakaları 11 Bölgeden 24 takımın katılımı ile 4-7 Nisan 1994 tarihleri arasında Ankara’da gerçekleştirilmiştir. Üniversiteler 1. ve 2. Liginden başka, 10’u 1.Lig, 20’si Bölgesel lig olmak üzere toplam 30 kulübün mücadele ettiği deplasmanlı Badminton Ligi’ne 2000 yılında minikler ligi de dahil olmuştur.</a:t>
            </a:r>
            <a:endParaRPr lang="tr-TR" sz="2000" cap="all">
              <a:solidFill>
                <a:srgbClr val="FF0000"/>
              </a:solidFill>
              <a:latin typeface="Berlin Sans FB Demi" panose="020E0802020502020306" pitchFamily="34" charset="0"/>
              <a:ea typeface="+mj-ea"/>
              <a:cs typeface="+mj-cs"/>
            </a:endParaRPr>
          </a:p>
        </p:txBody>
      </p:sp>
      <p:sp>
        <p:nvSpPr>
          <p:cNvPr id="7" name="Ok: Sağa Bükülü 6">
            <a:extLst>
              <a:ext uri="{FF2B5EF4-FFF2-40B4-BE49-F238E27FC236}">
                <a16:creationId xmlns="" xmlns:a16="http://schemas.microsoft.com/office/drawing/2014/main" id="{4AF37CDE-D911-D24F-AC0D-F609A6D2C949}"/>
              </a:ext>
            </a:extLst>
          </p:cNvPr>
          <p:cNvSpPr/>
          <p:nvPr/>
        </p:nvSpPr>
        <p:spPr>
          <a:xfrm>
            <a:off x="375761" y="4282535"/>
            <a:ext cx="1463040" cy="2432304"/>
          </a:xfrm>
          <a:prstGeom prst="curvedRightArrow">
            <a:avLst>
              <a:gd name="adj1" fmla="val 25000"/>
              <a:gd name="adj2" fmla="val 83125"/>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8" name="Ok: Sola Bükülü 7">
            <a:extLst>
              <a:ext uri="{FF2B5EF4-FFF2-40B4-BE49-F238E27FC236}">
                <a16:creationId xmlns="" xmlns:a16="http://schemas.microsoft.com/office/drawing/2014/main" id="{22B424D3-6FA6-E54A-BC36-1B38B281AB3C}"/>
              </a:ext>
            </a:extLst>
          </p:cNvPr>
          <p:cNvSpPr/>
          <p:nvPr/>
        </p:nvSpPr>
        <p:spPr>
          <a:xfrm>
            <a:off x="9854779" y="1012603"/>
            <a:ext cx="1463040" cy="2432304"/>
          </a:xfrm>
          <a:prstGeom prst="curvedLeftArrow">
            <a:avLst>
              <a:gd name="adj1" fmla="val 25000"/>
              <a:gd name="adj2" fmla="val 80352"/>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 xmlns:p14="http://schemas.microsoft.com/office/powerpoint/2010/main" val="3791238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7600D0A7-24A3-384B-9696-2025DCE209EE}"/>
              </a:ext>
            </a:extLst>
          </p:cNvPr>
          <p:cNvSpPr>
            <a:spLocks noGrp="1"/>
          </p:cNvSpPr>
          <p:nvPr>
            <p:ph type="title"/>
          </p:nvPr>
        </p:nvSpPr>
        <p:spPr>
          <a:xfrm>
            <a:off x="564261" y="171569"/>
            <a:ext cx="7729728" cy="2757369"/>
          </a:xfrm>
        </p:spPr>
        <p:txBody>
          <a:bodyPr>
            <a:normAutofit/>
          </a:bodyPr>
          <a:lstStyle/>
          <a:p>
            <a:r>
              <a:rPr lang="tr-TR" sz="3600" b="1"/>
              <a:t>KULLANILAN MALZEMELER</a:t>
            </a:r>
          </a:p>
        </p:txBody>
      </p:sp>
      <p:sp>
        <p:nvSpPr>
          <p:cNvPr id="3" name="İçerik Yer Tutucusu 2">
            <a:extLst>
              <a:ext uri="{FF2B5EF4-FFF2-40B4-BE49-F238E27FC236}">
                <a16:creationId xmlns="" xmlns:a16="http://schemas.microsoft.com/office/drawing/2014/main" id="{B886CFA1-8E7A-1047-B901-6D86C5B56A9D}"/>
              </a:ext>
            </a:extLst>
          </p:cNvPr>
          <p:cNvSpPr>
            <a:spLocks noGrp="1"/>
          </p:cNvSpPr>
          <p:nvPr>
            <p:ph idx="1"/>
          </p:nvPr>
        </p:nvSpPr>
        <p:spPr>
          <a:xfrm>
            <a:off x="564261" y="3138106"/>
            <a:ext cx="7729728" cy="3101983"/>
          </a:xfrm>
        </p:spPr>
        <p:txBody>
          <a:bodyPr>
            <a:noAutofit/>
          </a:bodyPr>
          <a:lstStyle/>
          <a:p>
            <a:r>
              <a:rPr lang="tr-TR" sz="2000">
                <a:latin typeface="Berlin Sans FB Demi" panose="020E0802020502020306" pitchFamily="34" charset="0"/>
              </a:rPr>
              <a:t>1 adet mantar ya da plastik bir başlığa takılı 14 ya da 16 tüyden oluşan, ağırlığı 4,73 g ile 5,50 g arasında değişen "kuş" adı verilen tüylü bir top, 2 adet raket ve esnek ayakkabılar (yaralanmaları engellemek için).</a:t>
            </a:r>
            <a:br>
              <a:rPr lang="tr-TR" sz="2000">
                <a:latin typeface="Berlin Sans FB Demi" panose="020E0802020502020306" pitchFamily="34" charset="0"/>
              </a:rPr>
            </a:br>
            <a:r>
              <a:rPr lang="tr-TR" sz="2000">
                <a:latin typeface="Berlin Sans FB Demi" panose="020E0802020502020306" pitchFamily="34" charset="0"/>
              </a:rPr>
              <a:t/>
            </a:r>
            <a:br>
              <a:rPr lang="tr-TR" sz="2000">
                <a:latin typeface="Berlin Sans FB Demi" panose="020E0802020502020306" pitchFamily="34" charset="0"/>
              </a:rPr>
            </a:br>
            <a:r>
              <a:rPr lang="tr-TR" sz="2000">
                <a:latin typeface="Berlin Sans FB Demi" panose="020E0802020502020306" pitchFamily="34" charset="0"/>
              </a:rPr>
              <a:t>Badminton teorik olarak her yerde oynanabilir. Ancak rüzgâr alan yerlerde oynanamaz. Kapalı spor salonları çok uygundur. ^ 6.10 m X 13.40 m ebatındaki kortla çok fazla yer işgal etmez</a:t>
            </a:r>
          </a:p>
        </p:txBody>
      </p:sp>
      <p:pic>
        <p:nvPicPr>
          <p:cNvPr id="4" name="Resim 4">
            <a:extLst>
              <a:ext uri="{FF2B5EF4-FFF2-40B4-BE49-F238E27FC236}">
                <a16:creationId xmlns="" xmlns:a16="http://schemas.microsoft.com/office/drawing/2014/main" id="{F5E881A9-8D90-D940-BC0E-1F15978A3FF6}"/>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8502734" y="171569"/>
            <a:ext cx="3413259" cy="3101983"/>
          </a:xfrm>
          <a:prstGeom prst="rect">
            <a:avLst/>
          </a:prstGeom>
        </p:spPr>
      </p:pic>
      <p:pic>
        <p:nvPicPr>
          <p:cNvPr id="6" name="Resim 6">
            <a:extLst>
              <a:ext uri="{FF2B5EF4-FFF2-40B4-BE49-F238E27FC236}">
                <a16:creationId xmlns="" xmlns:a16="http://schemas.microsoft.com/office/drawing/2014/main" id="{6774CBF7-2AE2-A34A-A9DA-30C26FF56FD4}"/>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8836915" y="3429000"/>
            <a:ext cx="2790824" cy="3101983"/>
          </a:xfrm>
          <a:prstGeom prst="rect">
            <a:avLst/>
          </a:prstGeom>
        </p:spPr>
      </p:pic>
    </p:spTree>
    <p:extLst>
      <p:ext uri="{BB962C8B-B14F-4D97-AF65-F5344CB8AC3E}">
        <p14:creationId xmlns="" xmlns:p14="http://schemas.microsoft.com/office/powerpoint/2010/main" val="130614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a:xfrm>
            <a:off x="2209800" y="685800"/>
            <a:ext cx="7729728" cy="1188720"/>
          </a:xfrm>
        </p:spPr>
        <p:txBody>
          <a:bodyPr/>
          <a:lstStyle/>
          <a:p>
            <a:r>
              <a:rPr lang="tr-TR" smtClean="0"/>
              <a:t>BADMİNTON OYUN KURALLARI</a:t>
            </a:r>
            <a:endParaRPr lang="tr-TR" dirty="0"/>
          </a:p>
        </p:txBody>
      </p:sp>
      <p:sp>
        <p:nvSpPr>
          <p:cNvPr id="6" name="İçerik Yer Tutucusu 5"/>
          <p:cNvSpPr>
            <a:spLocks noGrp="1"/>
          </p:cNvSpPr>
          <p:nvPr>
            <p:ph idx="1"/>
          </p:nvPr>
        </p:nvSpPr>
        <p:spPr>
          <a:xfrm>
            <a:off x="1143000" y="2209800"/>
            <a:ext cx="9829800" cy="4648200"/>
          </a:xfrm>
        </p:spPr>
        <p:txBody>
          <a:bodyPr>
            <a:normAutofit/>
          </a:bodyPr>
          <a:lstStyle/>
          <a:p>
            <a:r>
              <a:rPr lang="tr-TR" dirty="0" smtClean="0"/>
              <a:t>Oyuncu                                     :Badminton oynayan herhangi bir kişi.</a:t>
            </a:r>
          </a:p>
          <a:p>
            <a:r>
              <a:rPr lang="tr-TR" dirty="0" smtClean="0"/>
              <a:t>Karşılaşma                                 :Her biri bir ya da iki oyuncudan oluşan karşı taraflar arasındaki esas karşılaşma.</a:t>
            </a:r>
          </a:p>
          <a:p>
            <a:r>
              <a:rPr lang="tr-TR" dirty="0" smtClean="0"/>
              <a:t>Tekler                                       :Karşılıklı birer oyuncunun oynadığı bir karşılaşma.</a:t>
            </a:r>
          </a:p>
          <a:p>
            <a:r>
              <a:rPr lang="tr-TR" dirty="0" smtClean="0"/>
              <a:t>Çiftler                                       :Karşılıklı iki oyuncunun oynadığı bir karşılaşma.</a:t>
            </a:r>
          </a:p>
          <a:p>
            <a:r>
              <a:rPr lang="tr-TR" dirty="0" smtClean="0"/>
              <a:t>Servis atan taraf                        :Servis atışı hakkına sahip olan taraf.</a:t>
            </a:r>
          </a:p>
          <a:p>
            <a:r>
              <a:rPr lang="tr-TR" dirty="0" smtClean="0"/>
              <a:t>Servisi karşılayan taraf                :Servis atan tarafın karşısındaki taraf.</a:t>
            </a:r>
          </a:p>
          <a:p>
            <a:r>
              <a:rPr lang="tr-TR" dirty="0" smtClean="0"/>
              <a:t>Ralli                                          :Servis atışı ile başlayan ve top oyun dışında kalana kadar devam eden bir ya da birden fazla vuruş dizisi.</a:t>
            </a:r>
          </a:p>
          <a:p>
            <a:r>
              <a:rPr lang="tr-TR" dirty="0" smtClean="0"/>
              <a:t>Vuruş                                       :Oyuncu raketinin herhangi bir ileri hareketi.</a:t>
            </a:r>
          </a:p>
          <a:p>
            <a:r>
              <a:rPr lang="tr-TR" dirty="0" smtClean="0"/>
              <a:t> </a:t>
            </a:r>
          </a:p>
          <a:p>
            <a:endParaRPr lang="tr-TR" dirty="0"/>
          </a:p>
        </p:txBody>
      </p:sp>
    </p:spTree>
    <p:extLst>
      <p:ext uri="{BB962C8B-B14F-4D97-AF65-F5344CB8AC3E}">
        <p14:creationId xmlns="" xmlns:p14="http://schemas.microsoft.com/office/powerpoint/2010/main" val="3682046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15000">
              <a:schemeClr val="tx2">
                <a:lumMod val="75000"/>
              </a:schemeClr>
            </a:gs>
            <a:gs pos="73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a:xfrm>
            <a:off x="2133600" y="381000"/>
            <a:ext cx="7729728" cy="1188720"/>
          </a:xfrm>
        </p:spPr>
        <p:txBody>
          <a:bodyPr>
            <a:normAutofit/>
          </a:bodyPr>
          <a:lstStyle/>
          <a:p>
            <a:r>
              <a:rPr lang="tr-TR" sz="3300" dirty="0" smtClean="0">
                <a:solidFill>
                  <a:srgbClr val="0070C0"/>
                </a:solidFill>
                <a:latin typeface="Berlin Sans FB" pitchFamily="34" charset="0"/>
              </a:rPr>
              <a:t>Kort ve kort </a:t>
            </a:r>
            <a:r>
              <a:rPr lang="tr-TR" sz="3300" dirty="0" err="1" smtClean="0">
                <a:solidFill>
                  <a:srgbClr val="0070C0"/>
                </a:solidFill>
                <a:latin typeface="Berlin Sans FB" pitchFamily="34" charset="0"/>
              </a:rPr>
              <a:t>ekİpmanI</a:t>
            </a:r>
            <a:endParaRPr lang="tr-TR" sz="3300" dirty="0">
              <a:solidFill>
                <a:srgbClr val="0070C0"/>
              </a:solidFill>
              <a:latin typeface="Berlin Sans FB" pitchFamily="34" charset="0"/>
            </a:endParaRPr>
          </a:p>
        </p:txBody>
      </p:sp>
      <p:sp>
        <p:nvSpPr>
          <p:cNvPr id="3" name="İçerik Yer Tutucusu 2"/>
          <p:cNvSpPr>
            <a:spLocks noGrp="1"/>
          </p:cNvSpPr>
          <p:nvPr>
            <p:ph idx="1"/>
          </p:nvPr>
        </p:nvSpPr>
        <p:spPr>
          <a:xfrm>
            <a:off x="2133600" y="1676400"/>
            <a:ext cx="7729728" cy="3101983"/>
          </a:xfrm>
        </p:spPr>
        <p:txBody>
          <a:bodyPr>
            <a:noAutofit/>
          </a:bodyPr>
          <a:lstStyle/>
          <a:p>
            <a:r>
              <a:rPr lang="tr-TR" sz="2200" dirty="0" smtClean="0"/>
              <a:t>Tüm </a:t>
            </a:r>
            <a:r>
              <a:rPr lang="tr-TR" sz="2200" dirty="0"/>
              <a:t>kortun dikdörtgen uzunluğu =14.723 </a:t>
            </a:r>
            <a:r>
              <a:rPr lang="tr-TR" sz="2200" dirty="0" smtClean="0"/>
              <a:t>m </a:t>
            </a:r>
          </a:p>
          <a:p>
            <a:r>
              <a:rPr lang="tr-TR" sz="2200" dirty="0" smtClean="0"/>
              <a:t>File</a:t>
            </a:r>
            <a:r>
              <a:rPr lang="tr-TR" sz="2200" dirty="0"/>
              <a:t>, 760 mm boyunda ve en az 6.1 metre eninde </a:t>
            </a:r>
            <a:r>
              <a:rPr lang="tr-TR" sz="2200" dirty="0" smtClean="0"/>
              <a:t>olacaktır.</a:t>
            </a:r>
          </a:p>
          <a:p>
            <a:r>
              <a:rPr lang="tr-TR" sz="2200" dirty="0" smtClean="0"/>
              <a:t>Filenin </a:t>
            </a:r>
            <a:r>
              <a:rPr lang="tr-TR" sz="2200" dirty="0"/>
              <a:t>üst kenarı, şeridin içinden geçen kordon veya kablo üzerinde 75 mm ’</a:t>
            </a:r>
            <a:r>
              <a:rPr lang="tr-TR" sz="2200" dirty="0" err="1"/>
              <a:t>lik</a:t>
            </a:r>
            <a:r>
              <a:rPr lang="tr-TR" sz="2200" dirty="0"/>
              <a:t> beyaz çift şeritle çevrili olacaktır. Bu şerit, kordon veya kabloya dayalı </a:t>
            </a:r>
            <a:r>
              <a:rPr lang="tr-TR" sz="2200" dirty="0" smtClean="0"/>
              <a:t>olacaktır.</a:t>
            </a:r>
          </a:p>
          <a:p>
            <a:r>
              <a:rPr lang="tr-TR" sz="2200" dirty="0" smtClean="0"/>
              <a:t>Kordon </a:t>
            </a:r>
            <a:r>
              <a:rPr lang="tr-TR" sz="2200" dirty="0"/>
              <a:t>ya da kablo sıkıca gerilecek ve direklerin en yüksek noktasını aşmayacaktır</a:t>
            </a:r>
            <a:r>
              <a:rPr lang="tr-TR" sz="2200" dirty="0" smtClean="0"/>
              <a:t>.</a:t>
            </a:r>
          </a:p>
          <a:p>
            <a:r>
              <a:rPr lang="tr-TR" sz="2200" dirty="0" smtClean="0"/>
              <a:t>Filenin </a:t>
            </a:r>
            <a:r>
              <a:rPr lang="tr-TR" sz="2200" dirty="0"/>
              <a:t>en yüksek yeri, kort yüzeyinden itibaren, kortun merkezinde 1.524 metre olacak ve çiftler taraf çizgileri üzerinde 1.55 metre olacaktır</a:t>
            </a:r>
            <a:r>
              <a:rPr lang="tr-TR" sz="2200" dirty="0" smtClean="0"/>
              <a:t>.</a:t>
            </a:r>
          </a:p>
          <a:p>
            <a:r>
              <a:rPr lang="tr-TR" sz="2200" dirty="0" smtClean="0"/>
              <a:t>File </a:t>
            </a:r>
            <a:r>
              <a:rPr lang="tr-TR" sz="2200" dirty="0"/>
              <a:t>bitimleri ile direkler arasında boşluk olmayacaktır</a:t>
            </a:r>
            <a:r>
              <a:rPr lang="tr-TR" sz="2200" dirty="0" smtClean="0"/>
              <a:t>. Gerektiğinde</a:t>
            </a:r>
            <a:r>
              <a:rPr lang="tr-TR" sz="2200" dirty="0"/>
              <a:t>, file bitimlerindeki tam file boyu direklere bağlanacaktır.</a:t>
            </a:r>
          </a:p>
        </p:txBody>
      </p:sp>
    </p:spTree>
    <p:extLst>
      <p:ext uri="{BB962C8B-B14F-4D97-AF65-F5344CB8AC3E}">
        <p14:creationId xmlns="" xmlns:p14="http://schemas.microsoft.com/office/powerpoint/2010/main" val="246003338"/>
      </p:ext>
    </p:extLst>
  </p:cSld>
  <p:clrMapOvr>
    <a:masterClrMapping/>
  </p:clrMapOvr>
</p:sld>
</file>

<file path=ppt/theme/theme1.xml><?xml version="1.0" encoding="utf-8"?>
<a:theme xmlns:a="http://schemas.openxmlformats.org/drawingml/2006/main" name="Paket">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otalTime>46</TotalTime>
  <Words>567</Words>
  <Application>Microsoft Office PowerPoint</Application>
  <PresentationFormat>Özel</PresentationFormat>
  <Paragraphs>76</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Paket</vt:lpstr>
      <vt:lpstr>Slayt 1</vt:lpstr>
      <vt:lpstr>BADMİNTON</vt:lpstr>
      <vt:lpstr>BADMİNTON TARİHÇESİ</vt:lpstr>
      <vt:lpstr>MADDELER HALİNDE BADMİNTON</vt:lpstr>
      <vt:lpstr>NASIL OYNANIR ?</vt:lpstr>
      <vt:lpstr>ÜLKEMİZDE BADMİNTON</vt:lpstr>
      <vt:lpstr>KULLANILAN MALZEMELER</vt:lpstr>
      <vt:lpstr>BADMİNTON OYUN KURALLARI</vt:lpstr>
      <vt:lpstr>Kort ve kort ekİpmanI</vt:lpstr>
      <vt:lpstr>BADMİNTON TOPU </vt:lpstr>
      <vt:lpstr>badmİNTON RAKETİ</vt:lpstr>
      <vt:lpstr>HATA</vt:lpstr>
      <vt:lpstr>SERVİS KORTU HATALARI</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BADMİNTON</dc:title>
  <dc:creator>oruno654@gmail.com</dc:creator>
  <cp:lastModifiedBy>Nevin GUNDUZ</cp:lastModifiedBy>
  <cp:revision>16</cp:revision>
  <dcterms:created xsi:type="dcterms:W3CDTF">2020-04-03T21:57:23Z</dcterms:created>
  <dcterms:modified xsi:type="dcterms:W3CDTF">2020-04-24T22:11:52Z</dcterms:modified>
</cp:coreProperties>
</file>