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305" r:id="rId5"/>
    <p:sldId id="270" r:id="rId6"/>
    <p:sldId id="27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82437" y="1593418"/>
            <a:ext cx="9144000" cy="167625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Temel Kavramlar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5673" y="4147129"/>
            <a:ext cx="9144000" cy="1655762"/>
          </a:xfrm>
        </p:spPr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</a:t>
            </a:r>
            <a:r>
              <a:rPr lang="tr-TR"/>
              <a:t>Üyesi Ömer </a:t>
            </a:r>
            <a:r>
              <a:rPr lang="tr-TR" dirty="0"/>
              <a:t>KUTLU</a:t>
            </a:r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Eğitim Araştırmalarına Genel Bakış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000" dirty="0"/>
              <a:t>Araştırmacıların eğitim alanına katkı yaparken ayırt etmesi gereken önemli noktalar;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/>
              <a:t>Betimleme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/>
              <a:t>Tahmin/ Yordama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/>
              <a:t>Kontrol/ Değerlendirme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i="1" dirty="0"/>
              <a:t>Açıklama</a:t>
            </a:r>
          </a:p>
        </p:txBody>
      </p:sp>
    </p:spTree>
    <p:extLst>
      <p:ext uri="{BB962C8B-B14F-4D97-AF65-F5344CB8AC3E}">
        <p14:creationId xmlns:p14="http://schemas.microsoft.com/office/powerpoint/2010/main" val="350394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Eğitim Araştırmalarına Genel Bakış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 err="1"/>
              <a:t>E</a:t>
            </a:r>
            <a:r>
              <a:rPr lang="en-US" altLang="tr-TR" dirty="0" err="1"/>
              <a:t>ğitim</a:t>
            </a:r>
            <a:r>
              <a:rPr lang="en-US" altLang="tr-TR" dirty="0"/>
              <a:t> </a:t>
            </a:r>
            <a:r>
              <a:rPr lang="en-US" altLang="tr-TR" dirty="0" err="1"/>
              <a:t>araştırmaları</a:t>
            </a:r>
            <a:r>
              <a:rPr lang="en-US" altLang="tr-TR" dirty="0"/>
              <a:t> </a:t>
            </a:r>
            <a:r>
              <a:rPr lang="en-US" altLang="tr-TR" dirty="0" err="1"/>
              <a:t>dört</a:t>
            </a:r>
            <a:r>
              <a:rPr lang="en-US" altLang="tr-TR" dirty="0"/>
              <a:t> tip </a:t>
            </a:r>
            <a:r>
              <a:rPr lang="en-US" altLang="tr-TR" dirty="0" err="1"/>
              <a:t>bilgi</a:t>
            </a:r>
            <a:r>
              <a:rPr lang="tr-TR" altLang="tr-TR" dirty="0"/>
              <a:t> </a:t>
            </a:r>
            <a:r>
              <a:rPr lang="en-US" altLang="tr-TR" dirty="0" err="1"/>
              <a:t>üretir</a:t>
            </a:r>
            <a:r>
              <a:rPr lang="en-US" altLang="tr-TR" dirty="0"/>
              <a:t>:</a:t>
            </a:r>
            <a:endParaRPr lang="tr-TR" alt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Eğitimle</a:t>
            </a:r>
            <a:r>
              <a:rPr lang="en-US" altLang="tr-TR" i="1" dirty="0"/>
              <a:t> </a:t>
            </a:r>
            <a:r>
              <a:rPr lang="en-US" altLang="tr-TR" i="1" dirty="0" err="1"/>
              <a:t>ilgili</a:t>
            </a:r>
            <a:r>
              <a:rPr lang="en-US" altLang="tr-TR" i="1" dirty="0"/>
              <a:t> </a:t>
            </a:r>
            <a:r>
              <a:rPr lang="en-US" altLang="tr-TR" i="1" dirty="0" err="1"/>
              <a:t>kavramların</a:t>
            </a:r>
            <a:r>
              <a:rPr lang="en-US" altLang="tr-TR" i="1" dirty="0"/>
              <a:t> </a:t>
            </a:r>
            <a:r>
              <a:rPr lang="en-US" altLang="tr-TR" i="1" dirty="0" err="1"/>
              <a:t>betimlenmesi</a:t>
            </a:r>
            <a:r>
              <a:rPr lang="en-US" altLang="tr-TR" i="1" dirty="0"/>
              <a:t>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Eğitimle</a:t>
            </a:r>
            <a:r>
              <a:rPr lang="en-US" altLang="tr-TR" i="1" dirty="0"/>
              <a:t> </a:t>
            </a:r>
            <a:r>
              <a:rPr lang="en-US" altLang="tr-TR" i="1" dirty="0" err="1"/>
              <a:t>ilgili</a:t>
            </a:r>
            <a:r>
              <a:rPr lang="en-US" altLang="tr-TR" i="1" dirty="0"/>
              <a:t> </a:t>
            </a:r>
            <a:r>
              <a:rPr lang="en-US" altLang="tr-TR" i="1" dirty="0" err="1"/>
              <a:t>kavramların</a:t>
            </a:r>
            <a:r>
              <a:rPr lang="en-US" altLang="tr-TR" i="1" dirty="0"/>
              <a:t> </a:t>
            </a:r>
            <a:r>
              <a:rPr lang="en-US" altLang="tr-TR" i="1" dirty="0" err="1"/>
              <a:t>yordanması</a:t>
            </a:r>
            <a:r>
              <a:rPr lang="en-US" altLang="tr-TR" i="1" dirty="0"/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Kuramlar</a:t>
            </a:r>
            <a:r>
              <a:rPr lang="en-US" altLang="tr-TR" i="1" dirty="0"/>
              <a:t> </a:t>
            </a:r>
            <a:r>
              <a:rPr lang="en-US" altLang="tr-TR" i="1" dirty="0" err="1"/>
              <a:t>ve</a:t>
            </a:r>
            <a:r>
              <a:rPr lang="en-US" altLang="tr-TR" i="1" dirty="0"/>
              <a:t> </a:t>
            </a:r>
            <a:r>
              <a:rPr lang="en-US" altLang="tr-TR" i="1" dirty="0" err="1"/>
              <a:t>gelişimi</a:t>
            </a:r>
            <a:r>
              <a:rPr lang="en-US" altLang="tr-TR" i="1" dirty="0"/>
              <a:t> </a:t>
            </a:r>
            <a:r>
              <a:rPr lang="en-US" altLang="tr-TR" i="1" dirty="0" err="1"/>
              <a:t>amaçlayan-merkeze</a:t>
            </a:r>
            <a:r>
              <a:rPr lang="en-US" altLang="tr-TR" i="1" dirty="0"/>
              <a:t> </a:t>
            </a:r>
            <a:r>
              <a:rPr lang="en-US" altLang="tr-TR" i="1" dirty="0" err="1"/>
              <a:t>alan</a:t>
            </a:r>
            <a:r>
              <a:rPr lang="en-US" altLang="tr-TR" i="1" dirty="0"/>
              <a:t> </a:t>
            </a:r>
            <a:r>
              <a:rPr lang="en-US" altLang="tr-TR" i="1" dirty="0" err="1"/>
              <a:t>müdahalelerin</a:t>
            </a:r>
            <a:r>
              <a:rPr lang="en-US" altLang="tr-TR" i="1" dirty="0"/>
              <a:t>/</a:t>
            </a:r>
            <a:r>
              <a:rPr lang="en-US" altLang="tr-TR" i="1" dirty="0" err="1"/>
              <a:t>kontrollerin</a:t>
            </a:r>
            <a:r>
              <a:rPr lang="en-US" altLang="tr-TR" i="1" dirty="0"/>
              <a:t> </a:t>
            </a:r>
            <a:r>
              <a:rPr lang="en-US" altLang="tr-TR" i="1" dirty="0" err="1"/>
              <a:t>etkileri</a:t>
            </a:r>
            <a:r>
              <a:rPr lang="en-US" altLang="tr-TR" i="1" dirty="0"/>
              <a:t> </a:t>
            </a:r>
            <a:r>
              <a:rPr lang="en-US" altLang="tr-TR" i="1" dirty="0" err="1"/>
              <a:t>hakkında</a:t>
            </a:r>
            <a:r>
              <a:rPr lang="en-US" altLang="tr-TR" i="1" dirty="0"/>
              <a:t> </a:t>
            </a:r>
            <a:r>
              <a:rPr lang="en-US" altLang="tr-TR" i="1" dirty="0" err="1"/>
              <a:t>bilgi</a:t>
            </a:r>
            <a:r>
              <a:rPr lang="en-US" altLang="tr-TR" i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i="1" dirty="0" err="1"/>
              <a:t>Yukarıdaki</a:t>
            </a:r>
            <a:r>
              <a:rPr lang="en-US" altLang="tr-TR" i="1" dirty="0"/>
              <a:t> </a:t>
            </a:r>
            <a:r>
              <a:rPr lang="en-US" altLang="tr-TR" i="1" dirty="0" err="1"/>
              <a:t>üç</a:t>
            </a:r>
            <a:r>
              <a:rPr lang="en-US" altLang="tr-TR" i="1" dirty="0"/>
              <a:t> </a:t>
            </a:r>
            <a:r>
              <a:rPr lang="en-US" altLang="tr-TR" i="1" dirty="0" err="1"/>
              <a:t>bilginin</a:t>
            </a:r>
            <a:r>
              <a:rPr lang="en-US" altLang="tr-TR" i="1" dirty="0"/>
              <a:t> </a:t>
            </a:r>
            <a:r>
              <a:rPr lang="en-US" altLang="tr-TR" i="1" dirty="0" err="1"/>
              <a:t>farklı</a:t>
            </a:r>
            <a:r>
              <a:rPr lang="en-US" altLang="tr-TR" i="1" dirty="0"/>
              <a:t> </a:t>
            </a:r>
            <a:r>
              <a:rPr lang="en-US" altLang="tr-TR" i="1" dirty="0" err="1"/>
              <a:t>şekillerde</a:t>
            </a:r>
            <a:r>
              <a:rPr lang="en-US" altLang="tr-TR" i="1" dirty="0"/>
              <a:t> </a:t>
            </a:r>
            <a:r>
              <a:rPr lang="en-US" altLang="tr-TR" i="1" dirty="0" err="1"/>
              <a:t>biraraya</a:t>
            </a:r>
            <a:r>
              <a:rPr lang="en-US" altLang="tr-TR" i="1" dirty="0"/>
              <a:t> </a:t>
            </a:r>
            <a:r>
              <a:rPr lang="en-US" altLang="tr-TR" i="1" dirty="0" err="1"/>
              <a:t>gelmesinden</a:t>
            </a:r>
            <a:r>
              <a:rPr lang="en-US" altLang="tr-TR" i="1" dirty="0"/>
              <a:t> </a:t>
            </a:r>
            <a:r>
              <a:rPr lang="en-US" altLang="tr-TR" i="1" dirty="0" err="1"/>
              <a:t>oluşan</a:t>
            </a:r>
            <a:r>
              <a:rPr lang="en-US" altLang="tr-TR" i="1" dirty="0"/>
              <a:t> </a:t>
            </a:r>
            <a:r>
              <a:rPr lang="en-US" altLang="tr-TR" i="1" dirty="0" err="1"/>
              <a:t>bilgi</a:t>
            </a:r>
            <a:r>
              <a:rPr lang="en-US" altLang="tr-TR" i="1" dirty="0"/>
              <a:t>.</a:t>
            </a:r>
            <a:endParaRPr lang="tr-TR" altLang="tr-TR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altLang="tr-TR" dirty="0"/>
              <a:t>(</a:t>
            </a:r>
            <a:r>
              <a:rPr lang="tr-TR" altLang="tr-TR" dirty="0" err="1"/>
              <a:t>Karasar</a:t>
            </a:r>
            <a:r>
              <a:rPr lang="tr-TR" altLang="tr-TR" dirty="0"/>
              <a:t>, 2012)</a:t>
            </a:r>
            <a:endParaRPr lang="en-US" alt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8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Bilimin Temel İşlevleri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614891" cy="472295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b="1" dirty="0"/>
              <a:t>Anlama</a:t>
            </a:r>
            <a:r>
              <a:rPr lang="tr-TR" dirty="0"/>
              <a:t>: Var olan şeylerin tek tek ya da ilişkiler halinde tanınması, ayrıntılı özelliklerinin öğrenilmesidir. “Nedir?” sorusunu cevaplandırır.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b="1" dirty="0"/>
              <a:t>Açıklama</a:t>
            </a:r>
            <a:r>
              <a:rPr lang="tr-TR" dirty="0"/>
              <a:t>: Mevcut durumun olduğu gibi tanımlanmasından sonra o durumla ilgili nedenlerin açıklanmasıdır. “Niçin?” sorusunu cevaplandırır.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b="1" dirty="0"/>
              <a:t>Kontrol</a:t>
            </a:r>
            <a:r>
              <a:rPr lang="tr-TR" dirty="0"/>
              <a:t>: Anlama ve açıklama işlevleri ile üretilen bilgilerin uygulamalara aktarılması, doğa ve toplum olaylarının denetim altına alınmasını amaçlar.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2012)</a:t>
            </a:r>
          </a:p>
        </p:txBody>
      </p:sp>
    </p:spTree>
    <p:extLst>
      <p:ext uri="{BB962C8B-B14F-4D97-AF65-F5344CB8AC3E}">
        <p14:creationId xmlns:p14="http://schemas.microsoft.com/office/powerpoint/2010/main" val="2041849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Bilginin Kaynağı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80456"/>
            <a:ext cx="10888579" cy="4920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Bilgi elde etmenin birçok yolu bulunmaktadır;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i="1" dirty="0"/>
              <a:t>uzmanlar</a:t>
            </a:r>
          </a:p>
          <a:p>
            <a:r>
              <a:rPr lang="tr-TR" i="1" dirty="0"/>
              <a:t>kitap ya da makale incelemeleri</a:t>
            </a:r>
          </a:p>
          <a:p>
            <a:r>
              <a:rPr lang="tr-TR" i="1" dirty="0"/>
              <a:t>benzer deneyimi olan meslektaşlara sorma ya da onları gözlemleme </a:t>
            </a:r>
          </a:p>
          <a:p>
            <a:r>
              <a:rPr lang="tr-TR" i="1" dirty="0"/>
              <a:t>kendi geçmiş deneyimleri</a:t>
            </a:r>
          </a:p>
          <a:p>
            <a:r>
              <a:rPr lang="tr-TR" i="1" dirty="0"/>
              <a:t>sezgiler</a:t>
            </a:r>
          </a:p>
          <a:p>
            <a:r>
              <a:rPr lang="tr-TR" i="1" dirty="0"/>
              <a:t>Bilgiye ulaşmanın en doğru ve güvenilir yolu ise </a:t>
            </a:r>
            <a:r>
              <a:rPr lang="tr-TR" b="1" i="1" dirty="0"/>
              <a:t>bilimsel yöntemdir</a:t>
            </a:r>
            <a:r>
              <a:rPr lang="tr-TR" i="1" dirty="0"/>
              <a:t>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(Büyüköztürk, Çakmak, </a:t>
            </a:r>
            <a:r>
              <a:rPr lang="tr-TR" dirty="0" err="1"/>
              <a:t>Akagün</a:t>
            </a:r>
            <a:r>
              <a:rPr lang="tr-TR" dirty="0"/>
              <a:t>, Karadeniz ve Demirel, 2013)</a:t>
            </a:r>
          </a:p>
        </p:txBody>
      </p:sp>
    </p:spTree>
    <p:extLst>
      <p:ext uri="{BB962C8B-B14F-4D97-AF65-F5344CB8AC3E}">
        <p14:creationId xmlns:p14="http://schemas.microsoft.com/office/powerpoint/2010/main" val="51857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yöntemi (24.baskı). </a:t>
            </a:r>
            <a:r>
              <a:rPr lang="tr-TR" sz="2200" dirty="0"/>
              <a:t>Ankara: Nobel Yayınları</a:t>
            </a:r>
          </a:p>
          <a:p>
            <a:pPr marL="0" indent="0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86350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226</Words>
  <Application>Microsoft Office PowerPoint</Application>
  <PresentationFormat>Geniş ekran</PresentationFormat>
  <Paragraphs>38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  Temel Kavramlar</vt:lpstr>
      <vt:lpstr>Eğitim Araştırmalarına Genel Bakış </vt:lpstr>
      <vt:lpstr>Eğitim Araştırmalarına Genel Bakış </vt:lpstr>
      <vt:lpstr>Bilimin Temel İşlevleri</vt:lpstr>
      <vt:lpstr>Bilginin Kaynağı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Neslihan Tuğçe Özyeter</cp:lastModifiedBy>
  <cp:revision>78</cp:revision>
  <dcterms:created xsi:type="dcterms:W3CDTF">2017-05-17T14:13:10Z</dcterms:created>
  <dcterms:modified xsi:type="dcterms:W3CDTF">2022-03-07T10:03:23Z</dcterms:modified>
</cp:coreProperties>
</file>