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Tüketicinin korunması </a:t>
            </a:r>
            <a:r>
              <a:rPr lang="tr-TR" dirty="0"/>
              <a:t>Hukuku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Bazı tüketici sözleşmelerindeki özel koruma önlemleri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Bazı tüketici sözleşmelerindeki özel koruma önlemleri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Tüketici kredisi sözleşmelerindeki </a:t>
            </a:r>
            <a:r>
              <a:rPr lang="tr-TR" dirty="0" smtClean="0"/>
              <a:t>koruma (devam)</a:t>
            </a:r>
          </a:p>
          <a:p>
            <a:pPr lvl="1"/>
            <a:r>
              <a:rPr lang="tr-TR" dirty="0" smtClean="0"/>
              <a:t>Şekil şartı</a:t>
            </a:r>
            <a:r>
              <a:rPr lang="tr-TR" dirty="0"/>
              <a:t>: </a:t>
            </a:r>
            <a:r>
              <a:rPr lang="tr-TR" dirty="0" smtClean="0"/>
              <a:t>«Tüketici </a:t>
            </a:r>
            <a:r>
              <a:rPr lang="tr-TR" dirty="0"/>
              <a:t>kredisi sözleşmesi yazılı olarak kurulmadıkça geçerli olmaz. Geçerli bir sözleşme yapmamış olan kredi veren, sonradan sözleşmenin geçersizliğini tüketicinin aleyhine olacak şekilde ileri süremez</a:t>
            </a:r>
            <a:r>
              <a:rPr lang="tr-TR" dirty="0" smtClean="0"/>
              <a:t>.» (TKHK m. 22/3)</a:t>
            </a:r>
          </a:p>
          <a:p>
            <a:pPr lvl="1"/>
            <a:r>
              <a:rPr lang="tr-TR" dirty="0" smtClean="0"/>
              <a:t>Kredi tutarına ilişkin sınırlamalar ile kredi kartı ödemelerinde taksit sayısının sınırlanması ve bazı ürünlerde taksit yasağı getirilmesi</a:t>
            </a:r>
          </a:p>
          <a:p>
            <a:pPr lvl="2"/>
            <a:r>
              <a:rPr lang="tr-TR" dirty="0"/>
              <a:t>Kredi tutarına ilişkin </a:t>
            </a:r>
            <a:r>
              <a:rPr lang="tr-TR" dirty="0" smtClean="0"/>
              <a:t>sınırlamalar</a:t>
            </a:r>
          </a:p>
          <a:p>
            <a:pPr lvl="2"/>
            <a:r>
              <a:rPr lang="tr-TR" dirty="0" smtClean="0"/>
              <a:t>Kredi </a:t>
            </a:r>
            <a:r>
              <a:rPr lang="tr-TR" dirty="0"/>
              <a:t>kartı ödemelerinde taksit sayısının sınırlanması ve bazı ürünlerde taksit yasağı </a:t>
            </a:r>
            <a:r>
              <a:rPr lang="tr-TR" dirty="0" smtClean="0"/>
              <a:t>getirilmesi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4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Bazı tüketici sözleşmelerindeki özel koruma önlemleri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Tüketici kredisi sözleşmelerindeki koruma (devam)</a:t>
            </a:r>
          </a:p>
          <a:p>
            <a:pPr lvl="1"/>
            <a:r>
              <a:rPr lang="tr-TR" dirty="0" smtClean="0"/>
              <a:t>Sözleşme öncesi aydınlatma yükümlülüğü</a:t>
            </a:r>
          </a:p>
          <a:p>
            <a:pPr lvl="2"/>
            <a:r>
              <a:rPr lang="en-US" dirty="0" err="1"/>
              <a:t>Kredi</a:t>
            </a:r>
            <a:r>
              <a:rPr lang="en-US" dirty="0"/>
              <a:t> </a:t>
            </a:r>
            <a:r>
              <a:rPr lang="en-US" dirty="0" err="1"/>
              <a:t>verenin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varsa</a:t>
            </a:r>
            <a:r>
              <a:rPr lang="en-US" dirty="0"/>
              <a:t> </a:t>
            </a:r>
            <a:r>
              <a:rPr lang="en-US" dirty="0" err="1"/>
              <a:t>kredi</a:t>
            </a:r>
            <a:r>
              <a:rPr lang="en-US" dirty="0"/>
              <a:t> </a:t>
            </a:r>
            <a:r>
              <a:rPr lang="en-US" dirty="0" err="1"/>
              <a:t>aracısının</a:t>
            </a:r>
            <a:r>
              <a:rPr lang="en-US" dirty="0"/>
              <a:t>, </a:t>
            </a:r>
            <a:r>
              <a:rPr lang="en-US" dirty="0" err="1"/>
              <a:t>tüketiciye</a:t>
            </a:r>
            <a:r>
              <a:rPr lang="en-US" dirty="0"/>
              <a:t>, </a:t>
            </a:r>
            <a:r>
              <a:rPr lang="en-US" dirty="0" err="1"/>
              <a:t>teklif</a:t>
            </a:r>
            <a:r>
              <a:rPr lang="en-US" dirty="0"/>
              <a:t> </a:t>
            </a:r>
            <a:r>
              <a:rPr lang="en-US" dirty="0" err="1"/>
              <a:t>ettikleri</a:t>
            </a:r>
            <a:r>
              <a:rPr lang="en-US" dirty="0"/>
              <a:t> </a:t>
            </a:r>
            <a:r>
              <a:rPr lang="en-US" dirty="0" err="1"/>
              <a:t>kredi</a:t>
            </a:r>
            <a:r>
              <a:rPr lang="en-US" dirty="0"/>
              <a:t> </a:t>
            </a:r>
            <a:r>
              <a:rPr lang="en-US" dirty="0" err="1"/>
              <a:t>sözleşmesinin</a:t>
            </a:r>
            <a:r>
              <a:rPr lang="en-US" dirty="0"/>
              <a:t> </a:t>
            </a:r>
            <a:r>
              <a:rPr lang="en-US" dirty="0" err="1"/>
              <a:t>koşullarını</a:t>
            </a:r>
            <a:r>
              <a:rPr lang="en-US" dirty="0"/>
              <a:t> </a:t>
            </a:r>
            <a:r>
              <a:rPr lang="en-US" dirty="0" err="1"/>
              <a:t>içeren</a:t>
            </a:r>
            <a:r>
              <a:rPr lang="en-US" dirty="0"/>
              <a:t> </a:t>
            </a:r>
            <a:r>
              <a:rPr lang="en-US" dirty="0" err="1"/>
              <a:t>sözleşme</a:t>
            </a:r>
            <a:r>
              <a:rPr lang="en-US" dirty="0"/>
              <a:t> </a:t>
            </a:r>
            <a:r>
              <a:rPr lang="en-US" dirty="0" err="1"/>
              <a:t>öncesi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formunu</a:t>
            </a:r>
            <a:r>
              <a:rPr lang="en-US" dirty="0"/>
              <a:t>, </a:t>
            </a:r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kurulmasından</a:t>
            </a:r>
            <a:r>
              <a:rPr lang="en-US" dirty="0"/>
              <a:t> </a:t>
            </a:r>
            <a:r>
              <a:rPr lang="en-US" dirty="0" err="1"/>
              <a:t>makul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süre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vermesi</a:t>
            </a:r>
            <a:r>
              <a:rPr lang="en-US" dirty="0"/>
              <a:t> </a:t>
            </a:r>
            <a:r>
              <a:rPr lang="en-US" dirty="0" err="1"/>
              <a:t>zorunludur</a:t>
            </a:r>
            <a:r>
              <a:rPr lang="en-US" dirty="0" smtClean="0"/>
              <a:t>.</a:t>
            </a:r>
            <a:r>
              <a:rPr lang="tr-TR" dirty="0" smtClean="0"/>
              <a:t> (TKHK m. 23)</a:t>
            </a:r>
          </a:p>
          <a:p>
            <a:pPr lvl="1"/>
            <a:r>
              <a:rPr lang="tr-TR" dirty="0" smtClean="0"/>
              <a:t>Cayma hakkı</a:t>
            </a:r>
          </a:p>
          <a:p>
            <a:pPr lvl="2"/>
            <a:r>
              <a:rPr lang="tr-TR" dirty="0" smtClean="0"/>
              <a:t>«</a:t>
            </a:r>
            <a:r>
              <a:rPr lang="en-US" dirty="0" err="1" smtClean="0"/>
              <a:t>Tüketici</a:t>
            </a:r>
            <a:r>
              <a:rPr lang="en-US" dirty="0"/>
              <a:t>, on </a:t>
            </a:r>
            <a:r>
              <a:rPr lang="en-US" dirty="0" err="1"/>
              <a:t>dört</a:t>
            </a:r>
            <a:r>
              <a:rPr lang="en-US" dirty="0"/>
              <a:t> </a:t>
            </a:r>
            <a:r>
              <a:rPr lang="en-US" dirty="0" err="1"/>
              <a:t>gün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herhangi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gerekçe</a:t>
            </a:r>
            <a:r>
              <a:rPr lang="en-US" dirty="0"/>
              <a:t> </a:t>
            </a:r>
            <a:r>
              <a:rPr lang="en-US" dirty="0" err="1"/>
              <a:t>göstermeksizin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cezai</a:t>
            </a:r>
            <a:r>
              <a:rPr lang="en-US" dirty="0"/>
              <a:t> </a:t>
            </a:r>
            <a:r>
              <a:rPr lang="en-US" dirty="0" err="1"/>
              <a:t>şart</a:t>
            </a:r>
            <a:r>
              <a:rPr lang="en-US" dirty="0"/>
              <a:t> </a:t>
            </a:r>
            <a:r>
              <a:rPr lang="en-US" dirty="0" err="1"/>
              <a:t>ödemeksizin</a:t>
            </a:r>
            <a:r>
              <a:rPr lang="en-US" dirty="0"/>
              <a:t> </a:t>
            </a:r>
            <a:r>
              <a:rPr lang="en-US" dirty="0" err="1"/>
              <a:t>tüketici</a:t>
            </a:r>
            <a:r>
              <a:rPr lang="en-US" dirty="0"/>
              <a:t> </a:t>
            </a:r>
            <a:r>
              <a:rPr lang="en-US" dirty="0" err="1"/>
              <a:t>kredisi</a:t>
            </a:r>
            <a:r>
              <a:rPr lang="en-US" dirty="0"/>
              <a:t> </a:t>
            </a:r>
            <a:r>
              <a:rPr lang="en-US" dirty="0" err="1"/>
              <a:t>sözleşmesinden</a:t>
            </a:r>
            <a:r>
              <a:rPr lang="en-US" dirty="0"/>
              <a:t> </a:t>
            </a:r>
            <a:r>
              <a:rPr lang="en-US" dirty="0" err="1"/>
              <a:t>cayma</a:t>
            </a:r>
            <a:r>
              <a:rPr lang="en-US" dirty="0"/>
              <a:t> </a:t>
            </a:r>
            <a:r>
              <a:rPr lang="en-US" dirty="0" err="1"/>
              <a:t>hakkına</a:t>
            </a:r>
            <a:r>
              <a:rPr lang="en-US" dirty="0"/>
              <a:t> </a:t>
            </a:r>
            <a:r>
              <a:rPr lang="en-US" dirty="0" err="1"/>
              <a:t>sahiptir</a:t>
            </a:r>
            <a:r>
              <a:rPr lang="en-US" dirty="0" smtClean="0"/>
              <a:t>.</a:t>
            </a:r>
            <a:r>
              <a:rPr lang="tr-TR" dirty="0" smtClean="0"/>
              <a:t>» (TKHK m. 24/1)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976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Bazı tüketici sözleşmelerindeki özel koruma önlemleri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Tüketici kredisi sözleşmelerindeki koruma (devam)</a:t>
            </a:r>
          </a:p>
          <a:p>
            <a:pPr lvl="1"/>
            <a:r>
              <a:rPr lang="tr-TR" dirty="0" smtClean="0"/>
              <a:t>Cayma hakkı (devam)</a:t>
            </a:r>
          </a:p>
          <a:p>
            <a:pPr lvl="2"/>
            <a:r>
              <a:rPr lang="tr-TR" dirty="0" smtClean="0"/>
              <a:t>Cayma hakkının kullanılması</a:t>
            </a:r>
          </a:p>
          <a:p>
            <a:pPr lvl="2"/>
            <a:r>
              <a:rPr lang="tr-TR" dirty="0" smtClean="0"/>
              <a:t>Cayma hakkının kullanılmasının sonuçları</a:t>
            </a:r>
          </a:p>
        </p:txBody>
      </p:sp>
    </p:spTree>
    <p:extLst>
      <p:ext uri="{BB962C8B-B14F-4D97-AF65-F5344CB8AC3E}">
        <p14:creationId xmlns:p14="http://schemas.microsoft.com/office/powerpoint/2010/main" val="3433795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Bazı tüketici sözleşmelerindeki özel koruma önlemleri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Tüketici kredisi sözleşmelerindeki koruma (devam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Faiz oranının nasıl hesaplanacağı</a:t>
            </a:r>
          </a:p>
          <a:p>
            <a:pPr lvl="1"/>
            <a:r>
              <a:rPr lang="tr-TR" dirty="0" smtClean="0"/>
              <a:t>Efektif (gerçek) faiz oranının nasıl hesaplanacağı</a:t>
            </a:r>
          </a:p>
          <a:p>
            <a:pPr lvl="1"/>
            <a:r>
              <a:rPr lang="tr-TR" dirty="0" smtClean="0"/>
              <a:t>Sözleşmede değişiklik yapılması</a:t>
            </a:r>
          </a:p>
          <a:p>
            <a:pPr lvl="1"/>
            <a:r>
              <a:rPr lang="tr-TR" dirty="0" smtClean="0"/>
              <a:t>Tüketicinin erken ödeme yapması hâlinde indirim isteme hakkı</a:t>
            </a:r>
          </a:p>
          <a:p>
            <a:pPr lvl="1"/>
            <a:r>
              <a:rPr lang="tr-TR" dirty="0" smtClean="0"/>
              <a:t>Tüketicinin temerrüde düşmesi ve sonuçları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862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Bazı tüketici sözleşmelerindeki özel koruma önlemleri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Tüketici kredisi sözleşmelerindeki koruma (devam)</a:t>
            </a:r>
          </a:p>
          <a:p>
            <a:pPr lvl="1"/>
            <a:r>
              <a:rPr lang="tr-TR" dirty="0" smtClean="0"/>
              <a:t>Tüketici kredi sözleşmesinde tüketicinin sigorta yaptırma zorunluluğunun olmaması</a:t>
            </a:r>
          </a:p>
          <a:p>
            <a:pPr lvl="1"/>
            <a:r>
              <a:rPr lang="tr-TR" dirty="0"/>
              <a:t>Tüketici kredi </a:t>
            </a:r>
            <a:r>
              <a:rPr lang="tr-TR" dirty="0" smtClean="0"/>
              <a:t>sözleşmesinde bağlı kredi</a:t>
            </a:r>
          </a:p>
          <a:p>
            <a:pPr lvl="2"/>
            <a:r>
              <a:rPr lang="tr-TR" dirty="0" smtClean="0"/>
              <a:t>Bağlı kredinin anlamı</a:t>
            </a:r>
          </a:p>
          <a:p>
            <a:pPr lvl="3"/>
            <a:r>
              <a:rPr lang="tr-TR" dirty="0" smtClean="0"/>
              <a:t>«Bağlı </a:t>
            </a:r>
            <a:r>
              <a:rPr lang="tr-TR" dirty="0"/>
              <a:t>kredi sözleşmesi; tüketici kredisinin münhasıran belirli bir malın veya hizmetin tedarikine ilişkin bir sözleşmenin finansmanı için verildiği ve bu iki sözleşmenin objektif açıdan ekonomik birlik oluşturduğu sözleşmedir</a:t>
            </a:r>
            <a:r>
              <a:rPr lang="tr-TR" dirty="0" smtClean="0"/>
              <a:t>.» (TKHK m. 30)</a:t>
            </a:r>
          </a:p>
        </p:txBody>
      </p:sp>
    </p:spTree>
    <p:extLst>
      <p:ext uri="{BB962C8B-B14F-4D97-AF65-F5344CB8AC3E}">
        <p14:creationId xmlns:p14="http://schemas.microsoft.com/office/powerpoint/2010/main" val="1459468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Bazı tüketici sözleşmelerindeki özel koruma önlemleri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Tüketici kredisi sözleşmelerindeki koruma (devam)</a:t>
            </a:r>
          </a:p>
          <a:p>
            <a:pPr lvl="1"/>
            <a:r>
              <a:rPr lang="tr-TR" dirty="0"/>
              <a:t>Tüketici kredi sözleşmesinde bağlı </a:t>
            </a:r>
            <a:r>
              <a:rPr lang="tr-TR" dirty="0" smtClean="0"/>
              <a:t>kredi (devam)</a:t>
            </a:r>
            <a:endParaRPr lang="tr-TR" dirty="0"/>
          </a:p>
          <a:p>
            <a:pPr lvl="2"/>
            <a:r>
              <a:rPr lang="tr-TR" dirty="0" smtClean="0"/>
              <a:t>Bağlı </a:t>
            </a:r>
            <a:r>
              <a:rPr lang="tr-TR" dirty="0"/>
              <a:t>kredinin hangi hâllerde söz konusu olamayacağı</a:t>
            </a:r>
          </a:p>
          <a:p>
            <a:pPr lvl="2"/>
            <a:r>
              <a:rPr lang="tr-TR" dirty="0"/>
              <a:t>Tüketicinin asıl sözleşmeden caymasının bağlı kredi üzerinde meydana getirdiği sonuç</a:t>
            </a:r>
          </a:p>
          <a:p>
            <a:pPr lvl="2"/>
            <a:r>
              <a:rPr lang="tr-TR" dirty="0"/>
              <a:t>Asıl sözleşmenin hiç ya da gereği gibi ifa edilmemesi durumunda bağlı kredi verenin sorumluluğu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974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Bazı tüketici sözleşmelerindeki özel koruma önlemleri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Tüketici kredisi sözleşmelerindeki koruma (devam)</a:t>
            </a:r>
          </a:p>
          <a:p>
            <a:pPr lvl="1"/>
            <a:r>
              <a:rPr lang="tr-TR" dirty="0" smtClean="0"/>
              <a:t>Tüketici kredisi sözleşmesinde açılan hesap nedeniyle tüketiciden ücret veya masraf talep edilemeyeceği</a:t>
            </a:r>
          </a:p>
          <a:p>
            <a:pPr lvl="1"/>
            <a:r>
              <a:rPr lang="tr-TR" dirty="0" smtClean="0"/>
              <a:t>Tüketici kredisi sözleşmesinde kredi sözleşmesi ile ilişkili bir kredili mevduat sözleşmesi yapılamayacağı (bağlı işlem yapma yasağı)</a:t>
            </a:r>
          </a:p>
          <a:p>
            <a:pPr lvl="1"/>
            <a:r>
              <a:rPr lang="tr-TR" dirty="0" smtClean="0"/>
              <a:t>Kredi kartına aidat alınmasının hukuka uygun olup olmaması</a:t>
            </a:r>
          </a:p>
        </p:txBody>
      </p:sp>
    </p:spTree>
    <p:extLst>
      <p:ext uri="{BB962C8B-B14F-4D97-AF65-F5344CB8AC3E}">
        <p14:creationId xmlns:p14="http://schemas.microsoft.com/office/powerpoint/2010/main" val="180115671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470</TotalTime>
  <Words>410</Words>
  <Application>Microsoft Office PowerPoint</Application>
  <PresentationFormat>Geniş ekran</PresentationFormat>
  <Paragraphs>43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Galeri</vt:lpstr>
      <vt:lpstr>Tüketicinin korunması Hukuku</vt:lpstr>
      <vt:lpstr>Bazı tüketici sözleşmelerindeki özel koruma önlemleri</vt:lpstr>
      <vt:lpstr>Bazı tüketici sözleşmelerindeki özel koruma önlemleri</vt:lpstr>
      <vt:lpstr>Bazı tüketici sözleşmelerindeki özel koruma önlemleri</vt:lpstr>
      <vt:lpstr>Bazı tüketici sözleşmelerindeki özel koruma önlemleri</vt:lpstr>
      <vt:lpstr>Bazı tüketici sözleşmelerindeki özel koruma önlemleri</vt:lpstr>
      <vt:lpstr>Bazı tüketici sözleşmelerindeki özel koruma önlemleri</vt:lpstr>
      <vt:lpstr>Bazı tüketici sözleşmelerindeki özel koruma önlemleri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27</cp:revision>
  <dcterms:created xsi:type="dcterms:W3CDTF">2020-07-01T13:53:34Z</dcterms:created>
  <dcterms:modified xsi:type="dcterms:W3CDTF">2021-03-24T10:25:06Z</dcterms:modified>
</cp:coreProperties>
</file>