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71" r:id="rId6"/>
    <p:sldId id="268" r:id="rId7"/>
    <p:sldId id="261" r:id="rId8"/>
    <p:sldId id="263" r:id="rId9"/>
    <p:sldId id="264" r:id="rId10"/>
    <p:sldId id="270" r:id="rId11"/>
    <p:sldId id="269" r:id="rId12"/>
    <p:sldId id="267" r:id="rId13"/>
    <p:sldId id="276" r:id="rId14"/>
    <p:sldId id="266" r:id="rId15"/>
    <p:sldId id="272" r:id="rId16"/>
    <p:sldId id="273" r:id="rId17"/>
    <p:sldId id="274" r:id="rId18"/>
    <p:sldId id="275"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a:t>Asıl başlık stilini düzenlemek için tıklayın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6/9/2022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4509A250-FF31-4206-8172-F9D3106AACB1}" type="datetimeFigureOut">
              <a:rPr lang="en-US" dirty="0"/>
              <a:t>6/9/2022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4509A250-FF31-4206-8172-F9D3106AACB1}" type="datetimeFigureOut">
              <a:rPr lang="en-US" dirty="0"/>
              <a:t>6/9/2022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a:t>Asıl başlık stilini düzenlemek için tıklayın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4509A250-FF31-4206-8172-F9D3106AACB1}" type="datetimeFigureOut">
              <a:rPr lang="en-US" dirty="0"/>
              <a:t>6/9/2022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4509A250-FF31-4206-8172-F9D3106AACB1}" type="datetimeFigureOut">
              <a:rPr lang="en-US" dirty="0"/>
              <a:t>6/9/2022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6/9/2022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6/9/2022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6/9/2022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6/9/2022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6/9/2022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9796027F-7875-4030-9381-8BD8C4F21935}" type="datetimeFigureOut">
              <a:rPr lang="en-US" dirty="0"/>
              <a:t>6/9/2022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6/9/2022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6/9/2022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6/9/2022</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6/9/2022</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7" name="Date Placeholder 4"/>
          <p:cNvSpPr>
            <a:spLocks noGrp="1"/>
          </p:cNvSpPr>
          <p:nvPr>
            <p:ph type="dt" sz="half" idx="10"/>
          </p:nvPr>
        </p:nvSpPr>
        <p:spPr/>
        <p:txBody>
          <a:bodyPr/>
          <a:lstStyle/>
          <a:p>
            <a:fld id="{4509A250-FF31-4206-8172-F9D3106AACB1}" type="datetimeFigureOut">
              <a:rPr lang="en-US" dirty="0"/>
              <a:t>6/9/2022</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4509A250-FF31-4206-8172-F9D3106AACB1}" type="datetimeFigureOut">
              <a:rPr lang="en-US" dirty="0"/>
              <a:t>6/9/2022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6/9/2022</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86271A1-7FEC-44AB-A94A-EFDB5E415FC6}"/>
              </a:ext>
            </a:extLst>
          </p:cNvPr>
          <p:cNvSpPr>
            <a:spLocks noGrp="1"/>
          </p:cNvSpPr>
          <p:nvPr>
            <p:ph type="ctrTitle"/>
          </p:nvPr>
        </p:nvSpPr>
        <p:spPr>
          <a:xfrm>
            <a:off x="132522" y="1447800"/>
            <a:ext cx="11913704" cy="3329581"/>
          </a:xfrm>
        </p:spPr>
        <p:txBody>
          <a:bodyPr/>
          <a:lstStyle/>
          <a:p>
            <a:pPr algn="ctr"/>
            <a:r>
              <a:rPr lang="tr-TR" dirty="0"/>
              <a:t>HERBİSİT FORMÜLASYONLARI</a:t>
            </a:r>
          </a:p>
        </p:txBody>
      </p:sp>
    </p:spTree>
    <p:extLst>
      <p:ext uri="{BB962C8B-B14F-4D97-AF65-F5344CB8AC3E}">
        <p14:creationId xmlns:p14="http://schemas.microsoft.com/office/powerpoint/2010/main" val="1640451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1E7D99D-A34E-42F7-8E80-30123D0BCD8F}"/>
              </a:ext>
            </a:extLst>
          </p:cNvPr>
          <p:cNvSpPr>
            <a:spLocks noGrp="1"/>
          </p:cNvSpPr>
          <p:nvPr>
            <p:ph idx="1"/>
          </p:nvPr>
        </p:nvSpPr>
        <p:spPr>
          <a:xfrm>
            <a:off x="145774" y="198783"/>
            <a:ext cx="11887200" cy="6559825"/>
          </a:xfrm>
        </p:spPr>
        <p:txBody>
          <a:bodyPr/>
          <a:lstStyle/>
          <a:p>
            <a:pPr marL="0" indent="0" algn="just">
              <a:buNone/>
            </a:pPr>
            <a:r>
              <a:rPr lang="tr-TR" sz="3200" b="1" dirty="0"/>
              <a:t>Avantajlar:</a:t>
            </a:r>
          </a:p>
          <a:p>
            <a:pPr marL="0" indent="0" algn="just">
              <a:buNone/>
            </a:pPr>
            <a:r>
              <a:rPr lang="tr-TR" sz="3200" dirty="0"/>
              <a:t>-kullanıma hazır, -uygulaması kolay, -yoğun yaprakların arasından düşecek, Sürüklenme potansiyelini düşük, - düşük </a:t>
            </a:r>
            <a:r>
              <a:rPr lang="tr-TR" sz="3200" dirty="0" err="1"/>
              <a:t>inhalasyon</a:t>
            </a:r>
            <a:r>
              <a:rPr lang="tr-TR" sz="3200" dirty="0"/>
              <a:t> ve cilt tehlikesi ve -basit uygulama ekipmanı. </a:t>
            </a:r>
          </a:p>
          <a:p>
            <a:pPr marL="0" indent="0" algn="just">
              <a:buNone/>
            </a:pPr>
            <a:r>
              <a:rPr lang="tr-TR" sz="3200" b="1" dirty="0"/>
              <a:t>Dezavantajları: </a:t>
            </a:r>
          </a:p>
          <a:p>
            <a:pPr marL="0" indent="0" algn="just">
              <a:buNone/>
            </a:pPr>
            <a:r>
              <a:rPr lang="tr-TR" sz="3200" dirty="0"/>
              <a:t>-sınırlı yaprak kullanımı, - kilogram başına pahalı etken madde, Herbisit etkisini etkinleştirmek için neme ihtiyaç duyar, -yüksek miktarlar lojistik problem olabilir, Dik yamaçlarda, donmuş toprakta ve hedeflenmeyen bitkilerin çevresinde tehlikeli, kuşlar gibi hedef olmayan organizmalar için çekici olabilir</a:t>
            </a:r>
          </a:p>
          <a:p>
            <a:pPr marL="0" indent="0">
              <a:buNone/>
            </a:pPr>
            <a:endParaRPr lang="tr-TR" dirty="0"/>
          </a:p>
        </p:txBody>
      </p:sp>
    </p:spTree>
    <p:extLst>
      <p:ext uri="{BB962C8B-B14F-4D97-AF65-F5344CB8AC3E}">
        <p14:creationId xmlns:p14="http://schemas.microsoft.com/office/powerpoint/2010/main" val="3786064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AB9BEC6-0EE6-4128-AEE4-8E803956BEFA}"/>
              </a:ext>
            </a:extLst>
          </p:cNvPr>
          <p:cNvSpPr>
            <a:spLocks noGrp="1"/>
          </p:cNvSpPr>
          <p:nvPr>
            <p:ph idx="1"/>
          </p:nvPr>
        </p:nvSpPr>
        <p:spPr>
          <a:xfrm>
            <a:off x="159026" y="119270"/>
            <a:ext cx="11926957" cy="6612834"/>
          </a:xfrm>
        </p:spPr>
        <p:txBody>
          <a:bodyPr>
            <a:normAutofit/>
          </a:bodyPr>
          <a:lstStyle/>
          <a:p>
            <a:pPr marL="0" indent="0" algn="just">
              <a:buNone/>
            </a:pPr>
            <a:r>
              <a:rPr lang="tr-TR" sz="3200" b="1" dirty="0" err="1"/>
              <a:t>Peletler</a:t>
            </a:r>
            <a:r>
              <a:rPr lang="tr-TR" sz="3200" b="1" dirty="0"/>
              <a:t> (P) </a:t>
            </a:r>
          </a:p>
          <a:p>
            <a:pPr marL="0" indent="0" algn="just">
              <a:buNone/>
            </a:pPr>
            <a:r>
              <a:rPr lang="tr-TR" sz="3200" dirty="0" err="1"/>
              <a:t>Peletler</a:t>
            </a:r>
            <a:r>
              <a:rPr lang="tr-TR" sz="3200" dirty="0"/>
              <a:t> kullanıma hazır olmaları, kuru formda uygulanmaları ve </a:t>
            </a:r>
            <a:r>
              <a:rPr lang="tr-TR" sz="3200" dirty="0" err="1"/>
              <a:t>inert</a:t>
            </a:r>
            <a:r>
              <a:rPr lang="tr-TR" sz="3200" dirty="0"/>
              <a:t> taşıyıcı ile birleştirilmiş az miktarda aktif bileşen (genellikle ağırlıkça yüzde 10 ila 20) içermeleri bakımından granüllere benzer. </a:t>
            </a:r>
            <a:r>
              <a:rPr lang="tr-TR" sz="3200" dirty="0" err="1"/>
              <a:t>Pelet</a:t>
            </a:r>
            <a:r>
              <a:rPr lang="tr-TR" sz="3200" dirty="0"/>
              <a:t> haline getirilmiş </a:t>
            </a:r>
            <a:r>
              <a:rPr lang="tr-TR" sz="3200" dirty="0" err="1"/>
              <a:t>formülasyonlar</a:t>
            </a:r>
            <a:r>
              <a:rPr lang="tr-TR" sz="3200" dirty="0"/>
              <a:t> elle veya mekanik olarak uygulanabilir ve toprak muamelesi için kullanılır.</a:t>
            </a:r>
          </a:p>
          <a:p>
            <a:pPr marL="0" indent="0" algn="just">
              <a:buNone/>
            </a:pPr>
            <a:r>
              <a:rPr lang="tr-TR" sz="3200" dirty="0"/>
              <a:t>Avantajlar: -kullanıma hazır, -el ile kolay uygulanır, düşük </a:t>
            </a:r>
            <a:r>
              <a:rPr lang="tr-TR" sz="3200" dirty="0" err="1"/>
              <a:t>aplikatör</a:t>
            </a:r>
            <a:r>
              <a:rPr lang="tr-TR" sz="3200" dirty="0"/>
              <a:t> tehlikesi, -minimum sürüklenme potansiyeli </a:t>
            </a:r>
          </a:p>
          <a:p>
            <a:pPr marL="0" indent="0" algn="just">
              <a:buNone/>
            </a:pPr>
            <a:r>
              <a:rPr lang="tr-TR" sz="3200" dirty="0"/>
              <a:t>Dezavantajları: -aktif madde pahalı, Dik yamaçlarda, istenilen bitkilere yakın ve donmuş topraklarda tehlikeli, -yüksek miktarlar lojistik problem olabilir</a:t>
            </a:r>
          </a:p>
          <a:p>
            <a:pPr marL="0" indent="0">
              <a:buNone/>
            </a:pPr>
            <a:endParaRPr lang="tr-TR" dirty="0"/>
          </a:p>
        </p:txBody>
      </p:sp>
    </p:spTree>
    <p:extLst>
      <p:ext uri="{BB962C8B-B14F-4D97-AF65-F5344CB8AC3E}">
        <p14:creationId xmlns:p14="http://schemas.microsoft.com/office/powerpoint/2010/main" val="10629431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A566205-84AA-4B2F-AA73-13868E1AAE68}"/>
              </a:ext>
            </a:extLst>
          </p:cNvPr>
          <p:cNvSpPr>
            <a:spLocks noGrp="1"/>
          </p:cNvSpPr>
          <p:nvPr>
            <p:ph idx="1"/>
          </p:nvPr>
        </p:nvSpPr>
        <p:spPr>
          <a:xfrm>
            <a:off x="119270" y="159026"/>
            <a:ext cx="11913704" cy="6573078"/>
          </a:xfrm>
        </p:spPr>
        <p:txBody>
          <a:bodyPr>
            <a:normAutofit/>
          </a:bodyPr>
          <a:lstStyle/>
          <a:p>
            <a:pPr marL="0" indent="0" algn="just">
              <a:buNone/>
            </a:pPr>
            <a:r>
              <a:rPr lang="tr-TR" sz="2800" b="1" dirty="0"/>
              <a:t>Çözünebilir Tozlar (SP)</a:t>
            </a:r>
          </a:p>
          <a:p>
            <a:pPr marL="0" indent="0" algn="just">
              <a:buNone/>
            </a:pPr>
            <a:r>
              <a:rPr lang="tr-TR" sz="2800" dirty="0"/>
              <a:t>Bu, yüksek oranda (genellikle yüzde 50'nin üzerinde) aktif bileşen içeren kuru bir </a:t>
            </a:r>
            <a:r>
              <a:rPr lang="tr-TR" sz="2800" dirty="0" err="1"/>
              <a:t>formülasyondur</a:t>
            </a:r>
            <a:r>
              <a:rPr lang="tr-TR" sz="2800" dirty="0"/>
              <a:t>. Çözünebilir tozlar ıslatılabilir tozlar gibi görünür, ancak suya eklendiğinde gerçek bir solüsyon oluştururlar. Çözünebilir tozlar ekipman için aşındırıcı değildir. Soluma tehlikesi bu </a:t>
            </a:r>
            <a:r>
              <a:rPr lang="tr-TR" sz="2800" dirty="0" err="1"/>
              <a:t>formülasyonun</a:t>
            </a:r>
            <a:r>
              <a:rPr lang="tr-TR" sz="2800" dirty="0"/>
              <a:t> bir özelliğidir.</a:t>
            </a:r>
          </a:p>
          <a:p>
            <a:pPr marL="0" indent="0" algn="just">
              <a:buNone/>
            </a:pPr>
            <a:r>
              <a:rPr lang="tr-TR" sz="2800" b="1" dirty="0"/>
              <a:t>Avantajlar</a:t>
            </a:r>
            <a:r>
              <a:rPr lang="tr-TR" sz="2800" dirty="0"/>
              <a:t>: </a:t>
            </a:r>
          </a:p>
          <a:p>
            <a:pPr marL="0" indent="0" algn="just">
              <a:buNone/>
            </a:pPr>
            <a:r>
              <a:rPr lang="tr-TR" sz="2800" dirty="0"/>
              <a:t>- karıştırması kolay, -sınırlı ajitasyon gerekli ve – saklanması ve taşınması kolay.</a:t>
            </a:r>
          </a:p>
          <a:p>
            <a:pPr marL="0" indent="0" algn="just">
              <a:buNone/>
            </a:pPr>
            <a:r>
              <a:rPr lang="tr-TR" sz="2800" b="1" dirty="0"/>
              <a:t>Dezavantajları</a:t>
            </a:r>
            <a:r>
              <a:rPr lang="tr-TR" sz="2800" dirty="0"/>
              <a:t>: </a:t>
            </a:r>
          </a:p>
          <a:p>
            <a:pPr marL="0" indent="0" algn="just">
              <a:buNone/>
            </a:pPr>
            <a:r>
              <a:rPr lang="tr-TR" sz="2800" dirty="0"/>
              <a:t>Toz dökerken soluma tehlikesi ve -</a:t>
            </a:r>
            <a:r>
              <a:rPr lang="tr-TR" sz="2800" dirty="0" err="1"/>
              <a:t>konsantrat</a:t>
            </a:r>
            <a:r>
              <a:rPr lang="tr-TR" sz="2800" dirty="0"/>
              <a:t> dökülmelerinin gözenekli yüzeylerden temizlenmesi zor olabilir.</a:t>
            </a:r>
          </a:p>
        </p:txBody>
      </p:sp>
    </p:spTree>
    <p:extLst>
      <p:ext uri="{BB962C8B-B14F-4D97-AF65-F5344CB8AC3E}">
        <p14:creationId xmlns:p14="http://schemas.microsoft.com/office/powerpoint/2010/main" val="1093147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891FB4E-29F4-4E60-A0B2-85C74E32DC6B}"/>
              </a:ext>
            </a:extLst>
          </p:cNvPr>
          <p:cNvSpPr>
            <a:spLocks noGrp="1"/>
          </p:cNvSpPr>
          <p:nvPr>
            <p:ph idx="1"/>
          </p:nvPr>
        </p:nvSpPr>
        <p:spPr>
          <a:xfrm>
            <a:off x="119270" y="145774"/>
            <a:ext cx="11913704" cy="6599583"/>
          </a:xfrm>
        </p:spPr>
        <p:txBody>
          <a:bodyPr>
            <a:normAutofit lnSpcReduction="10000"/>
          </a:bodyPr>
          <a:lstStyle/>
          <a:p>
            <a:pPr marL="0" indent="0" algn="just">
              <a:buNone/>
            </a:pPr>
            <a:r>
              <a:rPr lang="tr-TR" sz="2800" b="1" dirty="0"/>
              <a:t>Suda Dağılabilen Granül veya Kuru Akışkan (WDG veya DF)</a:t>
            </a:r>
          </a:p>
          <a:p>
            <a:pPr marL="0" indent="0" algn="just">
              <a:buNone/>
            </a:pPr>
            <a:r>
              <a:rPr lang="tr-TR" sz="2800" dirty="0"/>
              <a:t>Kuru akışkanlar, ıslanabilir tozlarla aynı şekilde üretilir, tek fark, tozun tanecikli parçacıklar halinde toplanmasıdır. Su ile karıştırılır ve tıpkı ıslanabilir toz gibi sprey şeklinde uygulanır. Bu kuru </a:t>
            </a:r>
            <a:r>
              <a:rPr lang="tr-TR" sz="2800" dirty="0" err="1"/>
              <a:t>formülasyon</a:t>
            </a:r>
            <a:r>
              <a:rPr lang="tr-TR" sz="2800" dirty="0"/>
              <a:t> genellikle %70-90 oranında aktif bileşen içerir.</a:t>
            </a:r>
          </a:p>
          <a:p>
            <a:pPr marL="0" indent="0" algn="just">
              <a:buNone/>
            </a:pPr>
            <a:r>
              <a:rPr lang="tr-TR" sz="2800" b="1" dirty="0"/>
              <a:t>Avantajlar: </a:t>
            </a:r>
          </a:p>
          <a:p>
            <a:pPr marL="0" indent="0" algn="just">
              <a:buNone/>
            </a:pPr>
            <a:r>
              <a:rPr lang="tr-TR" sz="2800" dirty="0"/>
              <a:t>- saklanması ve taşınması kolay,- kuru </a:t>
            </a:r>
            <a:r>
              <a:rPr lang="tr-TR" sz="2800" dirty="0" err="1"/>
              <a:t>formülasyonları</a:t>
            </a:r>
            <a:r>
              <a:rPr lang="tr-TR" sz="2800" dirty="0"/>
              <a:t> karıştırırken azaltılmış </a:t>
            </a:r>
            <a:r>
              <a:rPr lang="tr-TR" sz="2800" dirty="0" err="1"/>
              <a:t>aplikatör</a:t>
            </a:r>
            <a:r>
              <a:rPr lang="tr-TR" sz="2800" dirty="0"/>
              <a:t> </a:t>
            </a:r>
            <a:r>
              <a:rPr lang="tr-TR" sz="2800" dirty="0" err="1"/>
              <a:t>maruziyeti</a:t>
            </a:r>
            <a:r>
              <a:rPr lang="tr-TR" sz="2800" dirty="0"/>
              <a:t> ve – </a:t>
            </a:r>
            <a:r>
              <a:rPr lang="tr-TR" sz="2800" dirty="0" err="1"/>
              <a:t>konsentrat</a:t>
            </a:r>
            <a:r>
              <a:rPr lang="tr-TR" sz="2800" dirty="0"/>
              <a:t> dökülmelerinin gözenekli yüzeylerden temizlenmesi en kolay olanlardır.</a:t>
            </a:r>
          </a:p>
          <a:p>
            <a:pPr marL="0" indent="0" algn="just">
              <a:buNone/>
            </a:pPr>
            <a:r>
              <a:rPr lang="tr-TR" sz="2800" b="1" dirty="0"/>
              <a:t>Dezavantajları:</a:t>
            </a:r>
          </a:p>
          <a:p>
            <a:pPr marL="0" indent="0" algn="just">
              <a:buNone/>
            </a:pPr>
            <a:r>
              <a:rPr lang="tr-TR" sz="2800" dirty="0"/>
              <a:t> -İyi ajitasyon gerekli, kalıntılar görülebilir olabilir, - püskürtücülere aşındırıcı, -diğer kuru </a:t>
            </a:r>
            <a:r>
              <a:rPr lang="tr-TR" sz="2800" dirty="0" err="1"/>
              <a:t>formülasyonlardan</a:t>
            </a:r>
            <a:r>
              <a:rPr lang="tr-TR" sz="2800" dirty="0"/>
              <a:t> biraz daha pahalı olabilir, ürün kütlesi tankın dibine yerleştiğinde karıştırma sorununa neden olabilir.</a:t>
            </a:r>
          </a:p>
          <a:p>
            <a:pPr marL="0" indent="0">
              <a:buNone/>
            </a:pPr>
            <a:endParaRPr lang="tr-TR" dirty="0"/>
          </a:p>
        </p:txBody>
      </p:sp>
    </p:spTree>
    <p:extLst>
      <p:ext uri="{BB962C8B-B14F-4D97-AF65-F5344CB8AC3E}">
        <p14:creationId xmlns:p14="http://schemas.microsoft.com/office/powerpoint/2010/main" val="6620908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F3FD8BC-AE87-42CA-881A-AC9774E3D40B}"/>
              </a:ext>
            </a:extLst>
          </p:cNvPr>
          <p:cNvSpPr>
            <a:spLocks noGrp="1"/>
          </p:cNvSpPr>
          <p:nvPr>
            <p:ph idx="1"/>
          </p:nvPr>
        </p:nvSpPr>
        <p:spPr>
          <a:xfrm>
            <a:off x="145774" y="172278"/>
            <a:ext cx="11900452" cy="6546574"/>
          </a:xfrm>
        </p:spPr>
        <p:txBody>
          <a:bodyPr/>
          <a:lstStyle/>
          <a:p>
            <a:pPr marL="0" indent="0" algn="just">
              <a:buNone/>
            </a:pPr>
            <a:r>
              <a:rPr lang="tr-TR" sz="4400" b="1" dirty="0"/>
              <a:t>YÜZEY AKTİF MADDELER VE DÜZENLEYİCİLER</a:t>
            </a:r>
          </a:p>
          <a:p>
            <a:pPr marL="0" indent="0" algn="just">
              <a:buNone/>
            </a:pPr>
            <a:r>
              <a:rPr lang="tr-TR" sz="4400" dirty="0"/>
              <a:t>Yüzey aktif maddeler, </a:t>
            </a:r>
            <a:r>
              <a:rPr lang="tr-TR" sz="4400" dirty="0" err="1"/>
              <a:t>formülasyonlarda</a:t>
            </a:r>
            <a:r>
              <a:rPr lang="tr-TR" sz="4400" dirty="0"/>
              <a:t> </a:t>
            </a:r>
            <a:r>
              <a:rPr lang="tr-TR" sz="4400" dirty="0" err="1"/>
              <a:t>ıslanabilirliği</a:t>
            </a:r>
            <a:r>
              <a:rPr lang="tr-TR" sz="4400" dirty="0"/>
              <a:t>, </a:t>
            </a:r>
            <a:r>
              <a:rPr lang="tr-TR" sz="4400" dirty="0" err="1"/>
              <a:t>yayılabilirliği</a:t>
            </a:r>
            <a:r>
              <a:rPr lang="tr-TR" sz="4400" dirty="0"/>
              <a:t>, </a:t>
            </a:r>
            <a:r>
              <a:rPr lang="tr-TR" sz="4400" dirty="0" err="1"/>
              <a:t>fitotoksisiteyi</a:t>
            </a:r>
            <a:r>
              <a:rPr lang="tr-TR" sz="4400" dirty="0"/>
              <a:t> ve </a:t>
            </a:r>
            <a:r>
              <a:rPr lang="tr-TR" sz="4400" dirty="0" err="1"/>
              <a:t>penetrasyonu</a:t>
            </a:r>
            <a:r>
              <a:rPr lang="tr-TR" sz="4400" dirty="0"/>
              <a:t> arttırmak gibi birçok şey yapar. </a:t>
            </a:r>
            <a:r>
              <a:rPr lang="tr-TR" sz="4400" dirty="0" err="1"/>
              <a:t>Sürfaktanların</a:t>
            </a:r>
            <a:r>
              <a:rPr lang="tr-TR" sz="4400" dirty="0"/>
              <a:t> yaptığı şeylerden birinin, herbisitleri </a:t>
            </a:r>
            <a:r>
              <a:rPr lang="tr-TR" sz="4400" dirty="0" err="1"/>
              <a:t>kütiküla</a:t>
            </a:r>
            <a:r>
              <a:rPr lang="tr-TR" sz="4400" dirty="0"/>
              <a:t> ve dış yaprak </a:t>
            </a:r>
            <a:r>
              <a:rPr lang="tr-TR" sz="4400" dirty="0" err="1"/>
              <a:t>membran</a:t>
            </a:r>
            <a:r>
              <a:rPr lang="tr-TR" sz="4400" dirty="0"/>
              <a:t> bariyerleri boyunca </a:t>
            </a:r>
            <a:r>
              <a:rPr lang="tr-TR" sz="4400" dirty="0" err="1"/>
              <a:t>penetrasyon</a:t>
            </a:r>
            <a:r>
              <a:rPr lang="tr-TR" sz="4400" dirty="0"/>
              <a:t> için gereken enerjiyi azaltmak olduğu gösterilmiştir. </a:t>
            </a:r>
          </a:p>
          <a:p>
            <a:pPr marL="0" indent="0" algn="just">
              <a:buNone/>
            </a:pPr>
            <a:endParaRPr lang="tr-TR" dirty="0"/>
          </a:p>
        </p:txBody>
      </p:sp>
    </p:spTree>
    <p:extLst>
      <p:ext uri="{BB962C8B-B14F-4D97-AF65-F5344CB8AC3E}">
        <p14:creationId xmlns:p14="http://schemas.microsoft.com/office/powerpoint/2010/main" val="1327907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29BA161-B0D6-406A-8C36-0B7AE87D6CA3}"/>
              </a:ext>
            </a:extLst>
          </p:cNvPr>
          <p:cNvSpPr>
            <a:spLocks noGrp="1"/>
          </p:cNvSpPr>
          <p:nvPr>
            <p:ph idx="1"/>
          </p:nvPr>
        </p:nvSpPr>
        <p:spPr>
          <a:xfrm>
            <a:off x="172278" y="159026"/>
            <a:ext cx="11887200" cy="6546574"/>
          </a:xfrm>
        </p:spPr>
        <p:txBody>
          <a:bodyPr>
            <a:normAutofit/>
          </a:bodyPr>
          <a:lstStyle/>
          <a:p>
            <a:pPr marL="0" indent="0" algn="just">
              <a:buNone/>
            </a:pPr>
            <a:r>
              <a:rPr lang="tr-TR" sz="3200" dirty="0"/>
              <a:t>Önemli </a:t>
            </a:r>
            <a:r>
              <a:rPr lang="tr-TR" sz="3200" dirty="0" err="1"/>
              <a:t>aktivatör</a:t>
            </a:r>
            <a:r>
              <a:rPr lang="tr-TR" sz="3200" dirty="0"/>
              <a:t> </a:t>
            </a:r>
            <a:r>
              <a:rPr lang="tr-TR" sz="3200" dirty="0" err="1"/>
              <a:t>adjuvan</a:t>
            </a:r>
            <a:r>
              <a:rPr lang="tr-TR" sz="3200" dirty="0"/>
              <a:t> türleri şunları içerir: </a:t>
            </a:r>
          </a:p>
          <a:p>
            <a:pPr algn="just">
              <a:buFontTx/>
              <a:buChar char="-"/>
            </a:pPr>
            <a:r>
              <a:rPr lang="tr-TR" sz="3200" dirty="0"/>
              <a:t>su yüzeyi gerilimini azaltan ve spreyin dağılımını iyileştiren yüzey aktif maddeler (</a:t>
            </a:r>
            <a:r>
              <a:rPr lang="tr-TR" sz="3200" dirty="0" err="1"/>
              <a:t>surfaktant</a:t>
            </a:r>
            <a:r>
              <a:rPr lang="tr-TR" sz="3200" dirty="0"/>
              <a:t>),</a:t>
            </a:r>
          </a:p>
          <a:p>
            <a:pPr algn="just">
              <a:buFontTx/>
              <a:buChar char="-"/>
            </a:pPr>
            <a:r>
              <a:rPr lang="tr-TR" sz="3200" dirty="0"/>
              <a:t>Herbisitin bitkiye girmesine yardımcı olan </a:t>
            </a:r>
            <a:r>
              <a:rPr lang="tr-TR" sz="3200" dirty="0" err="1"/>
              <a:t>penetrantlar</a:t>
            </a:r>
            <a:r>
              <a:rPr lang="tr-TR" sz="3200" dirty="0"/>
              <a:t>,</a:t>
            </a:r>
          </a:p>
          <a:p>
            <a:pPr algn="just">
              <a:buFontTx/>
              <a:buChar char="-"/>
            </a:pPr>
            <a:r>
              <a:rPr lang="tr-TR" sz="3200" dirty="0"/>
              <a:t>Çözelti yayılmasını ve yaprak </a:t>
            </a:r>
            <a:r>
              <a:rPr lang="tr-TR" sz="3200" dirty="0" err="1"/>
              <a:t>penetrasyonunu</a:t>
            </a:r>
            <a:r>
              <a:rPr lang="tr-TR" sz="3200" dirty="0"/>
              <a:t> iyileştiren yağlar,</a:t>
            </a:r>
          </a:p>
          <a:p>
            <a:pPr algn="just">
              <a:buFontTx/>
              <a:buChar char="-"/>
            </a:pPr>
            <a:r>
              <a:rPr lang="tr-TR" sz="3200" dirty="0"/>
              <a:t>-Yağmurda tutunmayı artıran yapıştırıcılar,</a:t>
            </a:r>
          </a:p>
          <a:p>
            <a:pPr algn="just">
              <a:buFontTx/>
              <a:buChar char="-"/>
            </a:pPr>
            <a:r>
              <a:rPr lang="tr-TR" sz="3200" dirty="0"/>
              <a:t>sürüklenmeyi azaltan sürüklenme inhibitörleri ve</a:t>
            </a:r>
          </a:p>
          <a:p>
            <a:pPr algn="just">
              <a:buFontTx/>
              <a:buChar char="-"/>
            </a:pPr>
            <a:r>
              <a:rPr lang="tr-TR" sz="3200" dirty="0"/>
              <a:t>çalkalamadan kaynaklanan köpüğü azaltan köpük önleyici maddeler.</a:t>
            </a:r>
          </a:p>
        </p:txBody>
      </p:sp>
    </p:spTree>
    <p:extLst>
      <p:ext uri="{BB962C8B-B14F-4D97-AF65-F5344CB8AC3E}">
        <p14:creationId xmlns:p14="http://schemas.microsoft.com/office/powerpoint/2010/main" val="3491921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C7CF7CD-82A6-4FF1-83BE-69FEB8BBFD00}"/>
              </a:ext>
            </a:extLst>
          </p:cNvPr>
          <p:cNvSpPr>
            <a:spLocks noGrp="1"/>
          </p:cNvSpPr>
          <p:nvPr>
            <p:ph idx="1"/>
          </p:nvPr>
        </p:nvSpPr>
        <p:spPr>
          <a:xfrm>
            <a:off x="145774" y="145774"/>
            <a:ext cx="11847443" cy="6573078"/>
          </a:xfrm>
        </p:spPr>
        <p:txBody>
          <a:bodyPr>
            <a:normAutofit lnSpcReduction="10000"/>
          </a:bodyPr>
          <a:lstStyle/>
          <a:p>
            <a:pPr marL="0" indent="0" algn="just">
              <a:buNone/>
            </a:pPr>
            <a:r>
              <a:rPr lang="tr-TR" sz="3200" b="1" dirty="0" err="1"/>
              <a:t>Surfaktantlar</a:t>
            </a:r>
            <a:r>
              <a:rPr lang="tr-TR" sz="3200" b="1" dirty="0"/>
              <a:t> </a:t>
            </a:r>
          </a:p>
          <a:p>
            <a:pPr marL="0" indent="0" algn="just">
              <a:buNone/>
            </a:pPr>
            <a:r>
              <a:rPr lang="tr-TR" sz="3200" dirty="0"/>
              <a:t>En önemli yüzey aktif madde grubu </a:t>
            </a:r>
            <a:r>
              <a:rPr lang="tr-TR" sz="3200" dirty="0" err="1"/>
              <a:t>noniyonik</a:t>
            </a:r>
            <a:r>
              <a:rPr lang="tr-TR" sz="3200" dirty="0"/>
              <a:t> tiptir. </a:t>
            </a:r>
            <a:r>
              <a:rPr lang="tr-TR" sz="3200" dirty="0" err="1"/>
              <a:t>Noniyonik</a:t>
            </a:r>
            <a:r>
              <a:rPr lang="tr-TR" sz="3200" dirty="0"/>
              <a:t> yüzey aktif maddeler genel bir elektrik yükü oluşturmazlar. İyi dağıtıcı ajanlardır, soğuk suda stabildirler ve hem bitkiler hem de memeliler için düşük </a:t>
            </a:r>
            <a:r>
              <a:rPr lang="tr-TR" sz="3200" dirty="0" err="1"/>
              <a:t>toksisiteye</a:t>
            </a:r>
            <a:r>
              <a:rPr lang="tr-TR" sz="3200" dirty="0"/>
              <a:t> sahiptirler. </a:t>
            </a:r>
            <a:r>
              <a:rPr lang="tr-TR" sz="3200" dirty="0" err="1"/>
              <a:t>Sürfaktanlar</a:t>
            </a:r>
            <a:r>
              <a:rPr lang="tr-TR" sz="3200" dirty="0"/>
              <a:t>, herbisitin tüm bitkiler üzerindeki etkinliğini artırma eğilimindedir. </a:t>
            </a:r>
          </a:p>
          <a:p>
            <a:pPr marL="0" indent="0" algn="just">
              <a:buNone/>
            </a:pPr>
            <a:r>
              <a:rPr lang="tr-TR" sz="3200" dirty="0"/>
              <a:t>Diğer bir yüzey aktif madde grubu </a:t>
            </a:r>
            <a:r>
              <a:rPr lang="tr-TR" sz="3200" dirty="0" err="1"/>
              <a:t>organo</a:t>
            </a:r>
            <a:r>
              <a:rPr lang="tr-TR" sz="3200" dirty="0"/>
              <a:t>-silikonlardır. Bu ürünler </a:t>
            </a:r>
            <a:r>
              <a:rPr lang="tr-TR" sz="3200" dirty="0" err="1"/>
              <a:t>noniyonik</a:t>
            </a:r>
            <a:r>
              <a:rPr lang="tr-TR" sz="3200" dirty="0"/>
              <a:t> yüzey aktif maddelere göre çok daha düşük oranlarda kullanılır ve sprey damlacığının yüzey gerilimini azaltmada daha etkilidir. Yüzey gerilimi o kadar azalır ki sprey çözeltisi yaprak yüzeyindeki gözeneklere nüfuz edebilir. Bu genellikle </a:t>
            </a:r>
            <a:r>
              <a:rPr lang="tr-TR" sz="3200" dirty="0" err="1"/>
              <a:t>noniyonik</a:t>
            </a:r>
            <a:r>
              <a:rPr lang="tr-TR" sz="3200" dirty="0"/>
              <a:t> yüzey aktif maddelerle meydana gelmez.</a:t>
            </a:r>
          </a:p>
        </p:txBody>
      </p:sp>
    </p:spTree>
    <p:extLst>
      <p:ext uri="{BB962C8B-B14F-4D97-AF65-F5344CB8AC3E}">
        <p14:creationId xmlns:p14="http://schemas.microsoft.com/office/powerpoint/2010/main" val="31795772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2026E7B-4CEA-4CE7-A407-6000D797425B}"/>
              </a:ext>
            </a:extLst>
          </p:cNvPr>
          <p:cNvSpPr>
            <a:spLocks noGrp="1"/>
          </p:cNvSpPr>
          <p:nvPr>
            <p:ph idx="1"/>
          </p:nvPr>
        </p:nvSpPr>
        <p:spPr>
          <a:xfrm>
            <a:off x="145774" y="198784"/>
            <a:ext cx="11820939" cy="6506816"/>
          </a:xfrm>
        </p:spPr>
        <p:txBody>
          <a:bodyPr>
            <a:noAutofit/>
          </a:bodyPr>
          <a:lstStyle/>
          <a:p>
            <a:pPr marL="0" indent="0">
              <a:buNone/>
            </a:pPr>
            <a:r>
              <a:rPr lang="tr-TR" sz="2700" b="1" dirty="0"/>
              <a:t>Yağlar</a:t>
            </a:r>
          </a:p>
          <a:p>
            <a:pPr marL="0" indent="0" algn="just">
              <a:buNone/>
            </a:pPr>
            <a:r>
              <a:rPr lang="tr-TR" sz="2700" dirty="0"/>
              <a:t>Yüzey aktif maddeler gibi bitkisel yağlar bitkisel yağ konsantreleri ve </a:t>
            </a:r>
            <a:r>
              <a:rPr lang="tr-TR" sz="2700" dirty="0" err="1"/>
              <a:t>metillenmiş</a:t>
            </a:r>
            <a:r>
              <a:rPr lang="tr-TR" sz="2700" dirty="0"/>
              <a:t> tohum yağları herbisit çözeltisinin yayılmasını iyileştirir. Su yerine yağ olduğundan yaprak yüzeyini sudan daha uzun süre nemli tutar, herbisitin nüfuz etmesi için daha fazla zaman sağlar, böylece bitkiye girecek herbisit miktarını arttırır. Bitkisel yağ konsantreleri %80-83 yağ ve %17-20 yüzey aktif madde içerir ve </a:t>
            </a:r>
            <a:r>
              <a:rPr lang="tr-TR" sz="2700" dirty="0" err="1"/>
              <a:t>noniyonik</a:t>
            </a:r>
            <a:r>
              <a:rPr lang="tr-TR" sz="2700" dirty="0"/>
              <a:t> yüzey aktif maddelere benzer oranlarda kullanılır.</a:t>
            </a:r>
          </a:p>
          <a:p>
            <a:pPr marL="0" indent="0" algn="just">
              <a:buNone/>
            </a:pPr>
            <a:r>
              <a:rPr lang="tr-TR" sz="2700" b="1" dirty="0"/>
              <a:t>Sprey düzenleyici ajanlar şunları içerir:</a:t>
            </a:r>
          </a:p>
          <a:p>
            <a:pPr marL="0" indent="0" algn="just">
              <a:buNone/>
            </a:pPr>
            <a:r>
              <a:rPr lang="tr-TR" sz="2700" dirty="0"/>
              <a:t>Herbisitin yapraklardan yıkanma olasılığını azaltan yapıştırıcılar,</a:t>
            </a:r>
          </a:p>
          <a:p>
            <a:pPr marL="0" indent="0" algn="just">
              <a:buNone/>
            </a:pPr>
            <a:r>
              <a:rPr lang="tr-TR" sz="2700" dirty="0"/>
              <a:t>sürüklenmeyi azaltmak için sprey solüsyonunu koyulaştıran sürüklenme inhibitörleri ve</a:t>
            </a:r>
          </a:p>
          <a:p>
            <a:pPr marL="0" indent="0" algn="just">
              <a:buNone/>
            </a:pPr>
            <a:r>
              <a:rPr lang="tr-TR" sz="2700" dirty="0"/>
              <a:t>köpük oluşumunu azaltan veya önleyen köpük önleyici maddeler.</a:t>
            </a:r>
          </a:p>
        </p:txBody>
      </p:sp>
    </p:spTree>
    <p:extLst>
      <p:ext uri="{BB962C8B-B14F-4D97-AF65-F5344CB8AC3E}">
        <p14:creationId xmlns:p14="http://schemas.microsoft.com/office/powerpoint/2010/main" val="42332927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43F9D22-D306-46E7-B054-98F43C581B94}"/>
              </a:ext>
            </a:extLst>
          </p:cNvPr>
          <p:cNvSpPr>
            <a:spLocks noGrp="1"/>
          </p:cNvSpPr>
          <p:nvPr>
            <p:ph idx="1"/>
          </p:nvPr>
        </p:nvSpPr>
        <p:spPr>
          <a:xfrm>
            <a:off x="92765" y="119270"/>
            <a:ext cx="11953461" cy="6626087"/>
          </a:xfrm>
        </p:spPr>
        <p:txBody>
          <a:bodyPr>
            <a:normAutofit/>
          </a:bodyPr>
          <a:lstStyle/>
          <a:p>
            <a:pPr marL="0" indent="0" algn="just">
              <a:buNone/>
            </a:pPr>
            <a:r>
              <a:rPr lang="tr-TR" sz="2400" b="1" dirty="0"/>
              <a:t>Yapıştırıcılar</a:t>
            </a:r>
          </a:p>
          <a:p>
            <a:pPr marL="0" indent="0" algn="just">
              <a:buNone/>
            </a:pPr>
            <a:r>
              <a:rPr lang="tr-TR" sz="2400" dirty="0"/>
              <a:t>Yapıştırıcılar herbisitin bitki yapraklarına yapışmasına neden olan ve böylece yağmurun herbisit nüfuz etmeden önce onu yıkaması olasılığını azaltan bir yardımcı maddedir. Pek çok yapıştırıcı, ıslatıcı maddelerle harmanlanmıştır, böylece hem sprey kapsamını arttırırlar hem de daha iyi yapışma sağlarlar. Birleştirildiğinde, ürün genellikle "yayıcı / yapıştırıcı" olarak adlandırılır.</a:t>
            </a:r>
          </a:p>
          <a:p>
            <a:pPr marL="0" indent="0" algn="just">
              <a:buNone/>
            </a:pPr>
            <a:r>
              <a:rPr lang="tr-TR" sz="2400" b="1" dirty="0"/>
              <a:t>Sürüklenme Önleyiciler</a:t>
            </a:r>
          </a:p>
          <a:p>
            <a:pPr marL="0" indent="0" algn="just">
              <a:buNone/>
            </a:pPr>
            <a:r>
              <a:rPr lang="tr-TR" sz="2400" dirty="0"/>
              <a:t>Sürüklenmeyi kontrol etmek için sürüklenme önleyicileri veya koyulaştırıcılar kullanılır. </a:t>
            </a:r>
            <a:r>
              <a:rPr lang="tr-TR" sz="2400"/>
              <a:t>Bunlar </a:t>
            </a:r>
            <a:r>
              <a:rPr lang="tr-TR" sz="2400" dirty="0"/>
              <a:t>püskürtme çözeltisinin daha yapışık olmasına neden olan tozlar, granüller veya sıvılar olabilir.</a:t>
            </a:r>
          </a:p>
          <a:p>
            <a:pPr marL="0" indent="0" algn="just">
              <a:buNone/>
            </a:pPr>
            <a:r>
              <a:rPr lang="tr-TR" sz="2400" b="1" dirty="0"/>
              <a:t>Köpüklenme Önleyici Ajanlar</a:t>
            </a:r>
          </a:p>
          <a:p>
            <a:pPr marL="0" indent="0" algn="just">
              <a:buNone/>
            </a:pPr>
            <a:r>
              <a:rPr lang="tr-TR" sz="2400" dirty="0"/>
              <a:t>Kısmen dolu tanklarda hava boşluğu doldurma veya mekanik karıştırma aşırı köpürmeye neden olabilir. Köpük önleyici maddeler, tankın daha kolay doldurulabilmesi için köpürmeyi azaltır. Bunlar genellikle köpüğü parçalamak için nispeten küçük miktarlarda kullanılan silikon içeren ürünlerdir.</a:t>
            </a:r>
          </a:p>
        </p:txBody>
      </p:sp>
    </p:spTree>
    <p:extLst>
      <p:ext uri="{BB962C8B-B14F-4D97-AF65-F5344CB8AC3E}">
        <p14:creationId xmlns:p14="http://schemas.microsoft.com/office/powerpoint/2010/main" val="56138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7CE2D68-4C9B-4144-9914-0AA7B2041AE9}"/>
              </a:ext>
            </a:extLst>
          </p:cNvPr>
          <p:cNvSpPr>
            <a:spLocks noGrp="1"/>
          </p:cNvSpPr>
          <p:nvPr>
            <p:ph idx="1"/>
          </p:nvPr>
        </p:nvSpPr>
        <p:spPr>
          <a:xfrm>
            <a:off x="92765" y="119270"/>
            <a:ext cx="11913705" cy="6612834"/>
          </a:xfrm>
        </p:spPr>
        <p:txBody>
          <a:bodyPr/>
          <a:lstStyle/>
          <a:p>
            <a:pPr marL="0" indent="0" algn="just">
              <a:buNone/>
            </a:pPr>
            <a:r>
              <a:rPr lang="tr-TR" sz="3100" dirty="0"/>
              <a:t>Tüm herbisitler formüle edilmiştir, bu da sıvı veya katı bir taşıyıcıyla birleştirildikleri anlamına gelir, böylece </a:t>
            </a:r>
            <a:r>
              <a:rPr lang="tr-TR" sz="3100" dirty="0" err="1"/>
              <a:t>üniform</a:t>
            </a:r>
            <a:r>
              <a:rPr lang="tr-TR" sz="3100" dirty="0"/>
              <a:t> olarak uygulanabilir, taşınabilir ve etkili bir şekilde çalışabilirler. </a:t>
            </a:r>
          </a:p>
          <a:p>
            <a:pPr marL="0" indent="0" algn="just">
              <a:buNone/>
            </a:pPr>
            <a:r>
              <a:rPr lang="tr-TR" sz="3100" dirty="0"/>
              <a:t>Özel uygulama yöntemleri için, artan seçicilik elde etmek, kullanımı kolaylaştırmak veya etkinliği arttırmak için çeşitli </a:t>
            </a:r>
            <a:r>
              <a:rPr lang="tr-TR" sz="3100" dirty="0" err="1"/>
              <a:t>formülasyonlar</a:t>
            </a:r>
            <a:r>
              <a:rPr lang="tr-TR" sz="3100" dirty="0"/>
              <a:t> tasarlanmıştır. Bir </a:t>
            </a:r>
            <a:r>
              <a:rPr lang="tr-TR" sz="3100" dirty="0" err="1"/>
              <a:t>formülasyon</a:t>
            </a:r>
            <a:r>
              <a:rPr lang="tr-TR" sz="3100" dirty="0"/>
              <a:t>, etkili, ekonomik yabancı ot kontrolü sağlayan birkaç veya bir herbisit(</a:t>
            </a:r>
            <a:r>
              <a:rPr lang="tr-TR" sz="3100" dirty="0" err="1"/>
              <a:t>ler</a:t>
            </a:r>
            <a:r>
              <a:rPr lang="tr-TR" sz="3100" dirty="0"/>
              <a:t>) ile </a:t>
            </a:r>
            <a:r>
              <a:rPr lang="tr-TR" sz="3100" dirty="0" err="1"/>
              <a:t>inert</a:t>
            </a:r>
            <a:r>
              <a:rPr lang="tr-TR" sz="3100" dirty="0"/>
              <a:t> bileşenlerin fiziksel bir karışımıdır. </a:t>
            </a:r>
            <a:r>
              <a:rPr lang="tr-TR" sz="3100" dirty="0" err="1"/>
              <a:t>Formülasyonun</a:t>
            </a:r>
            <a:r>
              <a:rPr lang="tr-TR" sz="3100" dirty="0"/>
              <a:t> kimyasal değil fiziksel bir karışımdır. Yani, kimyasal reaksiyonlar istenmez ve karıştırmanın amaçlanan bir sonucu değildir. Her </a:t>
            </a:r>
            <a:r>
              <a:rPr lang="tr-TR" sz="3100" dirty="0" err="1"/>
              <a:t>formülasyon</a:t>
            </a:r>
            <a:r>
              <a:rPr lang="tr-TR" sz="3100" dirty="0"/>
              <a:t> biyolojik olarak aktif bir veya birkaç kimyasal maddeye sahiptir.</a:t>
            </a:r>
          </a:p>
          <a:p>
            <a:pPr marL="0" indent="0">
              <a:buNone/>
            </a:pPr>
            <a:endParaRPr lang="tr-TR" dirty="0"/>
          </a:p>
        </p:txBody>
      </p:sp>
    </p:spTree>
    <p:extLst>
      <p:ext uri="{BB962C8B-B14F-4D97-AF65-F5344CB8AC3E}">
        <p14:creationId xmlns:p14="http://schemas.microsoft.com/office/powerpoint/2010/main" val="1917240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D73A834-BF84-4016-ABC2-EA22FF96B2EF}"/>
              </a:ext>
            </a:extLst>
          </p:cNvPr>
          <p:cNvSpPr>
            <a:spLocks noGrp="1"/>
          </p:cNvSpPr>
          <p:nvPr>
            <p:ph idx="1"/>
          </p:nvPr>
        </p:nvSpPr>
        <p:spPr>
          <a:xfrm>
            <a:off x="119270" y="132522"/>
            <a:ext cx="11953460" cy="6612835"/>
          </a:xfrm>
        </p:spPr>
        <p:txBody>
          <a:bodyPr>
            <a:normAutofit/>
          </a:bodyPr>
          <a:lstStyle/>
          <a:p>
            <a:pPr marL="0" indent="0" algn="ctr">
              <a:buNone/>
            </a:pPr>
            <a:r>
              <a:rPr lang="tr-TR" sz="4400" b="1" dirty="0" err="1"/>
              <a:t>Formülasyon</a:t>
            </a:r>
            <a:r>
              <a:rPr lang="tr-TR" sz="4400" b="1" dirty="0"/>
              <a:t> Türleri</a:t>
            </a:r>
          </a:p>
          <a:p>
            <a:pPr marL="0" indent="0" algn="just">
              <a:buNone/>
            </a:pPr>
            <a:r>
              <a:rPr lang="tr-TR" sz="4400" dirty="0"/>
              <a:t>Sıvı ve katı olarak iki genel herbisit </a:t>
            </a:r>
            <a:r>
              <a:rPr lang="tr-TR" sz="4400" dirty="0" err="1"/>
              <a:t>formülasyonu</a:t>
            </a:r>
            <a:r>
              <a:rPr lang="tr-TR" sz="4400" dirty="0"/>
              <a:t> bulunmaktadır. Yabancı ot kontrolü için kullanılacak herbisit </a:t>
            </a:r>
            <a:r>
              <a:rPr lang="tr-TR" sz="4400" dirty="0" err="1"/>
              <a:t>formülasyonunun</a:t>
            </a:r>
            <a:r>
              <a:rPr lang="tr-TR" sz="4400" dirty="0"/>
              <a:t> seçimi kontrol edilecek türlere, ilgili ürüne, mevcut ekipmana ve çevresel koşullara bağlıdır.</a:t>
            </a:r>
          </a:p>
          <a:p>
            <a:pPr marL="0" indent="0">
              <a:buNone/>
            </a:pPr>
            <a:endParaRPr lang="tr-TR" dirty="0"/>
          </a:p>
        </p:txBody>
      </p:sp>
    </p:spTree>
    <p:extLst>
      <p:ext uri="{BB962C8B-B14F-4D97-AF65-F5344CB8AC3E}">
        <p14:creationId xmlns:p14="http://schemas.microsoft.com/office/powerpoint/2010/main" val="1336991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DF1B5AC-7DF6-4D4C-B739-056D94147FD7}"/>
              </a:ext>
            </a:extLst>
          </p:cNvPr>
          <p:cNvSpPr>
            <a:spLocks noGrp="1"/>
          </p:cNvSpPr>
          <p:nvPr>
            <p:ph idx="1"/>
          </p:nvPr>
        </p:nvSpPr>
        <p:spPr>
          <a:xfrm>
            <a:off x="106017" y="0"/>
            <a:ext cx="11953461" cy="6732104"/>
          </a:xfrm>
        </p:spPr>
        <p:txBody>
          <a:bodyPr>
            <a:noAutofit/>
          </a:bodyPr>
          <a:lstStyle/>
          <a:p>
            <a:pPr marL="0" indent="0" algn="just">
              <a:buNone/>
            </a:pPr>
            <a:r>
              <a:rPr lang="tr-TR" sz="2800" b="1" dirty="0"/>
              <a:t>SIVI FORMÜLASYONLAR</a:t>
            </a:r>
          </a:p>
          <a:p>
            <a:pPr marL="0" indent="0" algn="just">
              <a:buNone/>
            </a:pPr>
            <a:r>
              <a:rPr lang="tr-TR" sz="2700" b="1" dirty="0"/>
              <a:t>Emülsiyon Konsantre (E veya EC)</a:t>
            </a:r>
          </a:p>
          <a:p>
            <a:pPr marL="0" indent="0" algn="just">
              <a:buNone/>
            </a:pPr>
            <a:r>
              <a:rPr lang="tr-TR" sz="2700" dirty="0"/>
              <a:t>Emülsiyon konsantre organik bir çözücü içinde çözünmüş herbisit ve </a:t>
            </a:r>
            <a:r>
              <a:rPr lang="tr-TR" sz="2700" dirty="0" err="1"/>
              <a:t>emülsiye</a:t>
            </a:r>
            <a:r>
              <a:rPr lang="tr-TR" sz="2700" dirty="0"/>
              <a:t> edici ajanların karışımlarıdır. Bir emülsiyon bir sıvının diğerinde </a:t>
            </a:r>
            <a:r>
              <a:rPr lang="tr-TR" sz="2700" dirty="0" err="1"/>
              <a:t>süspanse</a:t>
            </a:r>
            <a:r>
              <a:rPr lang="tr-TR" sz="2700" dirty="0"/>
              <a:t> edildiği bir karışımdır (örneğin, sütteki yağ kürecikleri).</a:t>
            </a:r>
          </a:p>
          <a:p>
            <a:pPr marL="0" indent="0" algn="just">
              <a:buNone/>
            </a:pPr>
            <a:r>
              <a:rPr lang="tr-TR" sz="2700" dirty="0"/>
              <a:t>Emülsiyon konsantreler suya eklendiğinde bir emülsiyon oluşturur. Bu nedenle </a:t>
            </a:r>
            <a:r>
              <a:rPr lang="tr-TR" sz="2700" dirty="0" err="1"/>
              <a:t>sütlümsü</a:t>
            </a:r>
            <a:r>
              <a:rPr lang="tr-TR" sz="2700" dirty="0"/>
              <a:t> veya </a:t>
            </a:r>
            <a:r>
              <a:rPr lang="tr-TR" sz="2700" dirty="0" err="1"/>
              <a:t>opak</a:t>
            </a:r>
            <a:r>
              <a:rPr lang="tr-TR" sz="2700" dirty="0"/>
              <a:t> bir herbisit karışımı görüldüğünde bunun emülsiyon konsantre olduğu anlaşılır. Bu konsantreler genellikle </a:t>
            </a:r>
            <a:r>
              <a:rPr lang="tr-TR" sz="2700" dirty="0" err="1"/>
              <a:t>mumsu</a:t>
            </a:r>
            <a:r>
              <a:rPr lang="tr-TR" sz="2700" dirty="0"/>
              <a:t> yapraklara diğer </a:t>
            </a:r>
            <a:r>
              <a:rPr lang="tr-TR" sz="2700" dirty="0" err="1"/>
              <a:t>formülasyonlardan</a:t>
            </a:r>
            <a:r>
              <a:rPr lang="tr-TR" sz="2700" dirty="0"/>
              <a:t> daha iyi nüfuz eder. Olumsuz reaksiyonlar olmadan sert suya uygulanabilir ve yapraklardan yağmur veya sulama ile yıkanma eğilimi daha düşüktür. Bu şekilde formüle edilen herbisitler bitki yüzeylerinden yavaşça buharlaşır. Emülsiyon konsantrelerin avantajları arasında düşük fiyat, kullanım ve nakliye kolaylığı yer alır, çalkalama gerekli değildir ve </a:t>
            </a:r>
            <a:r>
              <a:rPr lang="tr-TR" sz="2700" dirty="0" err="1"/>
              <a:t>nozül</a:t>
            </a:r>
            <a:r>
              <a:rPr lang="tr-TR" sz="2700" dirty="0"/>
              <a:t> tıkanması nadirdir. </a:t>
            </a:r>
          </a:p>
        </p:txBody>
      </p:sp>
    </p:spTree>
    <p:extLst>
      <p:ext uri="{BB962C8B-B14F-4D97-AF65-F5344CB8AC3E}">
        <p14:creationId xmlns:p14="http://schemas.microsoft.com/office/powerpoint/2010/main" val="3488056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BEAB65F-8F66-4CE8-8F4B-284445FD9B06}"/>
              </a:ext>
            </a:extLst>
          </p:cNvPr>
          <p:cNvSpPr>
            <a:spLocks noGrp="1"/>
          </p:cNvSpPr>
          <p:nvPr>
            <p:ph idx="1"/>
          </p:nvPr>
        </p:nvSpPr>
        <p:spPr>
          <a:xfrm>
            <a:off x="185530" y="198784"/>
            <a:ext cx="11820940" cy="6493564"/>
          </a:xfrm>
        </p:spPr>
        <p:txBody>
          <a:bodyPr>
            <a:normAutofit/>
          </a:bodyPr>
          <a:lstStyle/>
          <a:p>
            <a:pPr marL="0" indent="0" algn="just">
              <a:buNone/>
            </a:pPr>
            <a:r>
              <a:rPr lang="tr-TR" sz="3200" b="1" dirty="0"/>
              <a:t>Avantajlar: </a:t>
            </a:r>
          </a:p>
          <a:p>
            <a:pPr marL="0" indent="0" algn="just">
              <a:buNone/>
            </a:pPr>
            <a:r>
              <a:rPr lang="tr-TR" sz="3200" dirty="0"/>
              <a:t>-hafif çalkalama gerekli, - aşındırıcı değil, ve - yüzeylerde az görünür kalıntı.</a:t>
            </a:r>
          </a:p>
          <a:p>
            <a:pPr marL="0" indent="0" algn="just">
              <a:buNone/>
            </a:pPr>
            <a:r>
              <a:rPr lang="tr-TR" sz="3200" b="1" dirty="0"/>
              <a:t>Dezavantajları:</a:t>
            </a:r>
          </a:p>
          <a:p>
            <a:pPr marL="0" indent="0" algn="just">
              <a:buNone/>
            </a:pPr>
            <a:r>
              <a:rPr lang="tr-TR" sz="3200" dirty="0"/>
              <a:t> -</a:t>
            </a:r>
            <a:r>
              <a:rPr lang="tr-TR" sz="3200" dirty="0" err="1"/>
              <a:t>fitotoksik</a:t>
            </a:r>
            <a:r>
              <a:rPr lang="tr-TR" sz="3200" dirty="0"/>
              <a:t> tehlike genellikle suda çözünür konsantreden daha büyüktür, -insan veya hayvan derisinden kolaylıkla emilir, - Çözücüler, kauçuk veya plastik hortumların, contaların, pompa parçalarının ve yüzeylerinin bozulmasına neden olabilir, - boyalı yüzeylerde çukurlaşma veya renk değişimine neden olabilir, aşındırıcı olabilir, -uçuculuk  potansiyeli var ve - ekipman temizliği daha zor.</a:t>
            </a:r>
          </a:p>
        </p:txBody>
      </p:sp>
    </p:spTree>
    <p:extLst>
      <p:ext uri="{BB962C8B-B14F-4D97-AF65-F5344CB8AC3E}">
        <p14:creationId xmlns:p14="http://schemas.microsoft.com/office/powerpoint/2010/main" val="3536009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560E1FB-292C-45E1-A37A-BB49D5F3F3F7}"/>
              </a:ext>
            </a:extLst>
          </p:cNvPr>
          <p:cNvSpPr>
            <a:spLocks noGrp="1"/>
          </p:cNvSpPr>
          <p:nvPr>
            <p:ph idx="1"/>
          </p:nvPr>
        </p:nvSpPr>
        <p:spPr>
          <a:xfrm>
            <a:off x="106017" y="132522"/>
            <a:ext cx="11913705" cy="6599582"/>
          </a:xfrm>
        </p:spPr>
        <p:txBody>
          <a:bodyPr>
            <a:noAutofit/>
          </a:bodyPr>
          <a:lstStyle/>
          <a:p>
            <a:pPr marL="0" indent="0" algn="just">
              <a:buNone/>
            </a:pPr>
            <a:r>
              <a:rPr lang="tr-TR" sz="2800" b="1" dirty="0"/>
              <a:t>Suda Çözünür Konsantre (WSC)</a:t>
            </a:r>
          </a:p>
          <a:p>
            <a:pPr marL="0" indent="0" algn="just">
              <a:buNone/>
            </a:pPr>
            <a:r>
              <a:rPr lang="tr-TR" sz="2800" dirty="0"/>
              <a:t>Suda çözünür konsantreler suya eklendiğinde gerçek bir çözelti oluşturur ve taşıyıcı olarak suyla birlikte uygulanır. Bu herbisitler genellikle molekülde suda çözünürlüğü mümkün kılan bir amin (amonyum tuzu) veya mineral tuzu içerir. Bu </a:t>
            </a:r>
            <a:r>
              <a:rPr lang="tr-TR" sz="2800" dirty="0" err="1"/>
              <a:t>formülasyonlar</a:t>
            </a:r>
            <a:r>
              <a:rPr lang="tr-TR" sz="2800" dirty="0"/>
              <a:t> esasen uçucu değildir.</a:t>
            </a:r>
          </a:p>
          <a:p>
            <a:pPr marL="0" indent="0" algn="just">
              <a:buNone/>
            </a:pPr>
            <a:r>
              <a:rPr lang="tr-TR" sz="2800" b="1" dirty="0"/>
              <a:t>Avantajlar: </a:t>
            </a:r>
            <a:r>
              <a:rPr lang="tr-TR" sz="2800" dirty="0"/>
              <a:t>- suyla kolayca karışır, - Ekipman kolaylıkla temizlenir, -uçucu değildir, - ekipmanı aşındırmaz, -süzgeçleri tıkamaz ve - çalkalamaya gerek yok.</a:t>
            </a:r>
          </a:p>
          <a:p>
            <a:pPr marL="0" indent="0" algn="just">
              <a:buNone/>
            </a:pPr>
            <a:r>
              <a:rPr lang="tr-TR" sz="2800" b="1" dirty="0"/>
              <a:t>Dezavantajları: </a:t>
            </a:r>
            <a:r>
              <a:rPr lang="tr-TR" sz="2800" dirty="0"/>
              <a:t>-bazı tuzlarla göz tahrişi, -bazı ürünler astarsız çelik tanklarla reaktiftir ve Konsantrelerin birlikte karıştırılması uyumluluk sorunlarına neden olabilir.</a:t>
            </a:r>
          </a:p>
        </p:txBody>
      </p:sp>
    </p:spTree>
    <p:extLst>
      <p:ext uri="{BB962C8B-B14F-4D97-AF65-F5344CB8AC3E}">
        <p14:creationId xmlns:p14="http://schemas.microsoft.com/office/powerpoint/2010/main" val="1505899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3731C80-858D-42F9-ACCB-3B06C53617C5}"/>
              </a:ext>
            </a:extLst>
          </p:cNvPr>
          <p:cNvSpPr>
            <a:spLocks noGrp="1"/>
          </p:cNvSpPr>
          <p:nvPr>
            <p:ph idx="1"/>
          </p:nvPr>
        </p:nvSpPr>
        <p:spPr>
          <a:xfrm>
            <a:off x="132522" y="145774"/>
            <a:ext cx="11926956" cy="6586330"/>
          </a:xfrm>
        </p:spPr>
        <p:txBody>
          <a:bodyPr>
            <a:normAutofit/>
          </a:bodyPr>
          <a:lstStyle/>
          <a:p>
            <a:pPr marL="0" indent="0" algn="just">
              <a:buNone/>
            </a:pPr>
            <a:r>
              <a:rPr lang="tr-TR" sz="3200" b="1" dirty="0"/>
              <a:t>Akıcı (akışkan) Konsantre (F, L veya AS)</a:t>
            </a:r>
          </a:p>
          <a:p>
            <a:pPr marL="0" indent="0" algn="just">
              <a:buNone/>
            </a:pPr>
            <a:r>
              <a:rPr lang="tr-TR" sz="3200" dirty="0"/>
              <a:t>Akıcı konsantreler, ıslanabilir tozların sıvı uzantıları olarak düşünülebilir. Suda hemen hemen çözünmeyen veya hemen hemen çözünmeyen herbisitlerin konsantre sulu dispersiyonlarıdır. Bu </a:t>
            </a:r>
            <a:r>
              <a:rPr lang="tr-TR" sz="3200" dirty="0" err="1"/>
              <a:t>formülasyonların</a:t>
            </a:r>
            <a:r>
              <a:rPr lang="tr-TR" sz="3200" dirty="0"/>
              <a:t> çoğu kullanımda değildir. Çok az organik çözücü içerirler veya hiç içermezler, ancak ıslanabilir tozlarda kullanılanlara benzer killer, bir miktar yağ, su, bir </a:t>
            </a:r>
            <a:r>
              <a:rPr lang="tr-TR" sz="3200" dirty="0" err="1"/>
              <a:t>emülsifiye</a:t>
            </a:r>
            <a:r>
              <a:rPr lang="tr-TR" sz="3200" dirty="0"/>
              <a:t> edici madde ve bir süspansiyon maddesi içerirler. </a:t>
            </a:r>
          </a:p>
          <a:p>
            <a:pPr marL="0" indent="0" algn="just">
              <a:buNone/>
            </a:pPr>
            <a:r>
              <a:rPr lang="tr-TR" sz="3200" b="1" dirty="0"/>
              <a:t>Avantajlar</a:t>
            </a:r>
            <a:r>
              <a:rPr lang="tr-TR" sz="3200" dirty="0"/>
              <a:t>:- su ile karıştırılabilir ve - soluma tehlikesi yok.</a:t>
            </a:r>
          </a:p>
          <a:p>
            <a:pPr marL="0" indent="0" algn="just">
              <a:buNone/>
            </a:pPr>
            <a:r>
              <a:rPr lang="tr-TR" sz="3200" b="1" dirty="0"/>
              <a:t>Dezavantajları</a:t>
            </a:r>
            <a:r>
              <a:rPr lang="tr-TR" sz="3200" dirty="0"/>
              <a:t>: - karıştırmadan sonra ajitasyona ihtiyaç vardır ve- görünür bir kalıntı bırakabilir.</a:t>
            </a:r>
          </a:p>
          <a:p>
            <a:pPr marL="0" indent="0" algn="just">
              <a:buNone/>
            </a:pPr>
            <a:endParaRPr lang="tr-TR" dirty="0"/>
          </a:p>
        </p:txBody>
      </p:sp>
    </p:spTree>
    <p:extLst>
      <p:ext uri="{BB962C8B-B14F-4D97-AF65-F5344CB8AC3E}">
        <p14:creationId xmlns:p14="http://schemas.microsoft.com/office/powerpoint/2010/main" val="8908752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29357C2-5D51-494B-BF92-E6FD47177535}"/>
              </a:ext>
            </a:extLst>
          </p:cNvPr>
          <p:cNvSpPr>
            <a:spLocks noGrp="1"/>
          </p:cNvSpPr>
          <p:nvPr>
            <p:ph idx="1"/>
          </p:nvPr>
        </p:nvSpPr>
        <p:spPr>
          <a:xfrm>
            <a:off x="92765" y="172278"/>
            <a:ext cx="11940209" cy="6546574"/>
          </a:xfrm>
        </p:spPr>
        <p:txBody>
          <a:bodyPr>
            <a:normAutofit fontScale="85000" lnSpcReduction="20000"/>
          </a:bodyPr>
          <a:lstStyle/>
          <a:p>
            <a:pPr marL="0" indent="0">
              <a:buNone/>
            </a:pPr>
            <a:r>
              <a:rPr lang="tr-TR" sz="3600" b="1" dirty="0"/>
              <a:t>KURU FORMÜLASYONLAR</a:t>
            </a:r>
          </a:p>
          <a:p>
            <a:pPr marL="0" indent="0">
              <a:buNone/>
            </a:pPr>
            <a:endParaRPr lang="tr-TR" sz="3600" b="1" dirty="0"/>
          </a:p>
          <a:p>
            <a:pPr marL="0" indent="0">
              <a:buNone/>
            </a:pPr>
            <a:r>
              <a:rPr lang="tr-TR" sz="3600" b="1" dirty="0"/>
              <a:t>Islanabilir Tozlar (WP)</a:t>
            </a:r>
          </a:p>
          <a:p>
            <a:pPr marL="0" indent="0" algn="just">
              <a:buNone/>
            </a:pPr>
            <a:r>
              <a:rPr lang="tr-TR" sz="3600" dirty="0"/>
              <a:t>Islanabilir tozlar ince taneli katı maddelerdir; tipik olarak bir aktif bileşenin emildiği mineral killerdir. Bir herbisit, eklenmiş bir yüzey etkin madde ile birlikte etkisiz (</a:t>
            </a:r>
            <a:r>
              <a:rPr lang="tr-TR" sz="3600" dirty="0" err="1"/>
              <a:t>inert</a:t>
            </a:r>
            <a:r>
              <a:rPr lang="tr-TR" sz="3600" dirty="0"/>
              <a:t>) bir taşıyıcı tarafından emilmiştir. Suda kolaylıkla çözünmeyen bir su spreyine bir aktif bileşeni uygulamak için etkili bir yol sağlarlar. Bu kuru müstahzarlar toza benzer, yüksek oranda aktif bileşen içerir (genellikle </a:t>
            </a:r>
            <a:r>
              <a:rPr lang="tr-TR" sz="3600" dirty="0" err="1"/>
              <a:t>formülasyonlar</a:t>
            </a:r>
            <a:r>
              <a:rPr lang="tr-TR" sz="3600" dirty="0"/>
              <a:t> yüzde 50 veya daha fazla) ve uygulama için su ile karıştırılır. </a:t>
            </a:r>
          </a:p>
          <a:p>
            <a:pPr marL="0" indent="0" algn="just">
              <a:buNone/>
            </a:pPr>
            <a:r>
              <a:rPr lang="tr-TR" sz="3600" b="1" dirty="0"/>
              <a:t>Avantajları</a:t>
            </a:r>
            <a:r>
              <a:rPr lang="tr-TR" sz="3600" dirty="0"/>
              <a:t>: - saklanması, taşınması kolay ve-nispeten ucuz.</a:t>
            </a:r>
          </a:p>
          <a:p>
            <a:pPr marL="0" indent="0" algn="just">
              <a:buNone/>
            </a:pPr>
            <a:r>
              <a:rPr lang="tr-TR" sz="3600" b="1" dirty="0"/>
              <a:t>Dezavantajlar</a:t>
            </a:r>
            <a:r>
              <a:rPr lang="tr-TR" sz="3600" dirty="0"/>
              <a:t>ı: Tozu dökerken soluma tehlikesi, çalkalama gerektirir, süzgeç ve ızgaraları tıkayabilir, püskürtücülere aşındırıcı, kalıntılar görünür olabilir.</a:t>
            </a:r>
          </a:p>
          <a:p>
            <a:pPr marL="0" indent="0" algn="just">
              <a:buNone/>
            </a:pPr>
            <a:endParaRPr lang="tr-TR" sz="3600" dirty="0"/>
          </a:p>
          <a:p>
            <a:pPr marL="0" indent="0">
              <a:buNone/>
            </a:pPr>
            <a:endParaRPr lang="tr-TR" dirty="0"/>
          </a:p>
        </p:txBody>
      </p:sp>
    </p:spTree>
    <p:extLst>
      <p:ext uri="{BB962C8B-B14F-4D97-AF65-F5344CB8AC3E}">
        <p14:creationId xmlns:p14="http://schemas.microsoft.com/office/powerpoint/2010/main" val="42406435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840A1F-82F9-43E9-A738-2994ACFF3572}"/>
              </a:ext>
            </a:extLst>
          </p:cNvPr>
          <p:cNvSpPr>
            <a:spLocks noGrp="1"/>
          </p:cNvSpPr>
          <p:nvPr>
            <p:ph idx="1"/>
          </p:nvPr>
        </p:nvSpPr>
        <p:spPr>
          <a:xfrm>
            <a:off x="106017" y="145774"/>
            <a:ext cx="11953461" cy="6612835"/>
          </a:xfrm>
        </p:spPr>
        <p:txBody>
          <a:bodyPr>
            <a:normAutofit/>
          </a:bodyPr>
          <a:lstStyle/>
          <a:p>
            <a:pPr marL="0" indent="0" algn="just">
              <a:buNone/>
            </a:pPr>
            <a:r>
              <a:rPr lang="tr-TR" sz="3200" b="1" dirty="0"/>
              <a:t>Granül (G)</a:t>
            </a:r>
          </a:p>
          <a:p>
            <a:pPr marL="0" indent="0" algn="just">
              <a:buNone/>
            </a:pPr>
            <a:r>
              <a:rPr lang="tr-TR" sz="3200" dirty="0"/>
              <a:t>Bu az miktarda aktif bileşen ile </a:t>
            </a:r>
            <a:r>
              <a:rPr lang="tr-TR" sz="3200" dirty="0" err="1"/>
              <a:t>inert</a:t>
            </a:r>
            <a:r>
              <a:rPr lang="tr-TR" sz="3200" dirty="0"/>
              <a:t> taşıyıcıların (kil, kum, bitki materyali vs.)  kullanıma hazır kuru bir karışımıdır. Aktif madde miktarı genellikle %1-15 arasında değişir. Herbisit, granül içine </a:t>
            </a:r>
            <a:r>
              <a:rPr lang="tr-TR" sz="3200" dirty="0" err="1"/>
              <a:t>emilidir</a:t>
            </a:r>
            <a:r>
              <a:rPr lang="tr-TR" sz="3200" dirty="0"/>
              <a:t> veya granülün dışında veya her ikisinde birden olabilir. Çoğunlukla, toprak muamelesi olarak kullanılırlar. Bitki yapraklarına yapışmazlar. Granül </a:t>
            </a:r>
            <a:r>
              <a:rPr lang="tr-TR" sz="3200" dirty="0" err="1"/>
              <a:t>formülasyonlar</a:t>
            </a:r>
            <a:r>
              <a:rPr lang="tr-TR" sz="3200" dirty="0"/>
              <a:t> her zaman kuru kullanılmalıdır. Bunları asla suyla karıştırmayın. Granüllerin göreli büyük parçacık boyutu, sürüklenme potansiyelini en aza indirir ve soluma tehlikesini azaltır. Granüller ayrıca düşük </a:t>
            </a:r>
            <a:r>
              <a:rPr lang="tr-TR" sz="3200" dirty="0" err="1"/>
              <a:t>dermal</a:t>
            </a:r>
            <a:r>
              <a:rPr lang="tr-TR" sz="3200" dirty="0"/>
              <a:t> tehlikeye sahiptir.</a:t>
            </a:r>
          </a:p>
          <a:p>
            <a:pPr marL="0" indent="0" algn="just">
              <a:buNone/>
            </a:pPr>
            <a:endParaRPr lang="tr-TR" dirty="0"/>
          </a:p>
        </p:txBody>
      </p:sp>
    </p:spTree>
    <p:extLst>
      <p:ext uri="{BB962C8B-B14F-4D97-AF65-F5344CB8AC3E}">
        <p14:creationId xmlns:p14="http://schemas.microsoft.com/office/powerpoint/2010/main" val="12173298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146</TotalTime>
  <Words>1547</Words>
  <Application>Microsoft Office PowerPoint</Application>
  <PresentationFormat>Geniş ekran</PresentationFormat>
  <Paragraphs>73</Paragraphs>
  <Slides>18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Arial</vt:lpstr>
      <vt:lpstr>Century Gothic</vt:lpstr>
      <vt:lpstr>Wingdings 3</vt:lpstr>
      <vt:lpstr>İyon</vt:lpstr>
      <vt:lpstr>HERBİSİT FORMÜLASYONLARI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HERBİSİT FORMÜLASYONLARI</dc:title>
  <dc:creator>user</dc:creator>
  <cp:lastModifiedBy>user</cp:lastModifiedBy>
  <cp:revision>40</cp:revision>
  <dcterms:created xsi:type="dcterms:W3CDTF">2021-05-25T22:01:46Z</dcterms:created>
  <dcterms:modified xsi:type="dcterms:W3CDTF">2022-06-08T22:19:04Z</dcterms:modified>
</cp:coreProperties>
</file>