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7"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3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9CCAA4A-C146-4B65-AB3E-EA6C01AFEF0F}" type="datetimeFigureOut">
              <a:rPr lang="tr-TR" smtClean="0"/>
              <a:t>1.12.2017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F564A88-BCE0-46C8-9946-1CEACCA03BC7}" type="slidenum">
              <a:rPr lang="tr-TR" smtClean="0"/>
              <a:t>‹#›</a:t>
            </a:fld>
            <a:endParaRPr lang="tr-TR"/>
          </a:p>
        </p:txBody>
      </p:sp>
    </p:spTree>
    <p:extLst>
      <p:ext uri="{BB962C8B-B14F-4D97-AF65-F5344CB8AC3E}">
        <p14:creationId xmlns:p14="http://schemas.microsoft.com/office/powerpoint/2010/main" val="15242559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9CCAA4A-C146-4B65-AB3E-EA6C01AFEF0F}" type="datetimeFigureOut">
              <a:rPr lang="tr-TR" smtClean="0"/>
              <a:t>1.12.2017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F564A88-BCE0-46C8-9946-1CEACCA03BC7}" type="slidenum">
              <a:rPr lang="tr-TR" smtClean="0"/>
              <a:t>‹#›</a:t>
            </a:fld>
            <a:endParaRPr lang="tr-TR"/>
          </a:p>
        </p:txBody>
      </p:sp>
    </p:spTree>
    <p:extLst>
      <p:ext uri="{BB962C8B-B14F-4D97-AF65-F5344CB8AC3E}">
        <p14:creationId xmlns:p14="http://schemas.microsoft.com/office/powerpoint/2010/main" val="42656979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9CCAA4A-C146-4B65-AB3E-EA6C01AFEF0F}" type="datetimeFigureOut">
              <a:rPr lang="tr-TR" smtClean="0"/>
              <a:t>1.12.2017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F564A88-BCE0-46C8-9946-1CEACCA03BC7}" type="slidenum">
              <a:rPr lang="tr-TR" smtClean="0"/>
              <a:t>‹#›</a:t>
            </a:fld>
            <a:endParaRPr lang="tr-TR"/>
          </a:p>
        </p:txBody>
      </p:sp>
    </p:spTree>
    <p:extLst>
      <p:ext uri="{BB962C8B-B14F-4D97-AF65-F5344CB8AC3E}">
        <p14:creationId xmlns:p14="http://schemas.microsoft.com/office/powerpoint/2010/main" val="2719745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9CCAA4A-C146-4B65-AB3E-EA6C01AFEF0F}" type="datetimeFigureOut">
              <a:rPr lang="tr-TR" smtClean="0"/>
              <a:t>1.12.2017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F564A88-BCE0-46C8-9946-1CEACCA03BC7}" type="slidenum">
              <a:rPr lang="tr-TR" smtClean="0"/>
              <a:t>‹#›</a:t>
            </a:fld>
            <a:endParaRPr lang="tr-TR"/>
          </a:p>
        </p:txBody>
      </p:sp>
    </p:spTree>
    <p:extLst>
      <p:ext uri="{BB962C8B-B14F-4D97-AF65-F5344CB8AC3E}">
        <p14:creationId xmlns:p14="http://schemas.microsoft.com/office/powerpoint/2010/main" val="1441126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9CCAA4A-C146-4B65-AB3E-EA6C01AFEF0F}" type="datetimeFigureOut">
              <a:rPr lang="tr-TR" smtClean="0"/>
              <a:t>1.12.2017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F564A88-BCE0-46C8-9946-1CEACCA03BC7}" type="slidenum">
              <a:rPr lang="tr-TR" smtClean="0"/>
              <a:t>‹#›</a:t>
            </a:fld>
            <a:endParaRPr lang="tr-TR"/>
          </a:p>
        </p:txBody>
      </p:sp>
    </p:spTree>
    <p:extLst>
      <p:ext uri="{BB962C8B-B14F-4D97-AF65-F5344CB8AC3E}">
        <p14:creationId xmlns:p14="http://schemas.microsoft.com/office/powerpoint/2010/main" val="1317666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9CCAA4A-C146-4B65-AB3E-EA6C01AFEF0F}" type="datetimeFigureOut">
              <a:rPr lang="tr-TR" smtClean="0"/>
              <a:t>1.12.2017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F564A88-BCE0-46C8-9946-1CEACCA03BC7}" type="slidenum">
              <a:rPr lang="tr-TR" smtClean="0"/>
              <a:t>‹#›</a:t>
            </a:fld>
            <a:endParaRPr lang="tr-TR"/>
          </a:p>
        </p:txBody>
      </p:sp>
    </p:spTree>
    <p:extLst>
      <p:ext uri="{BB962C8B-B14F-4D97-AF65-F5344CB8AC3E}">
        <p14:creationId xmlns:p14="http://schemas.microsoft.com/office/powerpoint/2010/main" val="6167961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9CCAA4A-C146-4B65-AB3E-EA6C01AFEF0F}" type="datetimeFigureOut">
              <a:rPr lang="tr-TR" smtClean="0"/>
              <a:t>1.12.2017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F564A88-BCE0-46C8-9946-1CEACCA03BC7}" type="slidenum">
              <a:rPr lang="tr-TR" smtClean="0"/>
              <a:t>‹#›</a:t>
            </a:fld>
            <a:endParaRPr lang="tr-TR"/>
          </a:p>
        </p:txBody>
      </p:sp>
    </p:spTree>
    <p:extLst>
      <p:ext uri="{BB962C8B-B14F-4D97-AF65-F5344CB8AC3E}">
        <p14:creationId xmlns:p14="http://schemas.microsoft.com/office/powerpoint/2010/main" val="22555580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9CCAA4A-C146-4B65-AB3E-EA6C01AFEF0F}" type="datetimeFigureOut">
              <a:rPr lang="tr-TR" smtClean="0"/>
              <a:t>1.12.2017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F564A88-BCE0-46C8-9946-1CEACCA03BC7}" type="slidenum">
              <a:rPr lang="tr-TR" smtClean="0"/>
              <a:t>‹#›</a:t>
            </a:fld>
            <a:endParaRPr lang="tr-TR"/>
          </a:p>
        </p:txBody>
      </p:sp>
    </p:spTree>
    <p:extLst>
      <p:ext uri="{BB962C8B-B14F-4D97-AF65-F5344CB8AC3E}">
        <p14:creationId xmlns:p14="http://schemas.microsoft.com/office/powerpoint/2010/main" val="1102088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9CCAA4A-C146-4B65-AB3E-EA6C01AFEF0F}" type="datetimeFigureOut">
              <a:rPr lang="tr-TR" smtClean="0"/>
              <a:t>1.12.2017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F564A88-BCE0-46C8-9946-1CEACCA03BC7}" type="slidenum">
              <a:rPr lang="tr-TR" smtClean="0"/>
              <a:t>‹#›</a:t>
            </a:fld>
            <a:endParaRPr lang="tr-TR"/>
          </a:p>
        </p:txBody>
      </p:sp>
    </p:spTree>
    <p:extLst>
      <p:ext uri="{BB962C8B-B14F-4D97-AF65-F5344CB8AC3E}">
        <p14:creationId xmlns:p14="http://schemas.microsoft.com/office/powerpoint/2010/main" val="27210316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9CCAA4A-C146-4B65-AB3E-EA6C01AFEF0F}" type="datetimeFigureOut">
              <a:rPr lang="tr-TR" smtClean="0"/>
              <a:t>1.12.2017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F564A88-BCE0-46C8-9946-1CEACCA03BC7}" type="slidenum">
              <a:rPr lang="tr-TR" smtClean="0"/>
              <a:t>‹#›</a:t>
            </a:fld>
            <a:endParaRPr lang="tr-TR"/>
          </a:p>
        </p:txBody>
      </p:sp>
    </p:spTree>
    <p:extLst>
      <p:ext uri="{BB962C8B-B14F-4D97-AF65-F5344CB8AC3E}">
        <p14:creationId xmlns:p14="http://schemas.microsoft.com/office/powerpoint/2010/main" val="33894497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9CCAA4A-C146-4B65-AB3E-EA6C01AFEF0F}" type="datetimeFigureOut">
              <a:rPr lang="tr-TR" smtClean="0"/>
              <a:t>1.12.2017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F564A88-BCE0-46C8-9946-1CEACCA03BC7}" type="slidenum">
              <a:rPr lang="tr-TR" smtClean="0"/>
              <a:t>‹#›</a:t>
            </a:fld>
            <a:endParaRPr lang="tr-TR"/>
          </a:p>
        </p:txBody>
      </p:sp>
    </p:spTree>
    <p:extLst>
      <p:ext uri="{BB962C8B-B14F-4D97-AF65-F5344CB8AC3E}">
        <p14:creationId xmlns:p14="http://schemas.microsoft.com/office/powerpoint/2010/main" val="2111675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CCAA4A-C146-4B65-AB3E-EA6C01AFEF0F}" type="datetimeFigureOut">
              <a:rPr lang="tr-TR" smtClean="0"/>
              <a:t>1.12.2017</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564A88-BCE0-46C8-9946-1CEACCA03BC7}" type="slidenum">
              <a:rPr lang="tr-TR" smtClean="0"/>
              <a:t>‹#›</a:t>
            </a:fld>
            <a:endParaRPr lang="tr-TR"/>
          </a:p>
        </p:txBody>
      </p:sp>
    </p:spTree>
    <p:extLst>
      <p:ext uri="{BB962C8B-B14F-4D97-AF65-F5344CB8AC3E}">
        <p14:creationId xmlns:p14="http://schemas.microsoft.com/office/powerpoint/2010/main" val="3211603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5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eaLnBrk="1" hangingPunct="1"/>
            <a:r>
              <a:rPr lang="tr-TR">
                <a:solidFill>
                  <a:srgbClr val="FFFFFF"/>
                </a:solidFill>
              </a:rPr>
              <a:t>Prof. Dr. Semiyha TUNCEL</a:t>
            </a:r>
          </a:p>
        </p:txBody>
      </p:sp>
      <p:sp>
        <p:nvSpPr>
          <p:cNvPr id="12291" name="4 Slayt Numarası Yer Tutucusu"/>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E4FFF2B9-8A64-4CB9-B0B6-349726465852}" type="slidenum">
              <a:rPr lang="tr-TR"/>
              <a:pPr>
                <a:defRPr/>
              </a:pPr>
              <a:t>1</a:t>
            </a:fld>
            <a:endParaRPr lang="tr-TR"/>
          </a:p>
        </p:txBody>
      </p:sp>
      <p:sp>
        <p:nvSpPr>
          <p:cNvPr id="2050" name="Rectangle 2"/>
          <p:cNvSpPr>
            <a:spLocks noGrp="1" noChangeArrowheads="1"/>
          </p:cNvSpPr>
          <p:nvPr>
            <p:ph type="ctrTitle"/>
          </p:nvPr>
        </p:nvSpPr>
        <p:spPr/>
        <p:txBody>
          <a:bodyPr>
            <a:normAutofit/>
          </a:bodyPr>
          <a:lstStyle/>
          <a:p>
            <a:pPr marL="484632" eaLnBrk="1" fontAlgn="auto" hangingPunct="1">
              <a:spcAft>
                <a:spcPts val="0"/>
              </a:spcAft>
              <a:defRPr/>
            </a:pPr>
            <a:r>
              <a:rPr lang="tr-TR" dirty="0" smtClean="0">
                <a:solidFill>
                  <a:schemeClr val="accent1">
                    <a:tint val="83000"/>
                    <a:satMod val="150000"/>
                  </a:schemeClr>
                </a:solidFill>
              </a:rPr>
              <a:t>EĞİTİMDE ETİK</a:t>
            </a:r>
            <a:endParaRPr lang="tr-TR" dirty="0">
              <a:solidFill>
                <a:schemeClr val="accent1">
                  <a:tint val="83000"/>
                  <a:satMod val="150000"/>
                </a:schemeClr>
              </a:solidFill>
            </a:endParaRPr>
          </a:p>
        </p:txBody>
      </p:sp>
    </p:spTree>
    <p:extLst>
      <p:ext uri="{BB962C8B-B14F-4D97-AF65-F5344CB8AC3E}">
        <p14:creationId xmlns:p14="http://schemas.microsoft.com/office/powerpoint/2010/main" val="23875223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p:txBody>
          <a:bodyPr>
            <a:normAutofit/>
          </a:bodyPr>
          <a:lstStyle/>
          <a:p>
            <a:pPr marL="484632" eaLnBrk="1" fontAlgn="auto" hangingPunct="1">
              <a:spcAft>
                <a:spcPts val="0"/>
              </a:spcAft>
              <a:defRPr/>
            </a:pPr>
            <a:r>
              <a:rPr lang="tr-TR" b="1">
                <a:solidFill>
                  <a:schemeClr val="accent1">
                    <a:tint val="83000"/>
                    <a:satMod val="150000"/>
                  </a:schemeClr>
                </a:solidFill>
              </a:rPr>
              <a:t>Yolsuzluk yapmamak</a:t>
            </a:r>
          </a:p>
        </p:txBody>
      </p:sp>
      <p:sp>
        <p:nvSpPr>
          <p:cNvPr id="71683" name="6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eaLnBrk="1" hangingPunct="1"/>
            <a:r>
              <a:rPr lang="tr-TR">
                <a:solidFill>
                  <a:srgbClr val="FFFFFF"/>
                </a:solidFill>
              </a:rPr>
              <a:t>Prof. Dr. Semiyha TUNCEL</a:t>
            </a:r>
          </a:p>
        </p:txBody>
      </p:sp>
      <p:sp>
        <p:nvSpPr>
          <p:cNvPr id="67588" name="5 Slayt Numarası Yer Tutucusu"/>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B0327B5D-0DFE-45D4-93CD-4C433B680938}" type="slidenum">
              <a:rPr lang="tr-TR"/>
              <a:pPr>
                <a:defRPr/>
              </a:pPr>
              <a:t>10</a:t>
            </a:fld>
            <a:endParaRPr lang="tr-TR"/>
          </a:p>
        </p:txBody>
      </p:sp>
      <p:sp>
        <p:nvSpPr>
          <p:cNvPr id="71685" name="Rectangle 3"/>
          <p:cNvSpPr>
            <a:spLocks noGrp="1" noChangeArrowheads="1"/>
          </p:cNvSpPr>
          <p:nvPr>
            <p:ph sz="quarter" idx="1"/>
          </p:nvPr>
        </p:nvSpPr>
        <p:spPr>
          <a:xfrm>
            <a:off x="301625" y="1527175"/>
            <a:ext cx="8504238" cy="4572000"/>
          </a:xfrm>
        </p:spPr>
        <p:txBody>
          <a:bodyPr/>
          <a:lstStyle/>
          <a:p>
            <a:pPr eaLnBrk="1" hangingPunct="1"/>
            <a:r>
              <a:rPr lang="tr-TR" b="1" smtClean="0"/>
              <a:t>6-. </a:t>
            </a:r>
            <a:r>
              <a:rPr lang="tr-TR" smtClean="0"/>
              <a:t>En genel anlamıyla yolsuzluk, bir çıkar karşılığında kamu yetkisinin yasa dışı kullanımı olarak tanımlanmaktadır </a:t>
            </a:r>
          </a:p>
        </p:txBody>
      </p:sp>
    </p:spTree>
    <p:extLst>
      <p:ext uri="{BB962C8B-B14F-4D97-AF65-F5344CB8AC3E}">
        <p14:creationId xmlns:p14="http://schemas.microsoft.com/office/powerpoint/2010/main" val="17271111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p:txBody>
          <a:bodyPr>
            <a:normAutofit/>
          </a:bodyPr>
          <a:lstStyle/>
          <a:p>
            <a:pPr marL="484632" eaLnBrk="1" fontAlgn="auto" hangingPunct="1">
              <a:spcAft>
                <a:spcPts val="0"/>
              </a:spcAft>
              <a:defRPr/>
            </a:pPr>
            <a:r>
              <a:rPr lang="tr-TR" sz="4000" b="1">
                <a:solidFill>
                  <a:schemeClr val="accent1">
                    <a:tint val="83000"/>
                    <a:satMod val="150000"/>
                  </a:schemeClr>
                </a:solidFill>
              </a:rPr>
              <a:t>Dürüstlük- doğruluk ve güven</a:t>
            </a:r>
          </a:p>
        </p:txBody>
      </p:sp>
      <p:sp>
        <p:nvSpPr>
          <p:cNvPr id="72707" name="6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eaLnBrk="1" hangingPunct="1"/>
            <a:r>
              <a:rPr lang="tr-TR">
                <a:solidFill>
                  <a:srgbClr val="FFFFFF"/>
                </a:solidFill>
              </a:rPr>
              <a:t>Prof. Dr. Semiyha TUNCEL</a:t>
            </a:r>
          </a:p>
        </p:txBody>
      </p:sp>
      <p:sp>
        <p:nvSpPr>
          <p:cNvPr id="68612" name="5 Slayt Numarası Yer Tutucusu"/>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62B07B44-CBE0-43CE-8D5A-01A0C18A414F}" type="slidenum">
              <a:rPr lang="tr-TR"/>
              <a:pPr>
                <a:defRPr/>
              </a:pPr>
              <a:t>11</a:t>
            </a:fld>
            <a:endParaRPr lang="tr-TR"/>
          </a:p>
        </p:txBody>
      </p:sp>
      <p:sp>
        <p:nvSpPr>
          <p:cNvPr id="72709" name="Rectangle 3"/>
          <p:cNvSpPr>
            <a:spLocks noGrp="1" noChangeArrowheads="1"/>
          </p:cNvSpPr>
          <p:nvPr>
            <p:ph sz="quarter" idx="1"/>
          </p:nvPr>
        </p:nvSpPr>
        <p:spPr>
          <a:xfrm>
            <a:off x="301625" y="1527175"/>
            <a:ext cx="8504238" cy="4572000"/>
          </a:xfrm>
        </p:spPr>
        <p:txBody>
          <a:bodyPr/>
          <a:lstStyle/>
          <a:p>
            <a:pPr eaLnBrk="1" hangingPunct="1"/>
            <a:r>
              <a:rPr lang="tr-TR" smtClean="0"/>
              <a:t> Doğruluk; tüm yaşamın ve eylemlerin gerçekler üzerine kurulması demektir.</a:t>
            </a:r>
          </a:p>
          <a:p>
            <a:pPr eaLnBrk="1" hangingPunct="1"/>
            <a:r>
              <a:rPr lang="tr-TR" smtClean="0"/>
              <a:t> Dürüstlük ise; gerçeği sözlerimize uydurmak yani sözümüze bağlı kalıp, beklentileri gerçekleştirmek, yanımızda olmayanlara sadakat göstermektir .</a:t>
            </a:r>
          </a:p>
        </p:txBody>
      </p:sp>
    </p:spTree>
    <p:extLst>
      <p:ext uri="{BB962C8B-B14F-4D97-AF65-F5344CB8AC3E}">
        <p14:creationId xmlns:p14="http://schemas.microsoft.com/office/powerpoint/2010/main" val="38360246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p:txBody>
          <a:bodyPr>
            <a:normAutofit/>
          </a:bodyPr>
          <a:lstStyle/>
          <a:p>
            <a:pPr marL="484632" eaLnBrk="1" fontAlgn="auto" hangingPunct="1">
              <a:spcAft>
                <a:spcPts val="0"/>
              </a:spcAft>
              <a:defRPr/>
            </a:pPr>
            <a:r>
              <a:rPr lang="tr-TR" b="1">
                <a:solidFill>
                  <a:schemeClr val="accent1">
                    <a:tint val="83000"/>
                    <a:satMod val="150000"/>
                  </a:schemeClr>
                </a:solidFill>
              </a:rPr>
              <a:t>Tarafsızlık:</a:t>
            </a:r>
          </a:p>
        </p:txBody>
      </p:sp>
      <p:sp>
        <p:nvSpPr>
          <p:cNvPr id="73731" name="6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eaLnBrk="1" hangingPunct="1"/>
            <a:r>
              <a:rPr lang="tr-TR">
                <a:solidFill>
                  <a:srgbClr val="FFFFFF"/>
                </a:solidFill>
              </a:rPr>
              <a:t>Prof. Dr. Semiyha TUNCEL</a:t>
            </a:r>
          </a:p>
        </p:txBody>
      </p:sp>
      <p:sp>
        <p:nvSpPr>
          <p:cNvPr id="69636" name="5 Slayt Numarası Yer Tutucusu"/>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E56A7480-15A7-4793-AD58-FE209DE5754B}" type="slidenum">
              <a:rPr lang="tr-TR"/>
              <a:pPr>
                <a:defRPr/>
              </a:pPr>
              <a:t>12</a:t>
            </a:fld>
            <a:endParaRPr lang="tr-TR"/>
          </a:p>
        </p:txBody>
      </p:sp>
      <p:sp>
        <p:nvSpPr>
          <p:cNvPr id="73733" name="Rectangle 3"/>
          <p:cNvSpPr>
            <a:spLocks noGrp="1" noChangeArrowheads="1"/>
          </p:cNvSpPr>
          <p:nvPr>
            <p:ph sz="quarter" idx="1"/>
          </p:nvPr>
        </p:nvSpPr>
        <p:spPr>
          <a:xfrm>
            <a:off x="539750" y="1844675"/>
            <a:ext cx="8229600" cy="4114800"/>
          </a:xfrm>
        </p:spPr>
        <p:txBody>
          <a:bodyPr/>
          <a:lstStyle/>
          <a:p>
            <a:pPr eaLnBrk="1" hangingPunct="1"/>
            <a:r>
              <a:rPr lang="tr-TR" b="1" smtClean="0"/>
              <a:t>- </a:t>
            </a:r>
            <a:r>
              <a:rPr lang="tr-TR" smtClean="0"/>
              <a:t>Tarafsızlık ya da nesnellik; insanların bireyleri veya nesneleri oldukları gibi görebilmesi ve bu görüntüyü bireyin kendi istek ve korkuları ile oluşturduğu görüntüden ayırabilmesidir. Nesnel olabilmek için duyguları değil, aklı kullanmak gereklidir. </a:t>
            </a:r>
          </a:p>
        </p:txBody>
      </p:sp>
    </p:spTree>
    <p:extLst>
      <p:ext uri="{BB962C8B-B14F-4D97-AF65-F5344CB8AC3E}">
        <p14:creationId xmlns:p14="http://schemas.microsoft.com/office/powerpoint/2010/main" val="31982394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p:txBody>
          <a:bodyPr>
            <a:normAutofit/>
          </a:bodyPr>
          <a:lstStyle/>
          <a:p>
            <a:pPr marL="484632" eaLnBrk="1" fontAlgn="auto" hangingPunct="1">
              <a:spcAft>
                <a:spcPts val="0"/>
              </a:spcAft>
              <a:defRPr/>
            </a:pPr>
            <a:r>
              <a:rPr lang="tr-TR" sz="4000" b="1">
                <a:solidFill>
                  <a:schemeClr val="accent1">
                    <a:tint val="83000"/>
                    <a:satMod val="150000"/>
                  </a:schemeClr>
                </a:solidFill>
              </a:rPr>
              <a:t>Mesleki bağlılık ve sürekli gelişme</a:t>
            </a:r>
          </a:p>
        </p:txBody>
      </p:sp>
      <p:sp>
        <p:nvSpPr>
          <p:cNvPr id="74755" name="6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eaLnBrk="1" hangingPunct="1"/>
            <a:r>
              <a:rPr lang="tr-TR">
                <a:solidFill>
                  <a:srgbClr val="FFFFFF"/>
                </a:solidFill>
              </a:rPr>
              <a:t>Prof. Dr. Semiyha TUNCEL</a:t>
            </a:r>
          </a:p>
        </p:txBody>
      </p:sp>
      <p:sp>
        <p:nvSpPr>
          <p:cNvPr id="70660" name="5 Slayt Numarası Yer Tutucusu"/>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D6FF049B-CC26-409B-8576-B2F25A1B1861}" type="slidenum">
              <a:rPr lang="tr-TR"/>
              <a:pPr>
                <a:defRPr/>
              </a:pPr>
              <a:t>13</a:t>
            </a:fld>
            <a:endParaRPr lang="tr-TR"/>
          </a:p>
        </p:txBody>
      </p:sp>
      <p:sp>
        <p:nvSpPr>
          <p:cNvPr id="74757" name="Rectangle 3"/>
          <p:cNvSpPr>
            <a:spLocks noGrp="1" noChangeArrowheads="1"/>
          </p:cNvSpPr>
          <p:nvPr>
            <p:ph sz="quarter" idx="1"/>
          </p:nvPr>
        </p:nvSpPr>
        <p:spPr>
          <a:xfrm>
            <a:off x="301625" y="1527175"/>
            <a:ext cx="8504238" cy="4572000"/>
          </a:xfrm>
        </p:spPr>
        <p:txBody>
          <a:bodyPr/>
          <a:lstStyle/>
          <a:p>
            <a:pPr eaLnBrk="1" hangingPunct="1"/>
            <a:r>
              <a:rPr lang="tr-TR" sz="2800" b="1" smtClean="0"/>
              <a:t>: </a:t>
            </a:r>
            <a:r>
              <a:rPr lang="tr-TR" sz="2800" smtClean="0"/>
              <a:t>Mesleki bağlılık;  mesleği sürdürme  ve o kurumda kalma istekliliğidir. Ayrıca, eğitim sorunlarına gönüllü olarak yeterli zaman ayırmak  ta mesleki bağlılığın gerekleri arasında sayılmaktadır. Mesleki bağlılığın gereği olarak sürekli gelişmek meslek etiği açısından zorunluluktur. Bu gelişmeyi sağlamak için öğretmenlerin:</a:t>
            </a:r>
          </a:p>
          <a:p>
            <a:pPr eaLnBrk="1" hangingPunct="1"/>
            <a:r>
              <a:rPr lang="tr-TR" sz="2800" smtClean="0"/>
              <a:t>    </a:t>
            </a:r>
          </a:p>
        </p:txBody>
      </p:sp>
    </p:spTree>
    <p:extLst>
      <p:ext uri="{BB962C8B-B14F-4D97-AF65-F5344CB8AC3E}">
        <p14:creationId xmlns:p14="http://schemas.microsoft.com/office/powerpoint/2010/main" val="42375715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title"/>
          </p:nvPr>
        </p:nvSpPr>
        <p:spPr/>
        <p:txBody>
          <a:bodyPr>
            <a:normAutofit/>
          </a:bodyPr>
          <a:lstStyle/>
          <a:p>
            <a:pPr marL="484632" eaLnBrk="1" fontAlgn="auto" hangingPunct="1">
              <a:spcAft>
                <a:spcPts val="0"/>
              </a:spcAft>
              <a:defRPr/>
            </a:pPr>
            <a:r>
              <a:rPr lang="tr-TR" sz="4000" b="1">
                <a:solidFill>
                  <a:schemeClr val="accent1">
                    <a:tint val="83000"/>
                    <a:satMod val="150000"/>
                  </a:schemeClr>
                </a:solidFill>
              </a:rPr>
              <a:t>Mesleki bağlılık ve sürekli gelişme</a:t>
            </a:r>
          </a:p>
        </p:txBody>
      </p:sp>
      <p:sp>
        <p:nvSpPr>
          <p:cNvPr id="75779" name="6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eaLnBrk="1" hangingPunct="1"/>
            <a:r>
              <a:rPr lang="tr-TR">
                <a:solidFill>
                  <a:srgbClr val="FFFFFF"/>
                </a:solidFill>
              </a:rPr>
              <a:t>Prof. Dr. Semiyha TUNCEL</a:t>
            </a:r>
          </a:p>
        </p:txBody>
      </p:sp>
      <p:sp>
        <p:nvSpPr>
          <p:cNvPr id="71684" name="5 Slayt Numarası Yer Tutucusu"/>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1679BAFA-B592-4231-A7FC-62FC4045C561}" type="slidenum">
              <a:rPr lang="tr-TR"/>
              <a:pPr>
                <a:defRPr/>
              </a:pPr>
              <a:t>14</a:t>
            </a:fld>
            <a:endParaRPr lang="tr-TR"/>
          </a:p>
        </p:txBody>
      </p:sp>
      <p:sp>
        <p:nvSpPr>
          <p:cNvPr id="75781" name="Rectangle 3"/>
          <p:cNvSpPr>
            <a:spLocks noGrp="1" noChangeArrowheads="1"/>
          </p:cNvSpPr>
          <p:nvPr>
            <p:ph sz="quarter" idx="1"/>
          </p:nvPr>
        </p:nvSpPr>
        <p:spPr>
          <a:xfrm>
            <a:off x="301625" y="1527175"/>
            <a:ext cx="8504238" cy="4572000"/>
          </a:xfrm>
        </p:spPr>
        <p:txBody>
          <a:bodyPr/>
          <a:lstStyle/>
          <a:p>
            <a:pPr eaLnBrk="1" hangingPunct="1"/>
            <a:r>
              <a:rPr lang="tr-TR" sz="2800" smtClean="0"/>
              <a:t>a)  Meslekleri ile ilgili yenilikle açık olması</a:t>
            </a:r>
          </a:p>
          <a:p>
            <a:pPr eaLnBrk="1" hangingPunct="1"/>
            <a:r>
              <a:rPr lang="tr-TR" sz="2800" smtClean="0"/>
              <a:t>     b) Mesleksel performanslarını artırmak için kendilerine sağlanan eğitim olanaklarından en iyi   şekilde yararlanması</a:t>
            </a:r>
          </a:p>
          <a:p>
            <a:pPr eaLnBrk="1" hangingPunct="1"/>
            <a:r>
              <a:rPr lang="tr-TR" sz="2800" smtClean="0"/>
              <a:t>     c) Mesleki yayınları ve teknolojik gelişmeleri sürekli takip etmesi</a:t>
            </a:r>
          </a:p>
          <a:p>
            <a:pPr eaLnBrk="1" hangingPunct="1"/>
            <a:r>
              <a:rPr lang="tr-TR" sz="2800" smtClean="0"/>
              <a:t>     d) Yeni gelen meslektaşlarının işe ve çevreye uymalarına yardımcı olmaları gereklidir.</a:t>
            </a:r>
          </a:p>
          <a:p>
            <a:pPr eaLnBrk="1" hangingPunct="1"/>
            <a:endParaRPr lang="tr-TR" sz="2800" smtClean="0"/>
          </a:p>
        </p:txBody>
      </p:sp>
    </p:spTree>
    <p:extLst>
      <p:ext uri="{BB962C8B-B14F-4D97-AF65-F5344CB8AC3E}">
        <p14:creationId xmlns:p14="http://schemas.microsoft.com/office/powerpoint/2010/main" val="23093263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p:txBody>
          <a:bodyPr>
            <a:normAutofit/>
          </a:bodyPr>
          <a:lstStyle/>
          <a:p>
            <a:pPr marL="484632" eaLnBrk="1" fontAlgn="auto" hangingPunct="1">
              <a:spcAft>
                <a:spcPts val="0"/>
              </a:spcAft>
              <a:defRPr/>
            </a:pPr>
            <a:r>
              <a:rPr lang="tr-TR" b="1">
                <a:solidFill>
                  <a:schemeClr val="accent1">
                    <a:tint val="83000"/>
                    <a:satMod val="150000"/>
                  </a:schemeClr>
                </a:solidFill>
              </a:rPr>
              <a:t>Saygı:</a:t>
            </a:r>
            <a:r>
              <a:rPr lang="tr-TR">
                <a:solidFill>
                  <a:schemeClr val="accent1">
                    <a:tint val="83000"/>
                    <a:satMod val="150000"/>
                  </a:schemeClr>
                </a:solidFill>
              </a:rPr>
              <a:t> </a:t>
            </a:r>
          </a:p>
        </p:txBody>
      </p:sp>
      <p:sp>
        <p:nvSpPr>
          <p:cNvPr id="76803" name="6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eaLnBrk="1" hangingPunct="1"/>
            <a:r>
              <a:rPr lang="tr-TR">
                <a:solidFill>
                  <a:srgbClr val="FFFFFF"/>
                </a:solidFill>
              </a:rPr>
              <a:t>Prof. Dr. Semiyha TUNCEL</a:t>
            </a:r>
          </a:p>
        </p:txBody>
      </p:sp>
      <p:sp>
        <p:nvSpPr>
          <p:cNvPr id="72708" name="5 Slayt Numarası Yer Tutucusu"/>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3FE9A8C5-F347-4BA0-BEC2-50772BAE4DD7}" type="slidenum">
              <a:rPr lang="tr-TR"/>
              <a:pPr>
                <a:defRPr/>
              </a:pPr>
              <a:t>15</a:t>
            </a:fld>
            <a:endParaRPr lang="tr-TR"/>
          </a:p>
        </p:txBody>
      </p:sp>
      <p:sp>
        <p:nvSpPr>
          <p:cNvPr id="76805" name="Rectangle 3"/>
          <p:cNvSpPr>
            <a:spLocks noGrp="1" noChangeArrowheads="1"/>
          </p:cNvSpPr>
          <p:nvPr>
            <p:ph sz="quarter" idx="1"/>
          </p:nvPr>
        </p:nvSpPr>
        <p:spPr>
          <a:xfrm>
            <a:off x="301625" y="1527175"/>
            <a:ext cx="8504238" cy="4572000"/>
          </a:xfrm>
        </p:spPr>
        <p:txBody>
          <a:bodyPr/>
          <a:lstStyle/>
          <a:p>
            <a:pPr eaLnBrk="1" hangingPunct="1">
              <a:lnSpc>
                <a:spcPct val="80000"/>
              </a:lnSpc>
            </a:pPr>
            <a:r>
              <a:rPr lang="tr-TR" sz="2000" i="1" smtClean="0"/>
              <a:t>Eski Yunanda, Sokrat bilgiyi saklaması sebebiyle saygıdeğer bin ün yapmıştı..</a:t>
            </a:r>
            <a:endParaRPr lang="tr-TR" sz="2000" smtClean="0"/>
          </a:p>
          <a:p>
            <a:pPr eaLnBrk="1" hangingPunct="1">
              <a:lnSpc>
                <a:spcPct val="80000"/>
              </a:lnSpc>
            </a:pPr>
            <a:r>
              <a:rPr lang="tr-TR" sz="2000" smtClean="0"/>
              <a:t>      </a:t>
            </a:r>
            <a:r>
              <a:rPr lang="tr-TR" sz="2000" i="1" smtClean="0"/>
              <a:t>Bir gün tanıdık birisi, bu büyük filozofa rastladı ve dedi ki “ Arkadaşınla ilgili ne duyduğumu biliyor musun?” Bir dakika bekle diye cevap verdi Sokrat. Bana bir şey söylemeden evvel senin küçük bir testten geçmeni istiyorum. Buna Üçlü Filtre Testi deniyor.</a:t>
            </a:r>
            <a:endParaRPr lang="tr-TR" sz="2000" smtClean="0"/>
          </a:p>
          <a:p>
            <a:pPr eaLnBrk="1" hangingPunct="1">
              <a:lnSpc>
                <a:spcPct val="80000"/>
              </a:lnSpc>
            </a:pPr>
            <a:r>
              <a:rPr lang="tr-TR" sz="2000" smtClean="0"/>
              <a:t>      </a:t>
            </a:r>
            <a:r>
              <a:rPr lang="tr-TR" sz="2000" i="1" smtClean="0"/>
              <a:t>“Üçlü Filtre?”</a:t>
            </a:r>
            <a:endParaRPr lang="tr-TR" sz="2000" smtClean="0"/>
          </a:p>
          <a:p>
            <a:pPr eaLnBrk="1" hangingPunct="1">
              <a:lnSpc>
                <a:spcPct val="80000"/>
              </a:lnSpc>
            </a:pPr>
            <a:r>
              <a:rPr lang="tr-TR" sz="2000" smtClean="0"/>
              <a:t>      </a:t>
            </a:r>
            <a:r>
              <a:rPr lang="tr-TR" sz="2000" i="1" smtClean="0"/>
              <a:t>“Doğru,” diye devam etti Sokrat. Benimle arkadaşım hakkında konuşmaya başlamadan önce, bir süre durup ne söyleyeceğini filtre etmek iyi bir fikir olabilir. Bu ona 3 filtre testi dememin sebebi:</a:t>
            </a:r>
            <a:endParaRPr lang="tr-TR" sz="2000" smtClean="0"/>
          </a:p>
          <a:p>
            <a:pPr eaLnBrk="1" hangingPunct="1">
              <a:lnSpc>
                <a:spcPct val="80000"/>
              </a:lnSpc>
            </a:pPr>
            <a:r>
              <a:rPr lang="tr-TR" sz="2000" smtClean="0"/>
              <a:t>      </a:t>
            </a:r>
          </a:p>
        </p:txBody>
      </p:sp>
    </p:spTree>
    <p:extLst>
      <p:ext uri="{BB962C8B-B14F-4D97-AF65-F5344CB8AC3E}">
        <p14:creationId xmlns:p14="http://schemas.microsoft.com/office/powerpoint/2010/main" val="25084951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p:txBody>
          <a:bodyPr>
            <a:normAutofit/>
          </a:bodyPr>
          <a:lstStyle/>
          <a:p>
            <a:pPr marL="484632" eaLnBrk="1" fontAlgn="auto" hangingPunct="1">
              <a:spcAft>
                <a:spcPts val="0"/>
              </a:spcAft>
              <a:defRPr/>
            </a:pPr>
            <a:r>
              <a:rPr lang="tr-TR" b="1">
                <a:solidFill>
                  <a:schemeClr val="accent1">
                    <a:tint val="83000"/>
                    <a:satMod val="150000"/>
                  </a:schemeClr>
                </a:solidFill>
              </a:rPr>
              <a:t>Saygı:</a:t>
            </a:r>
          </a:p>
        </p:txBody>
      </p:sp>
      <p:sp>
        <p:nvSpPr>
          <p:cNvPr id="77827" name="6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eaLnBrk="1" hangingPunct="1"/>
            <a:r>
              <a:rPr lang="tr-TR">
                <a:solidFill>
                  <a:srgbClr val="FFFFFF"/>
                </a:solidFill>
              </a:rPr>
              <a:t>Prof. Dr. Semiyha TUNCEL</a:t>
            </a:r>
          </a:p>
        </p:txBody>
      </p:sp>
      <p:sp>
        <p:nvSpPr>
          <p:cNvPr id="73732" name="5 Slayt Numarası Yer Tutucusu"/>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C341B455-6644-4B95-899A-8C9D072127A5}" type="slidenum">
              <a:rPr lang="tr-TR"/>
              <a:pPr>
                <a:defRPr/>
              </a:pPr>
              <a:t>16</a:t>
            </a:fld>
            <a:endParaRPr lang="tr-TR"/>
          </a:p>
        </p:txBody>
      </p:sp>
      <p:sp>
        <p:nvSpPr>
          <p:cNvPr id="77829" name="Rectangle 3"/>
          <p:cNvSpPr>
            <a:spLocks noGrp="1" noChangeArrowheads="1"/>
          </p:cNvSpPr>
          <p:nvPr>
            <p:ph sz="quarter" idx="1"/>
          </p:nvPr>
        </p:nvSpPr>
        <p:spPr>
          <a:xfrm>
            <a:off x="301625" y="1527175"/>
            <a:ext cx="8504238" cy="4572000"/>
          </a:xfrm>
        </p:spPr>
        <p:txBody>
          <a:bodyPr/>
          <a:lstStyle/>
          <a:p>
            <a:pPr eaLnBrk="1" hangingPunct="1">
              <a:lnSpc>
                <a:spcPct val="80000"/>
              </a:lnSpc>
            </a:pPr>
            <a:r>
              <a:rPr lang="tr-TR" sz="2000" i="1" smtClean="0"/>
              <a:t>Birinci filtre </a:t>
            </a:r>
            <a:r>
              <a:rPr lang="tr-TR" sz="2000" b="1" i="1" smtClean="0"/>
              <a:t>“Gerçek  Filtresi”</a:t>
            </a:r>
            <a:r>
              <a:rPr lang="tr-TR" sz="2000" i="1" smtClean="0"/>
              <a:t> Bana birazdan söyleyeceğin şeyin tam anlamıyla  gerçek olduğundan emin misin?”</a:t>
            </a:r>
            <a:endParaRPr lang="tr-TR" sz="2000" smtClean="0"/>
          </a:p>
          <a:p>
            <a:pPr eaLnBrk="1" hangingPunct="1">
              <a:lnSpc>
                <a:spcPct val="80000"/>
              </a:lnSpc>
            </a:pPr>
            <a:r>
              <a:rPr lang="tr-TR" sz="2000" smtClean="0"/>
              <a:t>      </a:t>
            </a:r>
            <a:r>
              <a:rPr lang="tr-TR" sz="2000" i="1" smtClean="0"/>
              <a:t>“Hayır,” dedi adam.” Aslında ben bunu sadece duydum ve …</a:t>
            </a:r>
          </a:p>
          <a:p>
            <a:pPr eaLnBrk="1" hangingPunct="1">
              <a:lnSpc>
                <a:spcPct val="80000"/>
              </a:lnSpc>
            </a:pPr>
            <a:r>
              <a:rPr lang="tr-TR" sz="2000" i="1" smtClean="0"/>
              <a:t>“Tamam,” dedi Sokrat, öyleyse, sen bunun gerçekten doğru olup, olmadığını bilmiyorsun.</a:t>
            </a:r>
            <a:endParaRPr lang="tr-TR" sz="2000" smtClean="0"/>
          </a:p>
          <a:p>
            <a:pPr eaLnBrk="1" hangingPunct="1">
              <a:lnSpc>
                <a:spcPct val="80000"/>
              </a:lnSpc>
            </a:pPr>
            <a:r>
              <a:rPr lang="tr-TR" sz="2000" smtClean="0"/>
              <a:t>      </a:t>
            </a:r>
            <a:r>
              <a:rPr lang="tr-TR" sz="2000" i="1" smtClean="0"/>
              <a:t>Şimdi ikinci filtreyi deneyelim, </a:t>
            </a:r>
            <a:r>
              <a:rPr lang="tr-TR" sz="2000" b="1" i="1" smtClean="0"/>
              <a:t>“İyilik Filtresini.”</a:t>
            </a:r>
            <a:r>
              <a:rPr lang="tr-TR" sz="2000" i="1" smtClean="0"/>
              <a:t> Arkadaşım hakkında bana söylemek üzere olduğun şey, iyi bir şey mi?”</a:t>
            </a:r>
            <a:endParaRPr lang="tr-TR" sz="2000" smtClean="0"/>
          </a:p>
          <a:p>
            <a:pPr eaLnBrk="1" hangingPunct="1">
              <a:lnSpc>
                <a:spcPct val="80000"/>
              </a:lnSpc>
            </a:pPr>
            <a:r>
              <a:rPr lang="tr-TR" sz="2000" smtClean="0"/>
              <a:t>      </a:t>
            </a:r>
            <a:r>
              <a:rPr lang="tr-TR" sz="2000" i="1" smtClean="0"/>
              <a:t>“Hayır, tam tersi…” “Öyleyse”, diye devam etti Sokrat.</a:t>
            </a:r>
            <a:endParaRPr lang="tr-TR" sz="2000" smtClean="0"/>
          </a:p>
          <a:p>
            <a:pPr eaLnBrk="1" hangingPunct="1">
              <a:lnSpc>
                <a:spcPct val="80000"/>
              </a:lnSpc>
            </a:pPr>
            <a:r>
              <a:rPr lang="tr-TR" sz="2000" smtClean="0"/>
              <a:t>      </a:t>
            </a:r>
          </a:p>
        </p:txBody>
      </p:sp>
    </p:spTree>
    <p:extLst>
      <p:ext uri="{BB962C8B-B14F-4D97-AF65-F5344CB8AC3E}">
        <p14:creationId xmlns:p14="http://schemas.microsoft.com/office/powerpoint/2010/main" val="32889065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title"/>
          </p:nvPr>
        </p:nvSpPr>
        <p:spPr/>
        <p:txBody>
          <a:bodyPr>
            <a:normAutofit/>
          </a:bodyPr>
          <a:lstStyle/>
          <a:p>
            <a:pPr marL="484632" eaLnBrk="1" fontAlgn="auto" hangingPunct="1">
              <a:spcAft>
                <a:spcPts val="0"/>
              </a:spcAft>
              <a:defRPr/>
            </a:pPr>
            <a:r>
              <a:rPr lang="tr-TR" b="1">
                <a:solidFill>
                  <a:schemeClr val="accent1">
                    <a:tint val="83000"/>
                    <a:satMod val="150000"/>
                  </a:schemeClr>
                </a:solidFill>
              </a:rPr>
              <a:t>Saygı:</a:t>
            </a:r>
          </a:p>
        </p:txBody>
      </p:sp>
      <p:sp>
        <p:nvSpPr>
          <p:cNvPr id="78851" name="6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eaLnBrk="1" hangingPunct="1"/>
            <a:r>
              <a:rPr lang="tr-TR">
                <a:solidFill>
                  <a:srgbClr val="FFFFFF"/>
                </a:solidFill>
              </a:rPr>
              <a:t>Prof. Dr. Semiyha TUNCEL</a:t>
            </a:r>
          </a:p>
        </p:txBody>
      </p:sp>
      <p:sp>
        <p:nvSpPr>
          <p:cNvPr id="74756" name="5 Slayt Numarası Yer Tutucusu"/>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CA79BD29-2FD0-4A79-843B-F35D9B3B4572}" type="slidenum">
              <a:rPr lang="tr-TR"/>
              <a:pPr>
                <a:defRPr/>
              </a:pPr>
              <a:t>17</a:t>
            </a:fld>
            <a:endParaRPr lang="tr-TR"/>
          </a:p>
        </p:txBody>
      </p:sp>
      <p:sp>
        <p:nvSpPr>
          <p:cNvPr id="78853" name="Rectangle 3"/>
          <p:cNvSpPr>
            <a:spLocks noGrp="1" noChangeArrowheads="1"/>
          </p:cNvSpPr>
          <p:nvPr>
            <p:ph sz="quarter" idx="1"/>
          </p:nvPr>
        </p:nvSpPr>
        <p:spPr>
          <a:xfrm>
            <a:off x="301625" y="1527175"/>
            <a:ext cx="8504238" cy="4572000"/>
          </a:xfrm>
        </p:spPr>
        <p:txBody>
          <a:bodyPr/>
          <a:lstStyle/>
          <a:p>
            <a:pPr eaLnBrk="1" hangingPunct="1">
              <a:lnSpc>
                <a:spcPct val="90000"/>
              </a:lnSpc>
            </a:pPr>
            <a:r>
              <a:rPr lang="tr-TR" sz="2400" i="1" smtClean="0"/>
              <a:t>Onun hakkında bana kötü bir şey söylemek istiyorsun ve bunun doğru olduğundan emin değilsin. Fakat yine de testi geçebilirsin çünkü geriye bir filtre daha kaldı.</a:t>
            </a:r>
            <a:endParaRPr lang="tr-TR" sz="2400" smtClean="0"/>
          </a:p>
          <a:p>
            <a:pPr eaLnBrk="1" hangingPunct="1">
              <a:lnSpc>
                <a:spcPct val="90000"/>
              </a:lnSpc>
            </a:pPr>
            <a:r>
              <a:rPr lang="tr-TR" sz="2400" smtClean="0"/>
              <a:t>      </a:t>
            </a:r>
            <a:r>
              <a:rPr lang="tr-TR" sz="2400" b="1" i="1" smtClean="0"/>
              <a:t>“İşe yararlılık filtresi”</a:t>
            </a:r>
            <a:r>
              <a:rPr lang="tr-TR" sz="2400" i="1" smtClean="0"/>
              <a:t>. Bana arkadaşım hakkında söyleyeceğin şey benim işime yarar mı?</a:t>
            </a:r>
            <a:endParaRPr lang="tr-TR" sz="2400" smtClean="0"/>
          </a:p>
          <a:p>
            <a:pPr eaLnBrk="1" hangingPunct="1">
              <a:lnSpc>
                <a:spcPct val="90000"/>
              </a:lnSpc>
            </a:pPr>
            <a:r>
              <a:rPr lang="tr-TR" sz="2400" smtClean="0"/>
              <a:t>      </a:t>
            </a:r>
            <a:r>
              <a:rPr lang="tr-TR" sz="2400" i="1" smtClean="0"/>
              <a:t>“Hayır gerçekten değil”</a:t>
            </a:r>
            <a:endParaRPr lang="tr-TR" sz="2400" smtClean="0"/>
          </a:p>
          <a:p>
            <a:pPr eaLnBrk="1" hangingPunct="1">
              <a:lnSpc>
                <a:spcPct val="90000"/>
              </a:lnSpc>
            </a:pPr>
            <a:r>
              <a:rPr lang="tr-TR" sz="2400" smtClean="0"/>
              <a:t>      </a:t>
            </a:r>
            <a:r>
              <a:rPr lang="tr-TR" sz="2400" i="1" smtClean="0"/>
              <a:t>“İyi” , diye tamamladı Sokrat. </a:t>
            </a:r>
            <a:r>
              <a:rPr lang="tr-TR" sz="2400" b="1" i="1" smtClean="0"/>
              <a:t>Eğer, bana söyleyeceğin şey doğru değilse, iyi değilse ve işe yarar değilse bana niye söyleyesin ki?” </a:t>
            </a:r>
            <a:r>
              <a:rPr lang="tr-TR" sz="2400" smtClean="0"/>
              <a:t> </a:t>
            </a:r>
          </a:p>
          <a:p>
            <a:pPr eaLnBrk="1" hangingPunct="1">
              <a:lnSpc>
                <a:spcPct val="90000"/>
              </a:lnSpc>
            </a:pPr>
            <a:endParaRPr lang="tr-TR" sz="2400" smtClean="0"/>
          </a:p>
          <a:p>
            <a:pPr eaLnBrk="1" hangingPunct="1">
              <a:lnSpc>
                <a:spcPct val="90000"/>
              </a:lnSpc>
            </a:pPr>
            <a:endParaRPr lang="tr-TR" sz="2400" smtClean="0"/>
          </a:p>
        </p:txBody>
      </p:sp>
    </p:spTree>
    <p:extLst>
      <p:ext uri="{BB962C8B-B14F-4D97-AF65-F5344CB8AC3E}">
        <p14:creationId xmlns:p14="http://schemas.microsoft.com/office/powerpoint/2010/main" val="14452575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p:txBody>
          <a:bodyPr>
            <a:normAutofit/>
          </a:bodyPr>
          <a:lstStyle/>
          <a:p>
            <a:pPr marL="484632" eaLnBrk="1" fontAlgn="auto" hangingPunct="1">
              <a:spcAft>
                <a:spcPts val="0"/>
              </a:spcAft>
              <a:defRPr/>
            </a:pPr>
            <a:r>
              <a:rPr lang="tr-TR" b="1">
                <a:solidFill>
                  <a:schemeClr val="accent1">
                    <a:tint val="83000"/>
                    <a:satMod val="150000"/>
                  </a:schemeClr>
                </a:solidFill>
              </a:rPr>
              <a:t>Saygı:</a:t>
            </a:r>
          </a:p>
        </p:txBody>
      </p:sp>
      <p:sp>
        <p:nvSpPr>
          <p:cNvPr id="79875" name="6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eaLnBrk="1" hangingPunct="1"/>
            <a:r>
              <a:rPr lang="tr-TR">
                <a:solidFill>
                  <a:srgbClr val="FFFFFF"/>
                </a:solidFill>
              </a:rPr>
              <a:t>Prof. Dr. Semiyha TUNCEL</a:t>
            </a:r>
          </a:p>
        </p:txBody>
      </p:sp>
      <p:sp>
        <p:nvSpPr>
          <p:cNvPr id="75780" name="5 Slayt Numarası Yer Tutucusu"/>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E2F403EA-2108-425B-8CB5-A0AF342836EB}" type="slidenum">
              <a:rPr lang="tr-TR"/>
              <a:pPr>
                <a:defRPr/>
              </a:pPr>
              <a:t>18</a:t>
            </a:fld>
            <a:endParaRPr lang="tr-TR"/>
          </a:p>
        </p:txBody>
      </p:sp>
      <p:sp>
        <p:nvSpPr>
          <p:cNvPr id="79877" name="Rectangle 3"/>
          <p:cNvSpPr>
            <a:spLocks noGrp="1" noChangeArrowheads="1"/>
          </p:cNvSpPr>
          <p:nvPr>
            <p:ph sz="quarter" idx="1"/>
          </p:nvPr>
        </p:nvSpPr>
        <p:spPr>
          <a:xfrm>
            <a:off x="301625" y="1527175"/>
            <a:ext cx="8504238" cy="4572000"/>
          </a:xfrm>
        </p:spPr>
        <p:txBody>
          <a:bodyPr/>
          <a:lstStyle/>
          <a:p>
            <a:pPr eaLnBrk="1" hangingPunct="1">
              <a:lnSpc>
                <a:spcPct val="90000"/>
              </a:lnSpc>
            </a:pPr>
            <a:r>
              <a:rPr lang="tr-TR" smtClean="0"/>
              <a:t>     a) Herkesin değerine ve varlığına saygı gösterilmelidir.</a:t>
            </a:r>
          </a:p>
          <a:p>
            <a:pPr eaLnBrk="1" hangingPunct="1">
              <a:lnSpc>
                <a:spcPct val="90000"/>
              </a:lnSpc>
            </a:pPr>
            <a:r>
              <a:rPr lang="tr-TR" smtClean="0"/>
              <a:t>     b) Herkesin özel yaşamına saygı göstermelidir.</a:t>
            </a:r>
          </a:p>
          <a:p>
            <a:pPr eaLnBrk="1" hangingPunct="1">
              <a:lnSpc>
                <a:spcPct val="90000"/>
              </a:lnSpc>
            </a:pPr>
            <a:r>
              <a:rPr lang="tr-TR" smtClean="0"/>
              <a:t>     c) Herkesin özerkliğine ve  kararlarına saygı gösterilmelidir.</a:t>
            </a:r>
          </a:p>
          <a:p>
            <a:pPr eaLnBrk="1" hangingPunct="1">
              <a:lnSpc>
                <a:spcPct val="90000"/>
              </a:lnSpc>
            </a:pPr>
            <a:r>
              <a:rPr lang="tr-TR" smtClean="0"/>
              <a:t>     d) İnsanlar arasındaki farklılıklara saygı gösterilmelidir.</a:t>
            </a:r>
          </a:p>
        </p:txBody>
      </p:sp>
    </p:spTree>
    <p:extLst>
      <p:ext uri="{BB962C8B-B14F-4D97-AF65-F5344CB8AC3E}">
        <p14:creationId xmlns:p14="http://schemas.microsoft.com/office/powerpoint/2010/main" val="10514744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p:txBody>
          <a:bodyPr>
            <a:normAutofit/>
          </a:bodyPr>
          <a:lstStyle/>
          <a:p>
            <a:pPr marL="484632" eaLnBrk="1" fontAlgn="auto" hangingPunct="1">
              <a:spcAft>
                <a:spcPts val="0"/>
              </a:spcAft>
              <a:defRPr/>
            </a:pPr>
            <a:r>
              <a:rPr lang="tr-TR" b="1">
                <a:solidFill>
                  <a:schemeClr val="accent1">
                    <a:tint val="83000"/>
                    <a:satMod val="150000"/>
                  </a:schemeClr>
                </a:solidFill>
              </a:rPr>
              <a:t>Kaynakların etkili kullanımı</a:t>
            </a:r>
          </a:p>
        </p:txBody>
      </p:sp>
      <p:sp>
        <p:nvSpPr>
          <p:cNvPr id="80899" name="6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eaLnBrk="1" hangingPunct="1"/>
            <a:r>
              <a:rPr lang="tr-TR">
                <a:solidFill>
                  <a:srgbClr val="FFFFFF"/>
                </a:solidFill>
              </a:rPr>
              <a:t>Prof. Dr. Semiyha TUNCEL</a:t>
            </a:r>
          </a:p>
        </p:txBody>
      </p:sp>
      <p:sp>
        <p:nvSpPr>
          <p:cNvPr id="76804" name="5 Slayt Numarası Yer Tutucusu"/>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BCB0691A-CD93-4358-AAE0-210F745B4972}" type="slidenum">
              <a:rPr lang="tr-TR"/>
              <a:pPr>
                <a:defRPr/>
              </a:pPr>
              <a:t>19</a:t>
            </a:fld>
            <a:endParaRPr lang="tr-TR"/>
          </a:p>
        </p:txBody>
      </p:sp>
      <p:sp>
        <p:nvSpPr>
          <p:cNvPr id="80901" name="Rectangle 3"/>
          <p:cNvSpPr>
            <a:spLocks noGrp="1" noChangeArrowheads="1"/>
          </p:cNvSpPr>
          <p:nvPr>
            <p:ph sz="quarter" idx="1"/>
          </p:nvPr>
        </p:nvSpPr>
        <p:spPr>
          <a:xfrm>
            <a:off x="301625" y="1527175"/>
            <a:ext cx="8504238" cy="4572000"/>
          </a:xfrm>
        </p:spPr>
        <p:txBody>
          <a:bodyPr/>
          <a:lstStyle/>
          <a:p>
            <a:pPr eaLnBrk="1" hangingPunct="1"/>
            <a:r>
              <a:rPr lang="tr-TR" b="1" smtClean="0"/>
              <a:t>– </a:t>
            </a:r>
            <a:r>
              <a:rPr lang="tr-TR" smtClean="0"/>
              <a:t>Kurumsal ve kamusal kaynakların etkili kullanımı öğretmenlerden beklenen başka bir etik  davranıştır. En kıt ve değerli kaynak zamandır. </a:t>
            </a:r>
          </a:p>
        </p:txBody>
      </p:sp>
    </p:spTree>
    <p:extLst>
      <p:ext uri="{BB962C8B-B14F-4D97-AF65-F5344CB8AC3E}">
        <p14:creationId xmlns:p14="http://schemas.microsoft.com/office/powerpoint/2010/main" val="3993329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p:txBody>
          <a:bodyPr>
            <a:normAutofit/>
          </a:bodyPr>
          <a:lstStyle/>
          <a:p>
            <a:pPr marL="484632" eaLnBrk="1" fontAlgn="auto" hangingPunct="1">
              <a:spcAft>
                <a:spcPts val="0"/>
              </a:spcAft>
              <a:defRPr/>
            </a:pPr>
            <a:r>
              <a:rPr lang="tr-TR">
                <a:solidFill>
                  <a:schemeClr val="accent1">
                    <a:tint val="83000"/>
                    <a:satMod val="150000"/>
                  </a:schemeClr>
                </a:solidFill>
              </a:rPr>
              <a:t> </a:t>
            </a:r>
            <a:r>
              <a:rPr lang="tr-TR" b="1">
                <a:solidFill>
                  <a:schemeClr val="accent1">
                    <a:tint val="83000"/>
                    <a:satMod val="150000"/>
                  </a:schemeClr>
                </a:solidFill>
              </a:rPr>
              <a:t>Öğretmenlik Meslek Etiği</a:t>
            </a:r>
          </a:p>
        </p:txBody>
      </p:sp>
      <p:sp>
        <p:nvSpPr>
          <p:cNvPr id="63491" name="6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eaLnBrk="1" hangingPunct="1"/>
            <a:r>
              <a:rPr lang="tr-TR">
                <a:solidFill>
                  <a:srgbClr val="FFFFFF"/>
                </a:solidFill>
              </a:rPr>
              <a:t>Prof. Dr. Semiyha TUNCEL</a:t>
            </a:r>
          </a:p>
        </p:txBody>
      </p:sp>
      <p:sp>
        <p:nvSpPr>
          <p:cNvPr id="59396" name="5 Slayt Numarası Yer Tutucusu"/>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0CB0823F-E884-4568-A41B-FF2193D812A3}" type="slidenum">
              <a:rPr lang="tr-TR"/>
              <a:pPr>
                <a:defRPr/>
              </a:pPr>
              <a:t>2</a:t>
            </a:fld>
            <a:endParaRPr lang="tr-TR"/>
          </a:p>
        </p:txBody>
      </p:sp>
      <p:sp>
        <p:nvSpPr>
          <p:cNvPr id="63493" name="Rectangle 3"/>
          <p:cNvSpPr>
            <a:spLocks noGrp="1" noChangeArrowheads="1"/>
          </p:cNvSpPr>
          <p:nvPr>
            <p:ph sz="quarter" idx="1"/>
          </p:nvPr>
        </p:nvSpPr>
        <p:spPr>
          <a:xfrm>
            <a:off x="301625" y="1527175"/>
            <a:ext cx="8504238" cy="4572000"/>
          </a:xfrm>
        </p:spPr>
        <p:txBody>
          <a:bodyPr/>
          <a:lstStyle/>
          <a:p>
            <a:pPr eaLnBrk="1" hangingPunct="1"/>
            <a:r>
              <a:rPr lang="tr-TR" smtClean="0"/>
              <a:t>Öğretmenlik mesleğinde çalışanların öğretmenliğe ilişkin oluşturup korudğu, öğretmenlere emreden onları belirli bir şekilde davranmaya zorlayan kişisel eğilimlerini sınırlayan, yetersiz ve ilkesiz üyeleri meslekten dışlayan, öğretmenlik ideallerini korumayı amaçlayan meslekî ilkeler bütünüdür </a:t>
            </a:r>
          </a:p>
        </p:txBody>
      </p:sp>
    </p:spTree>
    <p:extLst>
      <p:ext uri="{BB962C8B-B14F-4D97-AF65-F5344CB8AC3E}">
        <p14:creationId xmlns:p14="http://schemas.microsoft.com/office/powerpoint/2010/main" val="17353968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a:xfrm>
            <a:off x="395288" y="-242888"/>
            <a:ext cx="8229600" cy="1384301"/>
          </a:xfrm>
        </p:spPr>
        <p:txBody>
          <a:bodyPr>
            <a:normAutofit/>
          </a:bodyPr>
          <a:lstStyle/>
          <a:p>
            <a:pPr marL="484632" eaLnBrk="1" fontAlgn="auto" hangingPunct="1">
              <a:spcAft>
                <a:spcPts val="0"/>
              </a:spcAft>
              <a:defRPr/>
            </a:pPr>
            <a:r>
              <a:rPr lang="tr-TR" sz="4000">
                <a:solidFill>
                  <a:schemeClr val="accent1">
                    <a:tint val="83000"/>
                    <a:satMod val="150000"/>
                  </a:schemeClr>
                </a:solidFill>
              </a:rPr>
              <a:t>International Teacher Certification</a:t>
            </a:r>
          </a:p>
        </p:txBody>
      </p:sp>
      <p:sp>
        <p:nvSpPr>
          <p:cNvPr id="81923" name="6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eaLnBrk="1" hangingPunct="1"/>
            <a:r>
              <a:rPr lang="tr-TR">
                <a:solidFill>
                  <a:srgbClr val="FFFFFF"/>
                </a:solidFill>
              </a:rPr>
              <a:t>Prof. Dr. Semiyha TUNCEL</a:t>
            </a:r>
          </a:p>
        </p:txBody>
      </p:sp>
      <p:sp>
        <p:nvSpPr>
          <p:cNvPr id="77828" name="5 Slayt Numarası Yer Tutucusu"/>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F375E9B2-9FFC-4261-A369-C2E7F30C4585}" type="slidenum">
              <a:rPr lang="tr-TR"/>
              <a:pPr>
                <a:defRPr/>
              </a:pPr>
              <a:t>20</a:t>
            </a:fld>
            <a:endParaRPr lang="tr-TR"/>
          </a:p>
        </p:txBody>
      </p:sp>
      <p:sp>
        <p:nvSpPr>
          <p:cNvPr id="110595" name="Rectangle 3"/>
          <p:cNvSpPr>
            <a:spLocks noGrp="1" noChangeArrowheads="1"/>
          </p:cNvSpPr>
          <p:nvPr>
            <p:ph sz="quarter" idx="1"/>
          </p:nvPr>
        </p:nvSpPr>
        <p:spPr>
          <a:xfrm>
            <a:off x="468313" y="1500188"/>
            <a:ext cx="8229600" cy="4748212"/>
          </a:xfrm>
        </p:spPr>
        <p:txBody>
          <a:bodyPr>
            <a:normAutofit lnSpcReduction="10000"/>
          </a:bodyPr>
          <a:lstStyle/>
          <a:p>
            <a:pPr marL="448056" indent="-384048" eaLnBrk="1" fontAlgn="auto" hangingPunct="1">
              <a:lnSpc>
                <a:spcPct val="90000"/>
              </a:lnSpc>
              <a:spcAft>
                <a:spcPts val="0"/>
              </a:spcAft>
              <a:buFont typeface="Wingdings 2"/>
              <a:buChar char=""/>
              <a:defRPr/>
            </a:pPr>
            <a:r>
              <a:rPr lang="tr-TR" sz="2800" dirty="0"/>
              <a:t>“</a:t>
            </a:r>
            <a:r>
              <a:rPr lang="tr-TR" sz="2800" i="1" dirty="0"/>
              <a:t> Hiçbir öğrencime zarar vermeyeceğim. </a:t>
            </a:r>
            <a:endParaRPr lang="tr-TR" sz="2800" dirty="0"/>
          </a:p>
          <a:p>
            <a:pPr marL="448056" indent="-384048" eaLnBrk="1" fontAlgn="auto" hangingPunct="1">
              <a:lnSpc>
                <a:spcPct val="90000"/>
              </a:lnSpc>
              <a:spcAft>
                <a:spcPts val="0"/>
              </a:spcAft>
              <a:buFont typeface="Wingdings 2"/>
              <a:buChar char=""/>
              <a:defRPr/>
            </a:pPr>
            <a:r>
              <a:rPr lang="tr-TR" sz="2800" i="1" dirty="0"/>
              <a:t>İnsanlığın ve insanın yücelmesi için eğitim-öğretim yapacağım.</a:t>
            </a:r>
            <a:r>
              <a:rPr lang="tr-TR" sz="2800" dirty="0"/>
              <a:t> </a:t>
            </a:r>
          </a:p>
          <a:p>
            <a:pPr marL="448056" indent="-384048" eaLnBrk="1" fontAlgn="auto" hangingPunct="1">
              <a:lnSpc>
                <a:spcPct val="90000"/>
              </a:lnSpc>
              <a:spcAft>
                <a:spcPts val="0"/>
              </a:spcAft>
              <a:buFont typeface="Wingdings 2"/>
              <a:buChar char=""/>
              <a:defRPr/>
            </a:pPr>
            <a:r>
              <a:rPr lang="tr-TR" sz="2800" i="1" dirty="0"/>
              <a:t>Benim gözetimime bırakılmış olan öğrencilerimi koruyacağım.</a:t>
            </a:r>
            <a:r>
              <a:rPr lang="tr-TR" sz="2800" dirty="0"/>
              <a:t> </a:t>
            </a:r>
          </a:p>
          <a:p>
            <a:pPr marL="448056" indent="-384048" eaLnBrk="1" fontAlgn="auto" hangingPunct="1">
              <a:lnSpc>
                <a:spcPct val="90000"/>
              </a:lnSpc>
              <a:spcAft>
                <a:spcPts val="0"/>
              </a:spcAft>
              <a:buFont typeface="Wingdings 2"/>
              <a:buChar char=""/>
              <a:defRPr/>
            </a:pPr>
            <a:r>
              <a:rPr lang="tr-TR" sz="2800" i="1" dirty="0"/>
              <a:t>Eğitim- Öğretim yaparken öğrencilerimin ihtiyaçlarına öncelik vereceğim.</a:t>
            </a:r>
            <a:r>
              <a:rPr lang="tr-TR" sz="2800" dirty="0"/>
              <a:t> </a:t>
            </a:r>
          </a:p>
          <a:p>
            <a:pPr marL="448056" indent="-384048" eaLnBrk="1" fontAlgn="auto" hangingPunct="1">
              <a:lnSpc>
                <a:spcPct val="90000"/>
              </a:lnSpc>
              <a:spcAft>
                <a:spcPts val="0"/>
              </a:spcAft>
              <a:buFont typeface="Wingdings 2"/>
              <a:buChar char=""/>
              <a:defRPr/>
            </a:pPr>
            <a:r>
              <a:rPr lang="tr-TR" sz="2800" i="1" dirty="0"/>
              <a:t>Öğrencilerin iyi eğitilmesi için gereken yatırımın azaltılması çabalarına direneceğim.</a:t>
            </a:r>
            <a:r>
              <a:rPr lang="tr-TR" sz="2800" dirty="0"/>
              <a:t> </a:t>
            </a:r>
          </a:p>
          <a:p>
            <a:pPr marL="448056" indent="-384048" eaLnBrk="1" fontAlgn="auto" hangingPunct="1">
              <a:lnSpc>
                <a:spcPct val="90000"/>
              </a:lnSpc>
              <a:spcAft>
                <a:spcPts val="0"/>
              </a:spcAft>
              <a:buFont typeface="Wingdings 2"/>
              <a:buChar char=""/>
              <a:defRPr/>
            </a:pPr>
            <a:r>
              <a:rPr lang="tr-TR" sz="2800" i="1" dirty="0"/>
              <a:t>Öğrencilerimin eğitimi sürecinde mümkün olan en iyi öğrenme kaynaklarından yararlanmalarını sağlamaya çalışacağım.</a:t>
            </a:r>
            <a:r>
              <a:rPr lang="tr-TR" sz="2800" dirty="0"/>
              <a:t> </a:t>
            </a:r>
          </a:p>
        </p:txBody>
      </p:sp>
    </p:spTree>
    <p:extLst>
      <p:ext uri="{BB962C8B-B14F-4D97-AF65-F5344CB8AC3E}">
        <p14:creationId xmlns:p14="http://schemas.microsoft.com/office/powerpoint/2010/main" val="25747999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title"/>
          </p:nvPr>
        </p:nvSpPr>
        <p:spPr/>
        <p:txBody>
          <a:bodyPr>
            <a:normAutofit/>
          </a:bodyPr>
          <a:lstStyle/>
          <a:p>
            <a:pPr marL="484632" eaLnBrk="1" fontAlgn="auto" hangingPunct="1">
              <a:spcAft>
                <a:spcPts val="0"/>
              </a:spcAft>
              <a:defRPr/>
            </a:pPr>
            <a:r>
              <a:rPr lang="tr-TR" sz="4000">
                <a:solidFill>
                  <a:schemeClr val="accent1">
                    <a:tint val="83000"/>
                    <a:satMod val="150000"/>
                  </a:schemeClr>
                </a:solidFill>
              </a:rPr>
              <a:t>International Teacher Certification</a:t>
            </a:r>
          </a:p>
        </p:txBody>
      </p:sp>
      <p:sp>
        <p:nvSpPr>
          <p:cNvPr id="82947" name="6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eaLnBrk="1" hangingPunct="1"/>
            <a:r>
              <a:rPr lang="tr-TR">
                <a:solidFill>
                  <a:srgbClr val="FFFFFF"/>
                </a:solidFill>
              </a:rPr>
              <a:t>Prof. Dr. Semiyha TUNCEL</a:t>
            </a:r>
          </a:p>
        </p:txBody>
      </p:sp>
      <p:sp>
        <p:nvSpPr>
          <p:cNvPr id="78852" name="5 Slayt Numarası Yer Tutucusu"/>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94B58F3A-EB76-4F26-AE72-5AB5EB105E10}" type="slidenum">
              <a:rPr lang="tr-TR"/>
              <a:pPr>
                <a:defRPr/>
              </a:pPr>
              <a:t>21</a:t>
            </a:fld>
            <a:endParaRPr lang="tr-TR"/>
          </a:p>
        </p:txBody>
      </p:sp>
      <p:sp>
        <p:nvSpPr>
          <p:cNvPr id="82949" name="Rectangle 3"/>
          <p:cNvSpPr>
            <a:spLocks noGrp="1" noChangeArrowheads="1"/>
          </p:cNvSpPr>
          <p:nvPr>
            <p:ph sz="quarter" idx="1"/>
          </p:nvPr>
        </p:nvSpPr>
        <p:spPr>
          <a:xfrm>
            <a:off x="457200" y="1341438"/>
            <a:ext cx="8229600" cy="4678362"/>
          </a:xfrm>
        </p:spPr>
        <p:txBody>
          <a:bodyPr/>
          <a:lstStyle/>
          <a:p>
            <a:pPr marL="447675" indent="-382588" eaLnBrk="1" hangingPunct="1">
              <a:lnSpc>
                <a:spcPct val="90000"/>
              </a:lnSpc>
              <a:buFont typeface="Wingdings 2" pitchFamily="18" charset="2"/>
              <a:buChar char=""/>
            </a:pPr>
            <a:r>
              <a:rPr lang="tr-TR" sz="2800" i="1" smtClean="0"/>
              <a:t>Öğrencilerimin tümünün güvenli ve sağlıklı bir çevrede bulunması için elimden geleni yapacağım.</a:t>
            </a:r>
            <a:r>
              <a:rPr lang="tr-TR" sz="2800" smtClean="0"/>
              <a:t> </a:t>
            </a:r>
          </a:p>
          <a:p>
            <a:pPr marL="447675" indent="-382588" eaLnBrk="1" hangingPunct="1">
              <a:lnSpc>
                <a:spcPct val="90000"/>
              </a:lnSpc>
              <a:buFont typeface="Wingdings 2" pitchFamily="18" charset="2"/>
              <a:buChar char=""/>
            </a:pPr>
            <a:r>
              <a:rPr lang="tr-TR" sz="2800" i="1" smtClean="0"/>
              <a:t>Bütün öğrencilerime saygılı biçimde nazik ve içimden gelen bir coşku ile öğretim yapacağım.</a:t>
            </a:r>
            <a:r>
              <a:rPr lang="tr-TR" sz="2800" smtClean="0"/>
              <a:t> </a:t>
            </a:r>
          </a:p>
          <a:p>
            <a:pPr marL="447675" indent="-382588" eaLnBrk="1" hangingPunct="1">
              <a:lnSpc>
                <a:spcPct val="90000"/>
              </a:lnSpc>
              <a:buFont typeface="Wingdings 2" pitchFamily="18" charset="2"/>
              <a:buChar char=""/>
            </a:pPr>
            <a:r>
              <a:rPr lang="tr-TR" sz="2800" i="1" smtClean="0"/>
              <a:t>Bütün öğrencilerimin gereksinimlerinin karşılanması için elimden geleni yapacağım.</a:t>
            </a:r>
            <a:r>
              <a:rPr lang="tr-TR" sz="2800" smtClean="0"/>
              <a:t> </a:t>
            </a:r>
          </a:p>
          <a:p>
            <a:pPr marL="447675" indent="-382588" eaLnBrk="1" hangingPunct="1">
              <a:lnSpc>
                <a:spcPct val="90000"/>
              </a:lnSpc>
              <a:buFont typeface="Wingdings 2" pitchFamily="18" charset="2"/>
              <a:buChar char=""/>
            </a:pPr>
            <a:r>
              <a:rPr lang="tr-TR" sz="2800" i="1" smtClean="0"/>
              <a:t>Çevremdeki iyi insanları öğretmen olmaya teşvik edeceğim.</a:t>
            </a:r>
            <a:r>
              <a:rPr lang="tr-TR" sz="2800" smtClean="0"/>
              <a:t> </a:t>
            </a:r>
          </a:p>
          <a:p>
            <a:pPr marL="447675" indent="-382588" eaLnBrk="1" hangingPunct="1">
              <a:lnSpc>
                <a:spcPct val="90000"/>
              </a:lnSpc>
              <a:buFont typeface="Wingdings 2" pitchFamily="18" charset="2"/>
              <a:buChar char=""/>
            </a:pPr>
            <a:r>
              <a:rPr lang="tr-TR" sz="2800" i="1" smtClean="0"/>
              <a:t>Eğer öğretme aşkımı kaybedersem meslekten ayrılacağım</a:t>
            </a:r>
            <a:r>
              <a:rPr lang="tr-TR" sz="2800" smtClean="0"/>
              <a:t> </a:t>
            </a:r>
          </a:p>
          <a:p>
            <a:pPr marL="447675" indent="-382588" eaLnBrk="1" hangingPunct="1">
              <a:lnSpc>
                <a:spcPct val="90000"/>
              </a:lnSpc>
              <a:buFont typeface="Wingdings 2" pitchFamily="18" charset="2"/>
              <a:buChar char=""/>
            </a:pPr>
            <a:endParaRPr lang="tr-TR" sz="2800" smtClean="0"/>
          </a:p>
        </p:txBody>
      </p:sp>
    </p:spTree>
    <p:extLst>
      <p:ext uri="{BB962C8B-B14F-4D97-AF65-F5344CB8AC3E}">
        <p14:creationId xmlns:p14="http://schemas.microsoft.com/office/powerpoint/2010/main" val="25836470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normAutofit/>
          </a:bodyPr>
          <a:lstStyle/>
          <a:p>
            <a:pPr marL="484632" eaLnBrk="1" fontAlgn="auto" hangingPunct="1">
              <a:spcAft>
                <a:spcPts val="0"/>
              </a:spcAft>
              <a:defRPr/>
            </a:pPr>
            <a:r>
              <a:rPr lang="tr-TR" b="1">
                <a:solidFill>
                  <a:schemeClr val="accent1">
                    <a:tint val="83000"/>
                    <a:satMod val="150000"/>
                  </a:schemeClr>
                </a:solidFill>
              </a:rPr>
              <a:t>Öğretmenlik Meslek Etiği</a:t>
            </a:r>
          </a:p>
        </p:txBody>
      </p:sp>
      <p:sp>
        <p:nvSpPr>
          <p:cNvPr id="64515" name="6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eaLnBrk="1" hangingPunct="1"/>
            <a:r>
              <a:rPr lang="tr-TR">
                <a:solidFill>
                  <a:srgbClr val="FFFFFF"/>
                </a:solidFill>
              </a:rPr>
              <a:t>Prof. Dr. Semiyha TUNCEL</a:t>
            </a:r>
          </a:p>
        </p:txBody>
      </p:sp>
      <p:sp>
        <p:nvSpPr>
          <p:cNvPr id="60420" name="5 Slayt Numarası Yer Tutucusu"/>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80A3ED24-57FC-4B20-A36F-D0D9FA13E8A6}" type="slidenum">
              <a:rPr lang="tr-TR"/>
              <a:pPr>
                <a:defRPr/>
              </a:pPr>
              <a:t>3</a:t>
            </a:fld>
            <a:endParaRPr lang="tr-TR"/>
          </a:p>
        </p:txBody>
      </p:sp>
      <p:sp>
        <p:nvSpPr>
          <p:cNvPr id="64517" name="Rectangle 3"/>
          <p:cNvSpPr>
            <a:spLocks noGrp="1" noChangeArrowheads="1"/>
          </p:cNvSpPr>
          <p:nvPr>
            <p:ph sz="quarter" idx="1"/>
          </p:nvPr>
        </p:nvSpPr>
        <p:spPr>
          <a:xfrm>
            <a:off x="301625" y="1527175"/>
            <a:ext cx="8504238" cy="4572000"/>
          </a:xfrm>
        </p:spPr>
        <p:txBody>
          <a:bodyPr/>
          <a:lstStyle/>
          <a:p>
            <a:pPr eaLnBrk="1" hangingPunct="1"/>
            <a:r>
              <a:rPr lang="tr-TR" u="sng" smtClean="0"/>
              <a:t> </a:t>
            </a:r>
            <a:r>
              <a:rPr lang="tr-TR" sz="3600" smtClean="0"/>
              <a:t>İdeal bir öğretmen,yalnız kusursuz öğretme yetenekleri ile değil,ayı zamanda yaşama biçimi ile de örnek alınacak ahlaki bir modele dönüşür.</a:t>
            </a:r>
          </a:p>
        </p:txBody>
      </p:sp>
    </p:spTree>
    <p:extLst>
      <p:ext uri="{BB962C8B-B14F-4D97-AF65-F5344CB8AC3E}">
        <p14:creationId xmlns:p14="http://schemas.microsoft.com/office/powerpoint/2010/main" val="13676043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p:txBody>
          <a:bodyPr>
            <a:normAutofit/>
          </a:bodyPr>
          <a:lstStyle/>
          <a:p>
            <a:pPr marL="484632" eaLnBrk="1" fontAlgn="auto" hangingPunct="1">
              <a:spcAft>
                <a:spcPts val="0"/>
              </a:spcAft>
              <a:defRPr/>
            </a:pPr>
            <a:r>
              <a:rPr lang="tr-TR" b="1">
                <a:solidFill>
                  <a:schemeClr val="accent1">
                    <a:tint val="83000"/>
                    <a:satMod val="150000"/>
                  </a:schemeClr>
                </a:solidFill>
              </a:rPr>
              <a:t>Öğretmenlik Meslek Etiği</a:t>
            </a:r>
          </a:p>
        </p:txBody>
      </p:sp>
      <p:sp>
        <p:nvSpPr>
          <p:cNvPr id="65539" name="6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eaLnBrk="1" hangingPunct="1"/>
            <a:r>
              <a:rPr lang="tr-TR">
                <a:solidFill>
                  <a:srgbClr val="FFFFFF"/>
                </a:solidFill>
              </a:rPr>
              <a:t>Prof. Dr. Semiyha TUNCEL</a:t>
            </a:r>
          </a:p>
        </p:txBody>
      </p:sp>
      <p:sp>
        <p:nvSpPr>
          <p:cNvPr id="61444" name="5 Slayt Numarası Yer Tutucusu"/>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5AA2FF0A-33A7-4EBC-80E8-0CC42A902165}" type="slidenum">
              <a:rPr lang="tr-TR"/>
              <a:pPr>
                <a:defRPr/>
              </a:pPr>
              <a:t>4</a:t>
            </a:fld>
            <a:endParaRPr lang="tr-TR"/>
          </a:p>
        </p:txBody>
      </p:sp>
      <p:sp>
        <p:nvSpPr>
          <p:cNvPr id="65541" name="Rectangle 3"/>
          <p:cNvSpPr>
            <a:spLocks noGrp="1" noChangeArrowheads="1"/>
          </p:cNvSpPr>
          <p:nvPr>
            <p:ph sz="quarter" idx="1"/>
          </p:nvPr>
        </p:nvSpPr>
        <p:spPr>
          <a:xfrm>
            <a:off x="301625" y="1527175"/>
            <a:ext cx="8504238" cy="4572000"/>
          </a:xfrm>
        </p:spPr>
        <p:txBody>
          <a:bodyPr/>
          <a:lstStyle/>
          <a:p>
            <a:pPr eaLnBrk="1" hangingPunct="1"/>
            <a:r>
              <a:rPr lang="tr-TR" b="1" smtClean="0"/>
              <a:t>Profesyonellik:  </a:t>
            </a:r>
            <a:r>
              <a:rPr lang="tr-TR" smtClean="0"/>
              <a:t>Öğretmenin yaptığı işinde profesyonel olması anlamına gelir. Yani, yapılan işin gerektiği şekilde ve en üst nitelikte yapılmasıdır. Bunun için profesyonel bir öğretmen; </a:t>
            </a:r>
          </a:p>
        </p:txBody>
      </p:sp>
    </p:spTree>
    <p:extLst>
      <p:ext uri="{BB962C8B-B14F-4D97-AF65-F5344CB8AC3E}">
        <p14:creationId xmlns:p14="http://schemas.microsoft.com/office/powerpoint/2010/main" val="25517963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p:txBody>
          <a:bodyPr>
            <a:normAutofit/>
          </a:bodyPr>
          <a:lstStyle/>
          <a:p>
            <a:pPr marL="484632" eaLnBrk="1" fontAlgn="auto" hangingPunct="1">
              <a:spcAft>
                <a:spcPts val="0"/>
              </a:spcAft>
              <a:defRPr/>
            </a:pPr>
            <a:r>
              <a:rPr lang="tr-TR" b="1">
                <a:solidFill>
                  <a:schemeClr val="accent1">
                    <a:tint val="83000"/>
                    <a:satMod val="150000"/>
                  </a:schemeClr>
                </a:solidFill>
              </a:rPr>
              <a:t>Öğretmenlik Meslek Etiği</a:t>
            </a:r>
          </a:p>
        </p:txBody>
      </p:sp>
      <p:sp>
        <p:nvSpPr>
          <p:cNvPr id="66563" name="6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eaLnBrk="1" hangingPunct="1"/>
            <a:r>
              <a:rPr lang="tr-TR">
                <a:solidFill>
                  <a:srgbClr val="FFFFFF"/>
                </a:solidFill>
              </a:rPr>
              <a:t>Prof. Dr. Semiyha TUNCEL</a:t>
            </a:r>
          </a:p>
        </p:txBody>
      </p:sp>
      <p:sp>
        <p:nvSpPr>
          <p:cNvPr id="62468" name="5 Slayt Numarası Yer Tutucusu"/>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52FE040B-9F53-4A99-B65F-F3ED1E7DB165}" type="slidenum">
              <a:rPr lang="tr-TR"/>
              <a:pPr>
                <a:defRPr/>
              </a:pPr>
              <a:t>5</a:t>
            </a:fld>
            <a:endParaRPr lang="tr-TR"/>
          </a:p>
        </p:txBody>
      </p:sp>
      <p:sp>
        <p:nvSpPr>
          <p:cNvPr id="66565" name="Rectangle 3"/>
          <p:cNvSpPr>
            <a:spLocks noGrp="1" noChangeArrowheads="1"/>
          </p:cNvSpPr>
          <p:nvPr>
            <p:ph sz="quarter" idx="1"/>
          </p:nvPr>
        </p:nvSpPr>
        <p:spPr>
          <a:xfrm>
            <a:off x="301625" y="1527175"/>
            <a:ext cx="8504238" cy="4572000"/>
          </a:xfrm>
        </p:spPr>
        <p:txBody>
          <a:bodyPr/>
          <a:lstStyle/>
          <a:p>
            <a:pPr marL="447675" indent="-382588" eaLnBrk="1" hangingPunct="1">
              <a:lnSpc>
                <a:spcPct val="80000"/>
              </a:lnSpc>
              <a:buFont typeface="Wingdings 2" pitchFamily="18" charset="2"/>
              <a:buChar char=""/>
            </a:pPr>
            <a:r>
              <a:rPr lang="tr-TR" sz="2400" smtClean="0"/>
              <a:t>a) Görevle ilgili bilgi beceri ve tutumları eksiksiz taşımak</a:t>
            </a:r>
          </a:p>
          <a:p>
            <a:pPr marL="447675" indent="-382588" eaLnBrk="1" hangingPunct="1">
              <a:lnSpc>
                <a:spcPct val="80000"/>
              </a:lnSpc>
              <a:buFont typeface="Wingdings 2" pitchFamily="18" charset="2"/>
              <a:buChar char=""/>
            </a:pPr>
            <a:r>
              <a:rPr lang="tr-TR" sz="2400" smtClean="0"/>
              <a:t>  b) Hizmeti zamanında ve kusursuz sunmak</a:t>
            </a:r>
          </a:p>
          <a:p>
            <a:pPr marL="447675" indent="-382588" eaLnBrk="1" hangingPunct="1">
              <a:lnSpc>
                <a:spcPct val="80000"/>
              </a:lnSpc>
              <a:buFont typeface="Wingdings 2" pitchFamily="18" charset="2"/>
              <a:buChar char=""/>
            </a:pPr>
            <a:r>
              <a:rPr lang="tr-TR" sz="2400" smtClean="0"/>
              <a:t>  c) Mesleği daha iyi yapabilmek için sürekli öz eleştiri ve değerlendirme yapmak</a:t>
            </a:r>
          </a:p>
          <a:p>
            <a:pPr marL="447675" indent="-382588" eaLnBrk="1" hangingPunct="1">
              <a:lnSpc>
                <a:spcPct val="80000"/>
              </a:lnSpc>
              <a:buFont typeface="Wingdings 2" pitchFamily="18" charset="2"/>
              <a:buChar char=""/>
            </a:pPr>
            <a:r>
              <a:rPr lang="tr-TR" sz="2400" smtClean="0"/>
              <a:t>  d) Hizmette kaliteyi sağlamak</a:t>
            </a:r>
          </a:p>
          <a:p>
            <a:pPr marL="447675" indent="-382588" eaLnBrk="1" hangingPunct="1">
              <a:lnSpc>
                <a:spcPct val="80000"/>
              </a:lnSpc>
              <a:buFont typeface="Wingdings 2" pitchFamily="18" charset="2"/>
              <a:buChar char=""/>
            </a:pPr>
            <a:r>
              <a:rPr lang="tr-TR" sz="2400" smtClean="0"/>
              <a:t>  e) Görevini yerine getirirken kişisel yeteneklerini sonuna kadar kullanabilmek</a:t>
            </a:r>
          </a:p>
          <a:p>
            <a:pPr marL="447675" indent="-382588" eaLnBrk="1" hangingPunct="1">
              <a:lnSpc>
                <a:spcPct val="80000"/>
              </a:lnSpc>
              <a:buFont typeface="Wingdings 2" pitchFamily="18" charset="2"/>
              <a:buChar char=""/>
            </a:pPr>
            <a:r>
              <a:rPr lang="tr-TR" sz="2400" smtClean="0"/>
              <a:t>  f) Görevi ile ilgili konularda takdir yetkisini makul ölçülerde kullanmak.</a:t>
            </a:r>
          </a:p>
          <a:p>
            <a:pPr marL="447675" indent="-382588" eaLnBrk="1" hangingPunct="1">
              <a:lnSpc>
                <a:spcPct val="80000"/>
              </a:lnSpc>
              <a:buFont typeface="Wingdings 2" pitchFamily="18" charset="2"/>
              <a:buChar char=""/>
            </a:pPr>
            <a:r>
              <a:rPr lang="tr-TR" sz="2400" smtClean="0"/>
              <a:t>  g) Mesleğin yöntem ve tekniklerini sürekli geliştirmek</a:t>
            </a:r>
          </a:p>
          <a:p>
            <a:pPr marL="447675" indent="-382588" eaLnBrk="1" hangingPunct="1">
              <a:lnSpc>
                <a:spcPct val="80000"/>
              </a:lnSpc>
              <a:buFont typeface="Wingdings 2" pitchFamily="18" charset="2"/>
              <a:buChar char=""/>
            </a:pPr>
            <a:r>
              <a:rPr lang="tr-TR" sz="2400" smtClean="0"/>
              <a:t>  h) öğrencilere öğrenebilecekleri bir sınıf ve ortam yaratmak </a:t>
            </a:r>
          </a:p>
        </p:txBody>
      </p:sp>
    </p:spTree>
    <p:extLst>
      <p:ext uri="{BB962C8B-B14F-4D97-AF65-F5344CB8AC3E}">
        <p14:creationId xmlns:p14="http://schemas.microsoft.com/office/powerpoint/2010/main" val="7173124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p:txBody>
          <a:bodyPr>
            <a:normAutofit/>
          </a:bodyPr>
          <a:lstStyle/>
          <a:p>
            <a:pPr marL="484632" eaLnBrk="1" fontAlgn="auto" hangingPunct="1">
              <a:spcAft>
                <a:spcPts val="0"/>
              </a:spcAft>
              <a:defRPr/>
            </a:pPr>
            <a:r>
              <a:rPr lang="tr-TR" b="1">
                <a:solidFill>
                  <a:schemeClr val="accent1">
                    <a:tint val="83000"/>
                    <a:satMod val="150000"/>
                  </a:schemeClr>
                </a:solidFill>
              </a:rPr>
              <a:t> Hizmette sorumluluk</a:t>
            </a:r>
          </a:p>
        </p:txBody>
      </p:sp>
      <p:sp>
        <p:nvSpPr>
          <p:cNvPr id="67587" name="6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eaLnBrk="1" hangingPunct="1"/>
            <a:r>
              <a:rPr lang="tr-TR">
                <a:solidFill>
                  <a:srgbClr val="FFFFFF"/>
                </a:solidFill>
              </a:rPr>
              <a:t>Prof. Dr. Semiyha TUNCEL</a:t>
            </a:r>
          </a:p>
        </p:txBody>
      </p:sp>
      <p:sp>
        <p:nvSpPr>
          <p:cNvPr id="63492" name="5 Slayt Numarası Yer Tutucusu"/>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FCE16946-1D39-4B3C-9255-BBB7A565ED31}" type="slidenum">
              <a:rPr lang="tr-TR"/>
              <a:pPr>
                <a:defRPr/>
              </a:pPr>
              <a:t>6</a:t>
            </a:fld>
            <a:endParaRPr lang="tr-TR"/>
          </a:p>
        </p:txBody>
      </p:sp>
      <p:sp>
        <p:nvSpPr>
          <p:cNvPr id="67589" name="Rectangle 3"/>
          <p:cNvSpPr>
            <a:spLocks noGrp="1" noChangeArrowheads="1"/>
          </p:cNvSpPr>
          <p:nvPr>
            <p:ph sz="quarter" idx="1"/>
          </p:nvPr>
        </p:nvSpPr>
        <p:spPr>
          <a:xfrm>
            <a:off x="301625" y="1527175"/>
            <a:ext cx="8504238" cy="4572000"/>
          </a:xfrm>
        </p:spPr>
        <p:txBody>
          <a:bodyPr/>
          <a:lstStyle/>
          <a:p>
            <a:pPr eaLnBrk="1" hangingPunct="1"/>
            <a:r>
              <a:rPr lang="tr-TR" b="1" smtClean="0"/>
              <a:t>: </a:t>
            </a:r>
            <a:r>
              <a:rPr lang="tr-TR" smtClean="0"/>
              <a:t>Sorumluluk, belli bir görevin istenilen nitelik ve nicelikte yerine getirilmesidir. Bu bağlamda öğretmen kamu hizmeti olan eğitimin sorumluluğunun bilincinde olmalıdır </a:t>
            </a:r>
          </a:p>
        </p:txBody>
      </p:sp>
    </p:spTree>
    <p:extLst>
      <p:ext uri="{BB962C8B-B14F-4D97-AF65-F5344CB8AC3E}">
        <p14:creationId xmlns:p14="http://schemas.microsoft.com/office/powerpoint/2010/main" val="10204345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p:txBody>
          <a:bodyPr>
            <a:normAutofit/>
          </a:bodyPr>
          <a:lstStyle/>
          <a:p>
            <a:pPr marL="484632" eaLnBrk="1" fontAlgn="auto" hangingPunct="1">
              <a:spcAft>
                <a:spcPts val="0"/>
              </a:spcAft>
              <a:defRPr/>
            </a:pPr>
            <a:r>
              <a:rPr lang="tr-TR" b="1">
                <a:solidFill>
                  <a:schemeClr val="accent1">
                    <a:tint val="83000"/>
                    <a:satMod val="150000"/>
                  </a:schemeClr>
                </a:solidFill>
              </a:rPr>
              <a:t>Adalet:</a:t>
            </a:r>
          </a:p>
        </p:txBody>
      </p:sp>
      <p:sp>
        <p:nvSpPr>
          <p:cNvPr id="68611" name="6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eaLnBrk="1" hangingPunct="1"/>
            <a:r>
              <a:rPr lang="tr-TR">
                <a:solidFill>
                  <a:srgbClr val="FFFFFF"/>
                </a:solidFill>
              </a:rPr>
              <a:t>Prof. Dr. Semiyha TUNCEL</a:t>
            </a:r>
          </a:p>
        </p:txBody>
      </p:sp>
      <p:sp>
        <p:nvSpPr>
          <p:cNvPr id="64516" name="5 Slayt Numarası Yer Tutucusu"/>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47461ECA-424E-46CF-BC0E-387D6E947712}" type="slidenum">
              <a:rPr lang="tr-TR"/>
              <a:pPr>
                <a:defRPr/>
              </a:pPr>
              <a:t>7</a:t>
            </a:fld>
            <a:endParaRPr lang="tr-TR"/>
          </a:p>
        </p:txBody>
      </p:sp>
      <p:sp>
        <p:nvSpPr>
          <p:cNvPr id="68613" name="Rectangle 3"/>
          <p:cNvSpPr>
            <a:spLocks noGrp="1" noChangeArrowheads="1"/>
          </p:cNvSpPr>
          <p:nvPr>
            <p:ph sz="quarter" idx="1"/>
          </p:nvPr>
        </p:nvSpPr>
        <p:spPr>
          <a:xfrm>
            <a:off x="301625" y="1527175"/>
            <a:ext cx="8504238" cy="4572000"/>
          </a:xfrm>
        </p:spPr>
        <p:txBody>
          <a:bodyPr/>
          <a:lstStyle/>
          <a:p>
            <a:pPr eaLnBrk="1" hangingPunct="1"/>
            <a:r>
              <a:rPr lang="tr-TR" b="1" smtClean="0"/>
              <a:t>–</a:t>
            </a:r>
            <a:r>
              <a:rPr lang="tr-TR" smtClean="0"/>
              <a:t>Öğretmen</a:t>
            </a:r>
            <a:r>
              <a:rPr lang="tr-TR" b="1" smtClean="0"/>
              <a:t> </a:t>
            </a:r>
            <a:r>
              <a:rPr lang="tr-TR" smtClean="0"/>
              <a:t>her türlü eyleminde ve öğrenciler arasındaki ilişkilerinde adaleti sağlamakla yükümlüdür. Bu adalet, öğrencilere söz hakkı vermeden başlayıp, tüm ders etkinliklerinde adil olmayı gerektirir </a:t>
            </a:r>
          </a:p>
        </p:txBody>
      </p:sp>
    </p:spTree>
    <p:extLst>
      <p:ext uri="{BB962C8B-B14F-4D97-AF65-F5344CB8AC3E}">
        <p14:creationId xmlns:p14="http://schemas.microsoft.com/office/powerpoint/2010/main" val="13859418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p:txBody>
          <a:bodyPr>
            <a:normAutofit/>
          </a:bodyPr>
          <a:lstStyle/>
          <a:p>
            <a:pPr marL="484632" eaLnBrk="1" fontAlgn="auto" hangingPunct="1">
              <a:spcAft>
                <a:spcPts val="0"/>
              </a:spcAft>
              <a:defRPr/>
            </a:pPr>
            <a:r>
              <a:rPr lang="tr-TR" b="1">
                <a:solidFill>
                  <a:schemeClr val="accent1">
                    <a:tint val="83000"/>
                    <a:satMod val="150000"/>
                  </a:schemeClr>
                </a:solidFill>
              </a:rPr>
              <a:t>Eşitlik</a:t>
            </a:r>
          </a:p>
        </p:txBody>
      </p:sp>
      <p:sp>
        <p:nvSpPr>
          <p:cNvPr id="69635" name="6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eaLnBrk="1" hangingPunct="1"/>
            <a:r>
              <a:rPr lang="tr-TR">
                <a:solidFill>
                  <a:srgbClr val="FFFFFF"/>
                </a:solidFill>
              </a:rPr>
              <a:t>Prof. Dr. Semiyha TUNCEL</a:t>
            </a:r>
          </a:p>
        </p:txBody>
      </p:sp>
      <p:sp>
        <p:nvSpPr>
          <p:cNvPr id="65540" name="5 Slayt Numarası Yer Tutucusu"/>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44D80763-6FBB-4D02-AE16-1A0D45088DC9}" type="slidenum">
              <a:rPr lang="tr-TR"/>
              <a:pPr>
                <a:defRPr/>
              </a:pPr>
              <a:t>8</a:t>
            </a:fld>
            <a:endParaRPr lang="tr-TR"/>
          </a:p>
        </p:txBody>
      </p:sp>
      <p:sp>
        <p:nvSpPr>
          <p:cNvPr id="69637" name="Rectangle 3"/>
          <p:cNvSpPr>
            <a:spLocks noGrp="1" noChangeArrowheads="1"/>
          </p:cNvSpPr>
          <p:nvPr>
            <p:ph sz="quarter" idx="1"/>
          </p:nvPr>
        </p:nvSpPr>
        <p:spPr>
          <a:xfrm>
            <a:off x="301625" y="1527175"/>
            <a:ext cx="8504238" cy="4572000"/>
          </a:xfrm>
        </p:spPr>
        <p:txBody>
          <a:bodyPr/>
          <a:lstStyle/>
          <a:p>
            <a:pPr eaLnBrk="1" hangingPunct="1"/>
            <a:r>
              <a:rPr lang="tr-TR" b="1" smtClean="0"/>
              <a:t>: </a:t>
            </a:r>
            <a:r>
              <a:rPr lang="tr-TR" smtClean="0"/>
              <a:t>Eşitlik, yararların, sıkıntıların, hizmetlerin dağıtılmasında sınırların belirlenmesini içerir. Bu eşitlikler, Temel bireysel eşitlik: bir okula kaydolan tüm öğrenciler eşittir. </a:t>
            </a:r>
          </a:p>
        </p:txBody>
      </p:sp>
    </p:spTree>
    <p:extLst>
      <p:ext uri="{BB962C8B-B14F-4D97-AF65-F5344CB8AC3E}">
        <p14:creationId xmlns:p14="http://schemas.microsoft.com/office/powerpoint/2010/main" val="26575104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a:xfrm>
            <a:off x="285750" y="571500"/>
            <a:ext cx="8534400" cy="357188"/>
          </a:xfrm>
        </p:spPr>
        <p:txBody>
          <a:bodyPr>
            <a:normAutofit fontScale="90000"/>
          </a:bodyPr>
          <a:lstStyle/>
          <a:p>
            <a:pPr marL="484632" eaLnBrk="1" fontAlgn="auto" hangingPunct="1">
              <a:spcAft>
                <a:spcPts val="0"/>
              </a:spcAft>
              <a:defRPr/>
            </a:pPr>
            <a:r>
              <a:rPr lang="tr-TR" sz="4000" b="1" dirty="0">
                <a:solidFill>
                  <a:schemeClr val="accent1">
                    <a:tint val="83000"/>
                    <a:satMod val="150000"/>
                  </a:schemeClr>
                </a:solidFill>
              </a:rPr>
              <a:t>Sağlıklı ve güvenlikli bir ortamın sağlanması</a:t>
            </a:r>
          </a:p>
        </p:txBody>
      </p:sp>
      <p:sp>
        <p:nvSpPr>
          <p:cNvPr id="70659" name="6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eaLnBrk="1" hangingPunct="1"/>
            <a:r>
              <a:rPr lang="tr-TR">
                <a:solidFill>
                  <a:srgbClr val="FFFFFF"/>
                </a:solidFill>
              </a:rPr>
              <a:t>Prof. Dr. Semiyha TUNCEL</a:t>
            </a:r>
          </a:p>
        </p:txBody>
      </p:sp>
      <p:sp>
        <p:nvSpPr>
          <p:cNvPr id="66564" name="5 Slayt Numarası Yer Tutucusu"/>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31BAA7DB-CD1B-4C21-A60B-E6FEC765FDAA}" type="slidenum">
              <a:rPr lang="tr-TR"/>
              <a:pPr>
                <a:defRPr/>
              </a:pPr>
              <a:t>9</a:t>
            </a:fld>
            <a:endParaRPr lang="tr-TR"/>
          </a:p>
        </p:txBody>
      </p:sp>
      <p:sp>
        <p:nvSpPr>
          <p:cNvPr id="70661" name="Rectangle 3"/>
          <p:cNvSpPr>
            <a:spLocks noGrp="1" noChangeArrowheads="1"/>
          </p:cNvSpPr>
          <p:nvPr>
            <p:ph sz="quarter" idx="1"/>
          </p:nvPr>
        </p:nvSpPr>
        <p:spPr>
          <a:xfrm>
            <a:off x="285750" y="2714625"/>
            <a:ext cx="8504238" cy="4572000"/>
          </a:xfrm>
        </p:spPr>
        <p:txBody>
          <a:bodyPr/>
          <a:lstStyle/>
          <a:p>
            <a:pPr eaLnBrk="1" hangingPunct="1"/>
            <a:r>
              <a:rPr lang="tr-TR" b="1" smtClean="0"/>
              <a:t>: </a:t>
            </a:r>
            <a:r>
              <a:rPr lang="tr-TR" smtClean="0"/>
              <a:t>öğrencilerin en temel haklarından birisi, sağlıklı ve güvenli bir okul-sınıf ortamında bulunmaktır. </a:t>
            </a:r>
          </a:p>
        </p:txBody>
      </p:sp>
    </p:spTree>
    <p:extLst>
      <p:ext uri="{BB962C8B-B14F-4D97-AF65-F5344CB8AC3E}">
        <p14:creationId xmlns:p14="http://schemas.microsoft.com/office/powerpoint/2010/main" val="141078705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626</Words>
  <Application>Microsoft Office PowerPoint</Application>
  <PresentationFormat>Ekran Gösterisi (4:3)</PresentationFormat>
  <Paragraphs>119</Paragraphs>
  <Slides>21</Slides>
  <Notes>0</Notes>
  <HiddenSlides>0</HiddenSlides>
  <MMClips>0</MMClips>
  <ScaleCrop>false</ScaleCrop>
  <HeadingPairs>
    <vt:vector size="4" baseType="variant">
      <vt:variant>
        <vt:lpstr>Tema</vt:lpstr>
      </vt:variant>
      <vt:variant>
        <vt:i4>1</vt:i4>
      </vt:variant>
      <vt:variant>
        <vt:lpstr>Slayt Başlıkları</vt:lpstr>
      </vt:variant>
      <vt:variant>
        <vt:i4>21</vt:i4>
      </vt:variant>
    </vt:vector>
  </HeadingPairs>
  <TitlesOfParts>
    <vt:vector size="22" baseType="lpstr">
      <vt:lpstr>Ofis Teması</vt:lpstr>
      <vt:lpstr>EĞİTİMDE ETİK</vt:lpstr>
      <vt:lpstr> Öğretmenlik Meslek Etiği</vt:lpstr>
      <vt:lpstr>Öğretmenlik Meslek Etiği</vt:lpstr>
      <vt:lpstr>Öğretmenlik Meslek Etiği</vt:lpstr>
      <vt:lpstr>Öğretmenlik Meslek Etiği</vt:lpstr>
      <vt:lpstr> Hizmette sorumluluk</vt:lpstr>
      <vt:lpstr>Adalet:</vt:lpstr>
      <vt:lpstr>Eşitlik</vt:lpstr>
      <vt:lpstr>Sağlıklı ve güvenlikli bir ortamın sağlanması</vt:lpstr>
      <vt:lpstr>Yolsuzluk yapmamak</vt:lpstr>
      <vt:lpstr>Dürüstlük- doğruluk ve güven</vt:lpstr>
      <vt:lpstr>Tarafsızlık:</vt:lpstr>
      <vt:lpstr>Mesleki bağlılık ve sürekli gelişme</vt:lpstr>
      <vt:lpstr>Mesleki bağlılık ve sürekli gelişme</vt:lpstr>
      <vt:lpstr>Saygı: </vt:lpstr>
      <vt:lpstr>Saygı:</vt:lpstr>
      <vt:lpstr>Saygı:</vt:lpstr>
      <vt:lpstr>Saygı:</vt:lpstr>
      <vt:lpstr>Kaynakların etkili kullanımı</vt:lpstr>
      <vt:lpstr>International Teacher Certification</vt:lpstr>
      <vt:lpstr>International Teacher Certification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EĞİTİMDE ETİK</dc:title>
  <dc:creator>Öğretmenlik</dc:creator>
  <cp:lastModifiedBy>Öğretmenlik</cp:lastModifiedBy>
  <cp:revision>1</cp:revision>
  <dcterms:created xsi:type="dcterms:W3CDTF">2017-12-01T08:40:59Z</dcterms:created>
  <dcterms:modified xsi:type="dcterms:W3CDTF">2017-12-01T08:41:26Z</dcterms:modified>
</cp:coreProperties>
</file>