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69" d="100"/>
          <a:sy n="69" d="100"/>
        </p:scale>
        <p:origin x="564" y="5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30EA9402-B9B5-4416-9082-E34412014DFF}" type="datetimeFigureOut">
              <a:rPr lang="tr-TR" smtClean="0"/>
              <a:t>17.5.2020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B5729E59-6A5E-4492-A8B7-1AFD6103FBC7}" type="slidenum">
              <a:rPr lang="tr-TR" smtClean="0"/>
              <a:t>‹#›</a:t>
            </a:fld>
            <a:endParaRPr lang="tr-TR"/>
          </a:p>
        </p:txBody>
      </p:sp>
    </p:spTree>
    <p:extLst>
      <p:ext uri="{BB962C8B-B14F-4D97-AF65-F5344CB8AC3E}">
        <p14:creationId xmlns:p14="http://schemas.microsoft.com/office/powerpoint/2010/main" val="329266456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30EA9402-B9B5-4416-9082-E34412014DFF}" type="datetimeFigureOut">
              <a:rPr lang="tr-TR" smtClean="0"/>
              <a:t>17.5.2020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B5729E59-6A5E-4492-A8B7-1AFD6103FBC7}" type="slidenum">
              <a:rPr lang="tr-TR" smtClean="0"/>
              <a:t>‹#›</a:t>
            </a:fld>
            <a:endParaRPr lang="tr-TR"/>
          </a:p>
        </p:txBody>
      </p:sp>
    </p:spTree>
    <p:extLst>
      <p:ext uri="{BB962C8B-B14F-4D97-AF65-F5344CB8AC3E}">
        <p14:creationId xmlns:p14="http://schemas.microsoft.com/office/powerpoint/2010/main" val="424378796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30EA9402-B9B5-4416-9082-E34412014DFF}" type="datetimeFigureOut">
              <a:rPr lang="tr-TR" smtClean="0"/>
              <a:t>17.5.2020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B5729E59-6A5E-4492-A8B7-1AFD6103FBC7}" type="slidenum">
              <a:rPr lang="tr-TR" smtClean="0"/>
              <a:t>‹#›</a:t>
            </a:fld>
            <a:endParaRPr lang="tr-TR"/>
          </a:p>
        </p:txBody>
      </p:sp>
    </p:spTree>
    <p:extLst>
      <p:ext uri="{BB962C8B-B14F-4D97-AF65-F5344CB8AC3E}">
        <p14:creationId xmlns:p14="http://schemas.microsoft.com/office/powerpoint/2010/main" val="21974098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30EA9402-B9B5-4416-9082-E34412014DFF}" type="datetimeFigureOut">
              <a:rPr lang="tr-TR" smtClean="0"/>
              <a:t>17.5.2020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B5729E59-6A5E-4492-A8B7-1AFD6103FBC7}" type="slidenum">
              <a:rPr lang="tr-TR" smtClean="0"/>
              <a:t>‹#›</a:t>
            </a:fld>
            <a:endParaRPr lang="tr-TR"/>
          </a:p>
        </p:txBody>
      </p:sp>
    </p:spTree>
    <p:extLst>
      <p:ext uri="{BB962C8B-B14F-4D97-AF65-F5344CB8AC3E}">
        <p14:creationId xmlns:p14="http://schemas.microsoft.com/office/powerpoint/2010/main" val="11499623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30EA9402-B9B5-4416-9082-E34412014DFF}" type="datetimeFigureOut">
              <a:rPr lang="tr-TR" smtClean="0"/>
              <a:t>17.5.2020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B5729E59-6A5E-4492-A8B7-1AFD6103FBC7}" type="slidenum">
              <a:rPr lang="tr-TR" smtClean="0"/>
              <a:t>‹#›</a:t>
            </a:fld>
            <a:endParaRPr lang="tr-TR"/>
          </a:p>
        </p:txBody>
      </p:sp>
    </p:spTree>
    <p:extLst>
      <p:ext uri="{BB962C8B-B14F-4D97-AF65-F5344CB8AC3E}">
        <p14:creationId xmlns:p14="http://schemas.microsoft.com/office/powerpoint/2010/main" val="15286469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30EA9402-B9B5-4416-9082-E34412014DFF}" type="datetimeFigureOut">
              <a:rPr lang="tr-TR" smtClean="0"/>
              <a:t>17.5.2020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B5729E59-6A5E-4492-A8B7-1AFD6103FBC7}" type="slidenum">
              <a:rPr lang="tr-TR" smtClean="0"/>
              <a:t>‹#›</a:t>
            </a:fld>
            <a:endParaRPr lang="tr-TR"/>
          </a:p>
        </p:txBody>
      </p:sp>
    </p:spTree>
    <p:extLst>
      <p:ext uri="{BB962C8B-B14F-4D97-AF65-F5344CB8AC3E}">
        <p14:creationId xmlns:p14="http://schemas.microsoft.com/office/powerpoint/2010/main" val="22683288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30EA9402-B9B5-4416-9082-E34412014DFF}" type="datetimeFigureOut">
              <a:rPr lang="tr-TR" smtClean="0"/>
              <a:t>17.5.2020</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B5729E59-6A5E-4492-A8B7-1AFD6103FBC7}" type="slidenum">
              <a:rPr lang="tr-TR" smtClean="0"/>
              <a:t>‹#›</a:t>
            </a:fld>
            <a:endParaRPr lang="tr-TR"/>
          </a:p>
        </p:txBody>
      </p:sp>
    </p:spTree>
    <p:extLst>
      <p:ext uri="{BB962C8B-B14F-4D97-AF65-F5344CB8AC3E}">
        <p14:creationId xmlns:p14="http://schemas.microsoft.com/office/powerpoint/2010/main" val="37429789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30EA9402-B9B5-4416-9082-E34412014DFF}" type="datetimeFigureOut">
              <a:rPr lang="tr-TR" smtClean="0"/>
              <a:t>17.5.2020</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B5729E59-6A5E-4492-A8B7-1AFD6103FBC7}" type="slidenum">
              <a:rPr lang="tr-TR" smtClean="0"/>
              <a:t>‹#›</a:t>
            </a:fld>
            <a:endParaRPr lang="tr-TR"/>
          </a:p>
        </p:txBody>
      </p:sp>
    </p:spTree>
    <p:extLst>
      <p:ext uri="{BB962C8B-B14F-4D97-AF65-F5344CB8AC3E}">
        <p14:creationId xmlns:p14="http://schemas.microsoft.com/office/powerpoint/2010/main" val="269444824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30EA9402-B9B5-4416-9082-E34412014DFF}" type="datetimeFigureOut">
              <a:rPr lang="tr-TR" smtClean="0"/>
              <a:t>17.5.2020</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B5729E59-6A5E-4492-A8B7-1AFD6103FBC7}" type="slidenum">
              <a:rPr lang="tr-TR" smtClean="0"/>
              <a:t>‹#›</a:t>
            </a:fld>
            <a:endParaRPr lang="tr-TR"/>
          </a:p>
        </p:txBody>
      </p:sp>
    </p:spTree>
    <p:extLst>
      <p:ext uri="{BB962C8B-B14F-4D97-AF65-F5344CB8AC3E}">
        <p14:creationId xmlns:p14="http://schemas.microsoft.com/office/powerpoint/2010/main" val="362946040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30EA9402-B9B5-4416-9082-E34412014DFF}" type="datetimeFigureOut">
              <a:rPr lang="tr-TR" smtClean="0"/>
              <a:t>17.5.2020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B5729E59-6A5E-4492-A8B7-1AFD6103FBC7}" type="slidenum">
              <a:rPr lang="tr-TR" smtClean="0"/>
              <a:t>‹#›</a:t>
            </a:fld>
            <a:endParaRPr lang="tr-TR"/>
          </a:p>
        </p:txBody>
      </p:sp>
    </p:spTree>
    <p:extLst>
      <p:ext uri="{BB962C8B-B14F-4D97-AF65-F5344CB8AC3E}">
        <p14:creationId xmlns:p14="http://schemas.microsoft.com/office/powerpoint/2010/main" val="37630546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30EA9402-B9B5-4416-9082-E34412014DFF}" type="datetimeFigureOut">
              <a:rPr lang="tr-TR" smtClean="0"/>
              <a:t>17.5.2020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B5729E59-6A5E-4492-A8B7-1AFD6103FBC7}" type="slidenum">
              <a:rPr lang="tr-TR" smtClean="0"/>
              <a:t>‹#›</a:t>
            </a:fld>
            <a:endParaRPr lang="tr-TR"/>
          </a:p>
        </p:txBody>
      </p:sp>
    </p:spTree>
    <p:extLst>
      <p:ext uri="{BB962C8B-B14F-4D97-AF65-F5344CB8AC3E}">
        <p14:creationId xmlns:p14="http://schemas.microsoft.com/office/powerpoint/2010/main" val="14389428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0EA9402-B9B5-4416-9082-E34412014DFF}" type="datetimeFigureOut">
              <a:rPr lang="tr-TR" smtClean="0"/>
              <a:t>17.5.2020</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5729E59-6A5E-4492-A8B7-1AFD6103FBC7}" type="slidenum">
              <a:rPr lang="tr-TR" smtClean="0"/>
              <a:t>‹#›</a:t>
            </a:fld>
            <a:endParaRPr lang="tr-TR"/>
          </a:p>
        </p:txBody>
      </p:sp>
    </p:spTree>
    <p:extLst>
      <p:ext uri="{BB962C8B-B14F-4D97-AF65-F5344CB8AC3E}">
        <p14:creationId xmlns:p14="http://schemas.microsoft.com/office/powerpoint/2010/main" val="364579678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dirty="0" smtClean="0"/>
              <a:t>Yetişkin Eğitiminin Gelişimine Yön Verenler</a:t>
            </a:r>
            <a:endParaRPr lang="tr-TR" dirty="0"/>
          </a:p>
        </p:txBody>
      </p:sp>
      <p:sp>
        <p:nvSpPr>
          <p:cNvPr id="3" name="Alt Başlık 2"/>
          <p:cNvSpPr>
            <a:spLocks noGrp="1"/>
          </p:cNvSpPr>
          <p:nvPr>
            <p:ph type="subTitle" idx="1"/>
          </p:nvPr>
        </p:nvSpPr>
        <p:spPr/>
        <p:txBody>
          <a:bodyPr/>
          <a:lstStyle/>
          <a:p>
            <a:r>
              <a:rPr lang="tr-TR" dirty="0" smtClean="0"/>
              <a:t>Doç. Dr. Gülden AKIN</a:t>
            </a:r>
            <a:endParaRPr lang="tr-TR" dirty="0"/>
          </a:p>
        </p:txBody>
      </p:sp>
    </p:spTree>
    <p:extLst>
      <p:ext uri="{BB962C8B-B14F-4D97-AF65-F5344CB8AC3E}">
        <p14:creationId xmlns:p14="http://schemas.microsoft.com/office/powerpoint/2010/main" val="57430154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Kaynakça</a:t>
            </a:r>
            <a:endParaRPr lang="tr-TR" dirty="0"/>
          </a:p>
        </p:txBody>
      </p:sp>
      <p:sp>
        <p:nvSpPr>
          <p:cNvPr id="3" name="İçerik Yer Tutucusu 2"/>
          <p:cNvSpPr>
            <a:spLocks noGrp="1"/>
          </p:cNvSpPr>
          <p:nvPr>
            <p:ph idx="1"/>
          </p:nvPr>
        </p:nvSpPr>
        <p:spPr/>
        <p:txBody>
          <a:bodyPr>
            <a:normAutofit fontScale="70000" lnSpcReduction="20000"/>
          </a:bodyPr>
          <a:lstStyle/>
          <a:p>
            <a:r>
              <a:rPr lang="tr-TR" dirty="0" err="1"/>
              <a:t>Freire</a:t>
            </a:r>
            <a:r>
              <a:rPr lang="tr-TR" dirty="0"/>
              <a:t>, P. (2000). Ezilenlerin Pedagojisi. (Çev. Dilek </a:t>
            </a:r>
            <a:r>
              <a:rPr lang="tr-TR" dirty="0" err="1"/>
              <a:t>Hattatoğlu</a:t>
            </a:r>
            <a:r>
              <a:rPr lang="tr-TR" dirty="0"/>
              <a:t>, Erol Özbek)Ayrıntı Yayınları, İstanbul. 5. Basım</a:t>
            </a:r>
          </a:p>
          <a:p>
            <a:r>
              <a:rPr lang="tr-TR" dirty="0" err="1"/>
              <a:t>Dewey</a:t>
            </a:r>
            <a:r>
              <a:rPr lang="tr-TR" dirty="0"/>
              <a:t>, J. (1923). </a:t>
            </a:r>
            <a:r>
              <a:rPr lang="tr-TR" dirty="0" err="1"/>
              <a:t>Democracy</a:t>
            </a:r>
            <a:r>
              <a:rPr lang="tr-TR" dirty="0"/>
              <a:t> </a:t>
            </a:r>
            <a:r>
              <a:rPr lang="tr-TR" dirty="0" err="1"/>
              <a:t>And</a:t>
            </a:r>
            <a:r>
              <a:rPr lang="tr-TR" dirty="0"/>
              <a:t> </a:t>
            </a:r>
            <a:r>
              <a:rPr lang="tr-TR" dirty="0" err="1"/>
              <a:t>Education</a:t>
            </a:r>
            <a:r>
              <a:rPr lang="tr-TR" dirty="0"/>
              <a:t>: An </a:t>
            </a:r>
            <a:r>
              <a:rPr lang="tr-TR" dirty="0" err="1"/>
              <a:t>İntroduction</a:t>
            </a:r>
            <a:r>
              <a:rPr lang="tr-TR" dirty="0"/>
              <a:t> </a:t>
            </a:r>
            <a:r>
              <a:rPr lang="tr-TR" dirty="0" err="1"/>
              <a:t>To</a:t>
            </a:r>
            <a:r>
              <a:rPr lang="tr-TR" dirty="0"/>
              <a:t> </a:t>
            </a:r>
            <a:r>
              <a:rPr lang="tr-TR" dirty="0" err="1"/>
              <a:t>The</a:t>
            </a:r>
            <a:r>
              <a:rPr lang="tr-TR" dirty="0"/>
              <a:t> </a:t>
            </a:r>
            <a:r>
              <a:rPr lang="tr-TR" dirty="0" err="1"/>
              <a:t>Philosophy</a:t>
            </a:r>
            <a:r>
              <a:rPr lang="tr-TR" dirty="0"/>
              <a:t> Of </a:t>
            </a:r>
            <a:r>
              <a:rPr lang="tr-TR" dirty="0" err="1"/>
              <a:t>Education</a:t>
            </a:r>
            <a:r>
              <a:rPr lang="tr-TR" dirty="0"/>
              <a:t>. </a:t>
            </a:r>
            <a:r>
              <a:rPr lang="tr-TR" dirty="0" err="1"/>
              <a:t>Macmillan</a:t>
            </a:r>
            <a:r>
              <a:rPr lang="tr-TR" dirty="0"/>
              <a:t>.</a:t>
            </a:r>
          </a:p>
          <a:p>
            <a:r>
              <a:rPr lang="tr-TR" dirty="0"/>
              <a:t> </a:t>
            </a:r>
            <a:r>
              <a:rPr lang="tr-TR" dirty="0" err="1"/>
              <a:t>Brookfield</a:t>
            </a:r>
            <a:r>
              <a:rPr lang="tr-TR" dirty="0"/>
              <a:t>, S. (1987). </a:t>
            </a:r>
            <a:r>
              <a:rPr lang="tr-TR" dirty="0" err="1"/>
              <a:t>Eduard</a:t>
            </a:r>
            <a:r>
              <a:rPr lang="tr-TR" dirty="0"/>
              <a:t> </a:t>
            </a:r>
            <a:r>
              <a:rPr lang="tr-TR" dirty="0" err="1"/>
              <a:t>Lindeman</a:t>
            </a:r>
            <a:r>
              <a:rPr lang="tr-TR" dirty="0"/>
              <a:t>. </a:t>
            </a:r>
            <a:r>
              <a:rPr lang="tr-TR" i="1" dirty="0" err="1"/>
              <a:t>Twentieth</a:t>
            </a:r>
            <a:r>
              <a:rPr lang="tr-TR" i="1" dirty="0"/>
              <a:t> </a:t>
            </a:r>
            <a:r>
              <a:rPr lang="tr-TR" i="1" dirty="0" err="1"/>
              <a:t>century</a:t>
            </a:r>
            <a:r>
              <a:rPr lang="tr-TR" i="1" dirty="0"/>
              <a:t> </a:t>
            </a:r>
            <a:r>
              <a:rPr lang="tr-TR" i="1" dirty="0" err="1"/>
              <a:t>thinkers</a:t>
            </a:r>
            <a:r>
              <a:rPr lang="tr-TR" i="1" dirty="0"/>
              <a:t> in </a:t>
            </a:r>
            <a:r>
              <a:rPr lang="tr-TR" i="1" dirty="0" err="1"/>
              <a:t>adult</a:t>
            </a:r>
            <a:r>
              <a:rPr lang="tr-TR" i="1" dirty="0"/>
              <a:t> </a:t>
            </a:r>
            <a:r>
              <a:rPr lang="tr-TR" i="1" dirty="0" err="1"/>
              <a:t>education</a:t>
            </a:r>
            <a:r>
              <a:rPr lang="tr-TR" dirty="0"/>
              <a:t>, in </a:t>
            </a:r>
            <a:r>
              <a:rPr lang="tr-TR" dirty="0" err="1"/>
              <a:t>Jarvis</a:t>
            </a:r>
            <a:r>
              <a:rPr lang="tr-TR" dirty="0"/>
              <a:t>, P. (ed.),  New York: </a:t>
            </a:r>
            <a:r>
              <a:rPr lang="tr-TR" dirty="0" err="1"/>
              <a:t>Routledge</a:t>
            </a:r>
            <a:r>
              <a:rPr lang="tr-TR" dirty="0"/>
              <a:t>. 119-143.</a:t>
            </a:r>
          </a:p>
          <a:p>
            <a:r>
              <a:rPr lang="tr-TR" dirty="0"/>
              <a:t> </a:t>
            </a:r>
            <a:r>
              <a:rPr lang="tr-TR" dirty="0" err="1"/>
              <a:t>Knowles</a:t>
            </a:r>
            <a:r>
              <a:rPr lang="tr-TR" dirty="0"/>
              <a:t>, M. (1996). Yetişkin Öğrenenler: Göz Ardı Edilen Bir Kesim. (çev. </a:t>
            </a:r>
            <a:r>
              <a:rPr lang="tr-TR" dirty="0" smtClean="0"/>
              <a:t>Serap Ayhan</a:t>
            </a:r>
            <a:r>
              <a:rPr lang="tr-TR" dirty="0"/>
              <a:t>). A.Ü. Basımevi, Ankara., </a:t>
            </a:r>
            <a:r>
              <a:rPr lang="tr-TR" dirty="0" err="1"/>
              <a:t>sy</a:t>
            </a:r>
            <a:r>
              <a:rPr lang="tr-TR" dirty="0"/>
              <a:t>. 56-62</a:t>
            </a:r>
            <a:r>
              <a:rPr lang="tr-TR" dirty="0" smtClean="0"/>
              <a:t>.</a:t>
            </a:r>
          </a:p>
          <a:p>
            <a:r>
              <a:rPr lang="tr-TR" dirty="0" err="1"/>
              <a:t>Mezirow</a:t>
            </a:r>
            <a:r>
              <a:rPr lang="tr-TR" dirty="0"/>
              <a:t>, J. (1991). </a:t>
            </a:r>
            <a:r>
              <a:rPr lang="tr-TR" i="1" dirty="0" err="1"/>
              <a:t>Transformative</a:t>
            </a:r>
            <a:r>
              <a:rPr lang="tr-TR" i="1" dirty="0"/>
              <a:t> </a:t>
            </a:r>
            <a:r>
              <a:rPr lang="tr-TR" i="1" dirty="0" err="1"/>
              <a:t>Dimensions</a:t>
            </a:r>
            <a:r>
              <a:rPr lang="tr-TR" i="1" dirty="0"/>
              <a:t> of </a:t>
            </a:r>
            <a:r>
              <a:rPr lang="tr-TR" i="1" dirty="0" err="1"/>
              <a:t>Adult</a:t>
            </a:r>
            <a:r>
              <a:rPr lang="tr-TR" i="1" dirty="0"/>
              <a:t> Learning</a:t>
            </a:r>
            <a:r>
              <a:rPr lang="tr-TR" dirty="0"/>
              <a:t>. San Francisco, CA: </a:t>
            </a:r>
            <a:r>
              <a:rPr lang="tr-TR" dirty="0" err="1"/>
              <a:t>Jossey-Bass</a:t>
            </a:r>
            <a:r>
              <a:rPr lang="tr-TR" dirty="0"/>
              <a:t>.</a:t>
            </a:r>
          </a:p>
          <a:p>
            <a:r>
              <a:rPr lang="tr-TR" dirty="0" err="1"/>
              <a:t>Jarvis</a:t>
            </a:r>
            <a:r>
              <a:rPr lang="tr-TR" dirty="0"/>
              <a:t>, P. (2004). </a:t>
            </a:r>
            <a:r>
              <a:rPr lang="tr-TR" dirty="0" err="1"/>
              <a:t>Adult</a:t>
            </a:r>
            <a:r>
              <a:rPr lang="tr-TR" dirty="0"/>
              <a:t> </a:t>
            </a:r>
            <a:r>
              <a:rPr lang="tr-TR" dirty="0" err="1"/>
              <a:t>education</a:t>
            </a:r>
            <a:r>
              <a:rPr lang="tr-TR" dirty="0"/>
              <a:t> </a:t>
            </a:r>
            <a:r>
              <a:rPr lang="tr-TR" dirty="0" err="1"/>
              <a:t>and</a:t>
            </a:r>
            <a:r>
              <a:rPr lang="tr-TR" dirty="0"/>
              <a:t> </a:t>
            </a:r>
            <a:r>
              <a:rPr lang="tr-TR" dirty="0" err="1"/>
              <a:t>lifelong</a:t>
            </a:r>
            <a:r>
              <a:rPr lang="tr-TR" dirty="0"/>
              <a:t> </a:t>
            </a:r>
            <a:r>
              <a:rPr lang="tr-TR" dirty="0" err="1"/>
              <a:t>learning</a:t>
            </a:r>
            <a:r>
              <a:rPr lang="tr-TR" dirty="0"/>
              <a:t>: </a:t>
            </a:r>
            <a:r>
              <a:rPr lang="tr-TR" dirty="0" err="1"/>
              <a:t>Theory</a:t>
            </a:r>
            <a:r>
              <a:rPr lang="tr-TR" dirty="0"/>
              <a:t> </a:t>
            </a:r>
            <a:r>
              <a:rPr lang="tr-TR" dirty="0" err="1"/>
              <a:t>and</a:t>
            </a:r>
            <a:r>
              <a:rPr lang="tr-TR" dirty="0"/>
              <a:t> </a:t>
            </a:r>
            <a:r>
              <a:rPr lang="tr-TR" dirty="0" err="1"/>
              <a:t>practice</a:t>
            </a:r>
            <a:r>
              <a:rPr lang="tr-TR" dirty="0"/>
              <a:t>. </a:t>
            </a:r>
            <a:r>
              <a:rPr lang="tr-TR" dirty="0" err="1"/>
              <a:t>Routledge</a:t>
            </a:r>
            <a:r>
              <a:rPr lang="tr-TR" dirty="0"/>
              <a:t>.</a:t>
            </a:r>
          </a:p>
          <a:p>
            <a:r>
              <a:rPr lang="tr-TR" dirty="0"/>
              <a:t> </a:t>
            </a:r>
            <a:r>
              <a:rPr lang="tr-TR" dirty="0" smtClean="0"/>
              <a:t> </a:t>
            </a:r>
            <a:r>
              <a:rPr lang="tr-TR" dirty="0" err="1" smtClean="0"/>
              <a:t>Christen</a:t>
            </a:r>
            <a:r>
              <a:rPr lang="tr-TR" dirty="0" smtClean="0"/>
              <a:t> </a:t>
            </a:r>
            <a:r>
              <a:rPr lang="tr-TR" dirty="0" err="1" smtClean="0"/>
              <a:t>Mikkelsen</a:t>
            </a:r>
            <a:r>
              <a:rPr lang="tr-TR" dirty="0" smtClean="0"/>
              <a:t> </a:t>
            </a:r>
            <a:r>
              <a:rPr lang="tr-TR" dirty="0" err="1" smtClean="0"/>
              <a:t>Kold</a:t>
            </a:r>
            <a:r>
              <a:rPr lang="tr-TR" dirty="0" smtClean="0"/>
              <a:t> ile ilgili neredeyse hiç İngilizce kaynak olmadığından, bu bölümdeki bilgilerin çoğu “</a:t>
            </a:r>
            <a:r>
              <a:rPr lang="tr-TR" dirty="0" err="1" smtClean="0"/>
              <a:t>Bjerg</a:t>
            </a:r>
            <a:r>
              <a:rPr lang="tr-TR" dirty="0" smtClean="0"/>
              <a:t>, J. (1994). </a:t>
            </a:r>
            <a:r>
              <a:rPr lang="tr-TR" dirty="0" err="1" smtClean="0"/>
              <a:t>Christen</a:t>
            </a:r>
            <a:r>
              <a:rPr lang="tr-TR" dirty="0" smtClean="0"/>
              <a:t> </a:t>
            </a:r>
            <a:r>
              <a:rPr lang="tr-TR" dirty="0" err="1" smtClean="0"/>
              <a:t>Mikkelsen</a:t>
            </a:r>
            <a:r>
              <a:rPr lang="tr-TR" dirty="0" smtClean="0"/>
              <a:t> </a:t>
            </a:r>
            <a:r>
              <a:rPr lang="tr-TR" dirty="0" err="1" smtClean="0"/>
              <a:t>Kold</a:t>
            </a:r>
            <a:r>
              <a:rPr lang="tr-TR" dirty="0" smtClean="0"/>
              <a:t>. </a:t>
            </a:r>
            <a:r>
              <a:rPr lang="tr-TR" dirty="0" err="1" smtClean="0"/>
              <a:t>In</a:t>
            </a:r>
            <a:r>
              <a:rPr lang="tr-TR" dirty="0" smtClean="0"/>
              <a:t> </a:t>
            </a:r>
            <a:r>
              <a:rPr lang="tr-TR" dirty="0" err="1" smtClean="0"/>
              <a:t>Prospects</a:t>
            </a:r>
            <a:r>
              <a:rPr lang="tr-TR" dirty="0" smtClean="0"/>
              <a:t>: </a:t>
            </a:r>
            <a:r>
              <a:rPr lang="tr-TR" dirty="0" err="1" smtClean="0"/>
              <a:t>The</a:t>
            </a:r>
            <a:r>
              <a:rPr lang="tr-TR" dirty="0" smtClean="0"/>
              <a:t> </a:t>
            </a:r>
            <a:r>
              <a:rPr lang="tr-TR" dirty="0" err="1" smtClean="0"/>
              <a:t>Quarterly</a:t>
            </a:r>
            <a:r>
              <a:rPr lang="tr-TR" dirty="0" smtClean="0"/>
              <a:t> </a:t>
            </a:r>
            <a:r>
              <a:rPr lang="tr-TR" dirty="0" err="1" smtClean="0"/>
              <a:t>Review</a:t>
            </a:r>
            <a:r>
              <a:rPr lang="tr-TR" dirty="0" smtClean="0"/>
              <a:t> Of </a:t>
            </a:r>
            <a:r>
              <a:rPr lang="tr-TR" dirty="0" err="1" smtClean="0"/>
              <a:t>Comparative</a:t>
            </a:r>
            <a:r>
              <a:rPr lang="tr-TR" dirty="0" smtClean="0"/>
              <a:t> </a:t>
            </a:r>
            <a:r>
              <a:rPr lang="tr-TR" dirty="0" err="1" smtClean="0"/>
              <a:t>Education</a:t>
            </a:r>
            <a:r>
              <a:rPr lang="tr-TR" dirty="0" smtClean="0"/>
              <a:t>, Volume XXIV, No. 1–2, 21–35. </a:t>
            </a:r>
            <a:r>
              <a:rPr lang="tr-TR" smtClean="0"/>
              <a:t>Paris: UNESCO.</a:t>
            </a:r>
            <a:endParaRPr lang="tr-TR" dirty="0"/>
          </a:p>
          <a:p>
            <a:r>
              <a:rPr lang="tr-TR" dirty="0" err="1"/>
              <a:t>Lawson</a:t>
            </a:r>
            <a:r>
              <a:rPr lang="tr-TR" dirty="0"/>
              <a:t>, M. (1993). NFS GRUNDTVIG. </a:t>
            </a:r>
            <a:r>
              <a:rPr lang="tr-TR" i="1" dirty="0" err="1"/>
              <a:t>education</a:t>
            </a:r>
            <a:r>
              <a:rPr lang="tr-TR" i="1" dirty="0"/>
              <a:t> (Paris, UNESCO: International </a:t>
            </a:r>
            <a:r>
              <a:rPr lang="tr-TR" i="1" dirty="0" err="1"/>
              <a:t>Bureau</a:t>
            </a:r>
            <a:r>
              <a:rPr lang="tr-TR" i="1" dirty="0"/>
              <a:t> of </a:t>
            </a:r>
            <a:r>
              <a:rPr lang="tr-TR" i="1" dirty="0" err="1"/>
              <a:t>Education</a:t>
            </a:r>
            <a:r>
              <a:rPr lang="tr-TR" i="1" dirty="0"/>
              <a:t>)</a:t>
            </a:r>
            <a:r>
              <a:rPr lang="tr-TR" dirty="0"/>
              <a:t>, </a:t>
            </a:r>
            <a:r>
              <a:rPr lang="tr-TR" i="1" dirty="0"/>
              <a:t>23</a:t>
            </a:r>
            <a:r>
              <a:rPr lang="tr-TR" dirty="0"/>
              <a:t>(3/4), 613-23</a:t>
            </a:r>
          </a:p>
          <a:p>
            <a:endParaRPr lang="tr-TR" dirty="0"/>
          </a:p>
          <a:p>
            <a:endParaRPr lang="tr-TR" dirty="0"/>
          </a:p>
          <a:p>
            <a:endParaRPr lang="tr-TR" dirty="0"/>
          </a:p>
        </p:txBody>
      </p:sp>
    </p:spTree>
    <p:extLst>
      <p:ext uri="{BB962C8B-B14F-4D97-AF65-F5344CB8AC3E}">
        <p14:creationId xmlns:p14="http://schemas.microsoft.com/office/powerpoint/2010/main" val="45666907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b="1" dirty="0" err="1"/>
              <a:t>Nikolaj</a:t>
            </a:r>
            <a:r>
              <a:rPr lang="tr-TR" b="1" dirty="0"/>
              <a:t> </a:t>
            </a:r>
            <a:r>
              <a:rPr lang="tr-TR" b="1" dirty="0" err="1"/>
              <a:t>Frederik</a:t>
            </a:r>
            <a:r>
              <a:rPr lang="tr-TR" b="1" dirty="0"/>
              <a:t> Severin </a:t>
            </a:r>
            <a:r>
              <a:rPr lang="tr-TR" b="1" dirty="0" err="1"/>
              <a:t>Grundtvig</a:t>
            </a:r>
            <a:r>
              <a:rPr lang="tr-TR" b="1" dirty="0"/>
              <a:t> (1783- 1872)</a:t>
            </a:r>
            <a:r>
              <a:rPr lang="tr-TR" dirty="0"/>
              <a:t/>
            </a:r>
            <a:br>
              <a:rPr lang="tr-TR" dirty="0"/>
            </a:br>
            <a:endParaRPr lang="tr-TR" dirty="0"/>
          </a:p>
        </p:txBody>
      </p:sp>
      <p:sp>
        <p:nvSpPr>
          <p:cNvPr id="3" name="İçerik Yer Tutucusu 2"/>
          <p:cNvSpPr>
            <a:spLocks noGrp="1"/>
          </p:cNvSpPr>
          <p:nvPr>
            <p:ph idx="1"/>
          </p:nvPr>
        </p:nvSpPr>
        <p:spPr/>
        <p:txBody>
          <a:bodyPr/>
          <a:lstStyle/>
          <a:p>
            <a:r>
              <a:rPr lang="tr-TR" dirty="0" smtClean="0"/>
              <a:t>‘Batılı </a:t>
            </a:r>
            <a:r>
              <a:rPr lang="tr-TR" dirty="0"/>
              <a:t>(Western) yetişkin eğitiminin babası’ olarak </a:t>
            </a:r>
            <a:r>
              <a:rPr lang="tr-TR" dirty="0" smtClean="0"/>
              <a:t>tanımlanır.</a:t>
            </a:r>
          </a:p>
          <a:p>
            <a:r>
              <a:rPr lang="tr-TR" dirty="0" smtClean="0"/>
              <a:t>Yetişkin </a:t>
            </a:r>
            <a:r>
              <a:rPr lang="tr-TR" dirty="0"/>
              <a:t>eğitimi ve </a:t>
            </a:r>
            <a:r>
              <a:rPr lang="tr-TR" dirty="0" err="1"/>
              <a:t>andragoji</a:t>
            </a:r>
            <a:r>
              <a:rPr lang="tr-TR" dirty="0"/>
              <a:t> kavramlarının oluşmasına zemin </a:t>
            </a:r>
            <a:r>
              <a:rPr lang="tr-TR" dirty="0" smtClean="0"/>
              <a:t>hazırlamıştır.</a:t>
            </a:r>
            <a:endParaRPr lang="tr-TR" dirty="0"/>
          </a:p>
          <a:p>
            <a:r>
              <a:rPr lang="tr-TR" b="1" i="1" dirty="0"/>
              <a:t> </a:t>
            </a:r>
            <a:r>
              <a:rPr lang="tr-TR" dirty="0"/>
              <a:t>Danimarka halk liselerinin </a:t>
            </a:r>
            <a:r>
              <a:rPr lang="tr-TR" dirty="0" smtClean="0"/>
              <a:t>fikir babasıdır.</a:t>
            </a:r>
          </a:p>
          <a:p>
            <a:r>
              <a:rPr lang="tr-TR" dirty="0" smtClean="0"/>
              <a:t>‘Yaşayan </a:t>
            </a:r>
            <a:r>
              <a:rPr lang="tr-TR" dirty="0"/>
              <a:t>kelime’ </a:t>
            </a:r>
            <a:r>
              <a:rPr lang="tr-TR" dirty="0" smtClean="0"/>
              <a:t>terimi ortaya atan </a:t>
            </a:r>
            <a:r>
              <a:rPr lang="tr-TR" dirty="0" err="1" smtClean="0"/>
              <a:t>Grundtvig,daha</a:t>
            </a:r>
            <a:r>
              <a:rPr lang="tr-TR" dirty="0" smtClean="0"/>
              <a:t> </a:t>
            </a:r>
            <a:r>
              <a:rPr lang="tr-TR" dirty="0"/>
              <a:t>sonraki aşamalarda ‘karşılıklı eğitim’(öğretmen ve öğrencinin birlikte öğrenmeyi keşfetmesi ve öğrenme süreçlerinde birbirinden etkilenmesi) ve ‘yaşayan iletişim’ kavramlarına </a:t>
            </a:r>
            <a:r>
              <a:rPr lang="tr-TR" dirty="0" smtClean="0"/>
              <a:t>geliştirmiştir.</a:t>
            </a:r>
            <a:endParaRPr lang="tr-TR" dirty="0"/>
          </a:p>
          <a:p>
            <a:endParaRPr lang="tr-TR" dirty="0"/>
          </a:p>
          <a:p>
            <a:endParaRPr lang="tr-TR" dirty="0"/>
          </a:p>
        </p:txBody>
      </p:sp>
    </p:spTree>
    <p:extLst>
      <p:ext uri="{BB962C8B-B14F-4D97-AF65-F5344CB8AC3E}">
        <p14:creationId xmlns:p14="http://schemas.microsoft.com/office/powerpoint/2010/main" val="366699628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err="1"/>
              <a:t>Christen</a:t>
            </a:r>
            <a:r>
              <a:rPr lang="tr-TR" b="1" dirty="0"/>
              <a:t> </a:t>
            </a:r>
            <a:r>
              <a:rPr lang="tr-TR" b="1" dirty="0" err="1"/>
              <a:t>Mikkelsen</a:t>
            </a:r>
            <a:r>
              <a:rPr lang="tr-TR" b="1" dirty="0"/>
              <a:t> </a:t>
            </a:r>
            <a:r>
              <a:rPr lang="tr-TR" b="1" dirty="0" err="1"/>
              <a:t>Kold</a:t>
            </a:r>
            <a:r>
              <a:rPr lang="tr-TR" b="1" dirty="0"/>
              <a:t> (1816- 1870)</a:t>
            </a:r>
            <a:endParaRPr lang="tr-TR" dirty="0"/>
          </a:p>
        </p:txBody>
      </p:sp>
      <p:sp>
        <p:nvSpPr>
          <p:cNvPr id="3" name="İçerik Yer Tutucusu 2"/>
          <p:cNvSpPr>
            <a:spLocks noGrp="1"/>
          </p:cNvSpPr>
          <p:nvPr>
            <p:ph idx="1"/>
          </p:nvPr>
        </p:nvSpPr>
        <p:spPr/>
        <p:txBody>
          <a:bodyPr/>
          <a:lstStyle/>
          <a:p>
            <a:r>
              <a:rPr lang="tr-TR" dirty="0" smtClean="0"/>
              <a:t>Parasız okulların öncüsüdür.</a:t>
            </a:r>
          </a:p>
          <a:p>
            <a:r>
              <a:rPr lang="tr-TR" dirty="0" err="1"/>
              <a:t>Kold’a</a:t>
            </a:r>
            <a:r>
              <a:rPr lang="tr-TR" dirty="0"/>
              <a:t> göre, ne okuyup yazdıklarını tam olarak anlayıncaya kadar çocuklara okuma ve yazma </a:t>
            </a:r>
            <a:r>
              <a:rPr lang="tr-TR" dirty="0" smtClean="0"/>
              <a:t>öğretilmemeliydi.</a:t>
            </a:r>
          </a:p>
          <a:p>
            <a:r>
              <a:rPr lang="tr-TR" dirty="0" smtClean="0"/>
              <a:t>Çocuklar </a:t>
            </a:r>
            <a:r>
              <a:rPr lang="tr-TR" dirty="0"/>
              <a:t>sınıflara hapsedilmeden turlar ve geziler düzenlenerek okul dışında öğrenmeleri sağlanmasına özen gösteren </a:t>
            </a:r>
            <a:r>
              <a:rPr lang="tr-TR" dirty="0" err="1"/>
              <a:t>Kold</a:t>
            </a:r>
            <a:r>
              <a:rPr lang="tr-TR" dirty="0"/>
              <a:t>, çocuk ve yetişkin öğrenmesi arasındaki farka da dikkat çekmiştir. O’na göre, çocuklar duyduklarını kelimesi kelimesine olduğu gibi hafızalarına kaydederken, yetişkinler duyduklarını aynen kabul etmeden önce, kendi kalplerine ve algılarına göre şekillendirip daha sonra içselleştirirler. </a:t>
            </a:r>
          </a:p>
          <a:p>
            <a:endParaRPr lang="tr-TR" dirty="0"/>
          </a:p>
        </p:txBody>
      </p:sp>
    </p:spTree>
    <p:extLst>
      <p:ext uri="{BB962C8B-B14F-4D97-AF65-F5344CB8AC3E}">
        <p14:creationId xmlns:p14="http://schemas.microsoft.com/office/powerpoint/2010/main" val="429316389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John </a:t>
            </a:r>
            <a:r>
              <a:rPr lang="tr-TR" b="1" dirty="0" err="1"/>
              <a:t>Dewey</a:t>
            </a:r>
            <a:r>
              <a:rPr lang="tr-TR" b="1" dirty="0"/>
              <a:t> (1859-1952)</a:t>
            </a:r>
            <a:r>
              <a:rPr lang="tr-TR" dirty="0"/>
              <a:t/>
            </a:r>
            <a:br>
              <a:rPr lang="tr-TR" dirty="0"/>
            </a:br>
            <a:endParaRPr lang="tr-TR" dirty="0"/>
          </a:p>
        </p:txBody>
      </p:sp>
      <p:sp>
        <p:nvSpPr>
          <p:cNvPr id="3" name="İçerik Yer Tutucusu 2"/>
          <p:cNvSpPr>
            <a:spLocks noGrp="1"/>
          </p:cNvSpPr>
          <p:nvPr>
            <p:ph idx="1"/>
          </p:nvPr>
        </p:nvSpPr>
        <p:spPr/>
        <p:txBody>
          <a:bodyPr>
            <a:normAutofit fontScale="92500" lnSpcReduction="20000"/>
          </a:bodyPr>
          <a:lstStyle/>
          <a:p>
            <a:r>
              <a:rPr lang="tr-TR" dirty="0"/>
              <a:t>John </a:t>
            </a:r>
            <a:r>
              <a:rPr lang="tr-TR" dirty="0" err="1"/>
              <a:t>Dewey</a:t>
            </a:r>
            <a:r>
              <a:rPr lang="tr-TR" dirty="0"/>
              <a:t>, ilerlemeci bir eğitim reformist idi ve eğitimin yaparak öğrenme ilkesine dayandırılması gerektiğine inanıyordu. </a:t>
            </a:r>
            <a:endParaRPr lang="tr-TR" dirty="0" smtClean="0"/>
          </a:p>
          <a:p>
            <a:r>
              <a:rPr lang="tr-TR" dirty="0" smtClean="0"/>
              <a:t>Öğrencilerin </a:t>
            </a:r>
            <a:r>
              <a:rPr lang="tr-TR" dirty="0"/>
              <a:t>eğitim programlarını deneyimledikleri ve programla etkileşime girdikleri bir ortamda geliştiğine inanıyor ve tüm öğrencilerin, kendi öğrenme süreçlerine katılma fırsatına sahip olması gerektiğini </a:t>
            </a:r>
            <a:r>
              <a:rPr lang="tr-TR" dirty="0" smtClean="0"/>
              <a:t>vurguluyordu.</a:t>
            </a:r>
          </a:p>
          <a:p>
            <a:r>
              <a:rPr lang="tr-TR" dirty="0"/>
              <a:t>Okul, toplumun ve sosyal yapılanmanın en önemli yapı taşlarından biri olduğuna göre, toplumun ve öğrencilerin kendi yaşamları ile ilgili sorunların çözümlemelerinin yapıldığı ortamlar olmalıydı</a:t>
            </a:r>
            <a:r>
              <a:rPr lang="tr-TR" dirty="0" smtClean="0"/>
              <a:t>.</a:t>
            </a:r>
          </a:p>
          <a:p>
            <a:r>
              <a:rPr lang="tr-TR" dirty="0"/>
              <a:t>Eğitimin amacına ulaşabilmesi için, eğitim içeriğinin,  öğrencinin önceki deneyimleriyle ilişkilendirilerek sunulması, böylece bu yeni bilgi ile öğrencilerin bilgilerinin bağlantısının derinleştirilmesi gerektiğini vurgulamıştır</a:t>
            </a:r>
            <a:endParaRPr lang="tr-TR" dirty="0" smtClean="0"/>
          </a:p>
          <a:p>
            <a:endParaRPr lang="tr-TR" dirty="0"/>
          </a:p>
        </p:txBody>
      </p:sp>
    </p:spTree>
    <p:extLst>
      <p:ext uri="{BB962C8B-B14F-4D97-AF65-F5344CB8AC3E}">
        <p14:creationId xmlns:p14="http://schemas.microsoft.com/office/powerpoint/2010/main" val="365827903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err="1"/>
              <a:t>Eduard</a:t>
            </a:r>
            <a:r>
              <a:rPr lang="tr-TR" b="1" dirty="0"/>
              <a:t> </a:t>
            </a:r>
            <a:r>
              <a:rPr lang="tr-TR" b="1" dirty="0" err="1"/>
              <a:t>Christian</a:t>
            </a:r>
            <a:r>
              <a:rPr lang="tr-TR" b="1" dirty="0"/>
              <a:t> </a:t>
            </a:r>
            <a:r>
              <a:rPr lang="tr-TR" b="1" dirty="0" err="1"/>
              <a:t>Lindeman</a:t>
            </a:r>
            <a:r>
              <a:rPr lang="tr-TR" b="1" dirty="0"/>
              <a:t> (1885- 1953)</a:t>
            </a:r>
            <a:endParaRPr lang="tr-TR" dirty="0"/>
          </a:p>
        </p:txBody>
      </p:sp>
      <p:sp>
        <p:nvSpPr>
          <p:cNvPr id="3" name="İçerik Yer Tutucusu 2"/>
          <p:cNvSpPr>
            <a:spLocks noGrp="1"/>
          </p:cNvSpPr>
          <p:nvPr>
            <p:ph idx="1"/>
          </p:nvPr>
        </p:nvSpPr>
        <p:spPr/>
        <p:txBody>
          <a:bodyPr>
            <a:normAutofit fontScale="92500" lnSpcReduction="10000"/>
          </a:bodyPr>
          <a:lstStyle/>
          <a:p>
            <a:r>
              <a:rPr lang="tr-TR" dirty="0" err="1" smtClean="0"/>
              <a:t>Andragoji</a:t>
            </a:r>
            <a:r>
              <a:rPr lang="tr-TR" dirty="0" smtClean="0"/>
              <a:t> kavramını ABD’de yazılı bir kaynakta kullanan ilk eğitimcidir.</a:t>
            </a:r>
          </a:p>
          <a:p>
            <a:r>
              <a:rPr lang="tr-TR" dirty="0" smtClean="0"/>
              <a:t>Yetişkin </a:t>
            </a:r>
            <a:r>
              <a:rPr lang="tr-TR" dirty="0"/>
              <a:t>eğitimine ait dört temel prensibi ortaya koyar: a) Eğitim, </a:t>
            </a:r>
            <a:r>
              <a:rPr lang="tr-TR" dirty="0" err="1"/>
              <a:t>yaşamboyu</a:t>
            </a:r>
            <a:r>
              <a:rPr lang="tr-TR" dirty="0"/>
              <a:t> devam eden bir süreçtir ve insanları sadece gelecekteki yaşantılarına hazırlamaz. Bütün hayat öğrenme olduğundan eğitimin sonu yoktur. b) Yetişkin eğitimi, mesleki eğitimle ilgili değildir. Tam aksine, mesleki eğitimin bittiği yerde yetişkin eğitimi başlar. Çünkü yetişkin eğitiminin amacı tüm hayata anlam kazandırmaktır. c) Yetişkin eğitiminde vurgu, konulardan ziyade durumlar üstüne yapılmalıdır. Çünkü yetişkinler, kendilerini yeni bir duruma uydurma ve alıştırma ihtiyacı hissedince eğitime ihtiyaç duymaktadırlar. Dolayısıyla, yetişkin eğitiminde programlar öğrenenlerin ihtiyaç ve ilgilerine göre şekillenmelidir. d) Yetişkin eğitiminde en değerli kaynak, öğrenenlerin deneyimleridir. </a:t>
            </a:r>
          </a:p>
        </p:txBody>
      </p:sp>
    </p:spTree>
    <p:extLst>
      <p:ext uri="{BB962C8B-B14F-4D97-AF65-F5344CB8AC3E}">
        <p14:creationId xmlns:p14="http://schemas.microsoft.com/office/powerpoint/2010/main" val="367094250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err="1"/>
              <a:t>Malcolm</a:t>
            </a:r>
            <a:r>
              <a:rPr lang="tr-TR" b="1" dirty="0"/>
              <a:t> </a:t>
            </a:r>
            <a:r>
              <a:rPr lang="tr-TR" b="1" dirty="0" err="1"/>
              <a:t>Shepherd</a:t>
            </a:r>
            <a:r>
              <a:rPr lang="tr-TR" b="1" dirty="0"/>
              <a:t> </a:t>
            </a:r>
            <a:r>
              <a:rPr lang="tr-TR" b="1" dirty="0" err="1"/>
              <a:t>Knowles</a:t>
            </a:r>
            <a:r>
              <a:rPr lang="tr-TR" b="1" dirty="0"/>
              <a:t> (1913- 1997)</a:t>
            </a:r>
            <a:r>
              <a:rPr lang="tr-TR" dirty="0"/>
              <a:t/>
            </a:r>
            <a:br>
              <a:rPr lang="tr-TR" dirty="0"/>
            </a:br>
            <a:endParaRPr lang="tr-TR" dirty="0"/>
          </a:p>
        </p:txBody>
      </p:sp>
      <p:sp>
        <p:nvSpPr>
          <p:cNvPr id="3" name="İçerik Yer Tutucusu 2"/>
          <p:cNvSpPr>
            <a:spLocks noGrp="1"/>
          </p:cNvSpPr>
          <p:nvPr>
            <p:ph idx="1"/>
          </p:nvPr>
        </p:nvSpPr>
        <p:spPr/>
        <p:txBody>
          <a:bodyPr/>
          <a:lstStyle/>
          <a:p>
            <a:r>
              <a:rPr lang="tr-TR" dirty="0" err="1" smtClean="0"/>
              <a:t>Andragoji</a:t>
            </a:r>
            <a:r>
              <a:rPr lang="tr-TR" dirty="0" smtClean="0"/>
              <a:t> kavramını kuramlaştıran ve tüm dünyaya duyuran eğitimcidir.</a:t>
            </a:r>
          </a:p>
          <a:p>
            <a:r>
              <a:rPr lang="tr-TR" dirty="0" err="1" smtClean="0"/>
              <a:t>Andragoji</a:t>
            </a:r>
            <a:r>
              <a:rPr lang="tr-TR" dirty="0" smtClean="0"/>
              <a:t> </a:t>
            </a:r>
            <a:r>
              <a:rPr lang="tr-TR" dirty="0"/>
              <a:t>kavramının temel olarak altı ilke ile ilgili olduğunu vurgulamıştır: bilme gereksinimi, öğrenenlerin </a:t>
            </a:r>
            <a:r>
              <a:rPr lang="tr-TR" dirty="0" err="1"/>
              <a:t>özyönelimli</a:t>
            </a:r>
            <a:r>
              <a:rPr lang="tr-TR" dirty="0"/>
              <a:t> benlik algısı, öğrenenlerin deneyimlerinin rolü, öğrenmeye hazır olma, öğrenmeye yönelim ve </a:t>
            </a:r>
            <a:r>
              <a:rPr lang="tr-TR" dirty="0" smtClean="0"/>
              <a:t>motivasyon.</a:t>
            </a:r>
            <a:endParaRPr lang="tr-TR" dirty="0"/>
          </a:p>
        </p:txBody>
      </p:sp>
    </p:spTree>
    <p:extLst>
      <p:ext uri="{BB962C8B-B14F-4D97-AF65-F5344CB8AC3E}">
        <p14:creationId xmlns:p14="http://schemas.microsoft.com/office/powerpoint/2010/main" val="325158218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err="1"/>
              <a:t>Paulo</a:t>
            </a:r>
            <a:r>
              <a:rPr lang="tr-TR" b="1" dirty="0"/>
              <a:t> </a:t>
            </a:r>
            <a:r>
              <a:rPr lang="tr-TR" b="1" dirty="0" err="1"/>
              <a:t>Reglus</a:t>
            </a:r>
            <a:r>
              <a:rPr lang="tr-TR" b="1" dirty="0"/>
              <a:t> </a:t>
            </a:r>
            <a:r>
              <a:rPr lang="tr-TR" b="1" dirty="0" err="1"/>
              <a:t>Neves</a:t>
            </a:r>
            <a:r>
              <a:rPr lang="tr-TR" b="1" dirty="0"/>
              <a:t> </a:t>
            </a:r>
            <a:r>
              <a:rPr lang="tr-TR" b="1" dirty="0" err="1"/>
              <a:t>Freire</a:t>
            </a:r>
            <a:r>
              <a:rPr lang="tr-TR" b="1" dirty="0"/>
              <a:t> (1921- 1997)</a:t>
            </a:r>
            <a:r>
              <a:rPr lang="tr-TR" dirty="0"/>
              <a:t/>
            </a:r>
            <a:br>
              <a:rPr lang="tr-TR" dirty="0"/>
            </a:br>
            <a:endParaRPr lang="tr-TR" dirty="0"/>
          </a:p>
        </p:txBody>
      </p:sp>
      <p:sp>
        <p:nvSpPr>
          <p:cNvPr id="3" name="İçerik Yer Tutucusu 2"/>
          <p:cNvSpPr>
            <a:spLocks noGrp="1"/>
          </p:cNvSpPr>
          <p:nvPr>
            <p:ph idx="1"/>
          </p:nvPr>
        </p:nvSpPr>
        <p:spPr/>
        <p:txBody>
          <a:bodyPr/>
          <a:lstStyle/>
          <a:p>
            <a:r>
              <a:rPr lang="tr-TR" dirty="0"/>
              <a:t>Cevaplardan oluşan değil, soruların hakim olduğu bir eğitim anlayışına </a:t>
            </a:r>
            <a:r>
              <a:rPr lang="tr-TR" dirty="0" smtClean="0"/>
              <a:t>sahiptir.</a:t>
            </a:r>
          </a:p>
          <a:p>
            <a:endParaRPr lang="tr-TR" dirty="0"/>
          </a:p>
        </p:txBody>
      </p:sp>
      <p:graphicFrame>
        <p:nvGraphicFramePr>
          <p:cNvPr id="4" name="Tablo 3"/>
          <p:cNvGraphicFramePr>
            <a:graphicFrameLocks noGrp="1"/>
          </p:cNvGraphicFramePr>
          <p:nvPr>
            <p:extLst>
              <p:ext uri="{D42A27DB-BD31-4B8C-83A1-F6EECF244321}">
                <p14:modId xmlns:p14="http://schemas.microsoft.com/office/powerpoint/2010/main" val="3431448170"/>
              </p:ext>
            </p:extLst>
          </p:nvPr>
        </p:nvGraphicFramePr>
        <p:xfrm>
          <a:off x="1699491" y="3205020"/>
          <a:ext cx="7273694" cy="2521526"/>
        </p:xfrm>
        <a:graphic>
          <a:graphicData uri="http://schemas.openxmlformats.org/drawingml/2006/table">
            <a:tbl>
              <a:tblPr firstRow="1" firstCol="1" bandRow="1">
                <a:tableStyleId>{5C22544A-7EE6-4342-B048-85BDC9FD1C3A}</a:tableStyleId>
              </a:tblPr>
              <a:tblGrid>
                <a:gridCol w="3636847">
                  <a:extLst>
                    <a:ext uri="{9D8B030D-6E8A-4147-A177-3AD203B41FA5}">
                      <a16:colId xmlns:a16="http://schemas.microsoft.com/office/drawing/2014/main" val="3028861278"/>
                    </a:ext>
                  </a:extLst>
                </a:gridCol>
                <a:gridCol w="3636847">
                  <a:extLst>
                    <a:ext uri="{9D8B030D-6E8A-4147-A177-3AD203B41FA5}">
                      <a16:colId xmlns:a16="http://schemas.microsoft.com/office/drawing/2014/main" val="3190439140"/>
                    </a:ext>
                  </a:extLst>
                </a:gridCol>
              </a:tblGrid>
              <a:tr h="360218">
                <a:tc>
                  <a:txBody>
                    <a:bodyPr/>
                    <a:lstStyle/>
                    <a:p>
                      <a:pPr algn="just">
                        <a:lnSpc>
                          <a:spcPct val="107000"/>
                        </a:lnSpc>
                        <a:spcAft>
                          <a:spcPts val="0"/>
                        </a:spcAft>
                      </a:pPr>
                      <a:r>
                        <a:rPr lang="tr-TR" sz="1200" dirty="0">
                          <a:effectLst/>
                        </a:rPr>
                        <a:t>Geleneksel Eğitim Anlayışı</a:t>
                      </a:r>
                      <a:endParaRPr lang="tr-T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07000"/>
                        </a:lnSpc>
                        <a:spcAft>
                          <a:spcPts val="0"/>
                        </a:spcAft>
                      </a:pPr>
                      <a:r>
                        <a:rPr lang="tr-TR" sz="1200">
                          <a:effectLst/>
                        </a:rPr>
                        <a:t>Freire’nin Eleştirel Eğitim Anlayışı</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9126365"/>
                  </a:ext>
                </a:extLst>
              </a:tr>
              <a:tr h="360218">
                <a:tc>
                  <a:txBody>
                    <a:bodyPr/>
                    <a:lstStyle/>
                    <a:p>
                      <a:pPr algn="just">
                        <a:lnSpc>
                          <a:spcPct val="107000"/>
                        </a:lnSpc>
                        <a:spcAft>
                          <a:spcPts val="0"/>
                        </a:spcAft>
                      </a:pPr>
                      <a:r>
                        <a:rPr lang="tr-TR" sz="1200">
                          <a:effectLst/>
                        </a:rPr>
                        <a:t>Bankacı eğitim</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07000"/>
                        </a:lnSpc>
                        <a:spcAft>
                          <a:spcPts val="0"/>
                        </a:spcAft>
                      </a:pPr>
                      <a:r>
                        <a:rPr lang="tr-TR" sz="1200">
                          <a:effectLst/>
                        </a:rPr>
                        <a:t>Sorun tanımlayıcı eğitim</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711271144"/>
                  </a:ext>
                </a:extLst>
              </a:tr>
              <a:tr h="360218">
                <a:tc>
                  <a:txBody>
                    <a:bodyPr/>
                    <a:lstStyle/>
                    <a:p>
                      <a:pPr algn="just">
                        <a:lnSpc>
                          <a:spcPct val="107000"/>
                        </a:lnSpc>
                        <a:spcAft>
                          <a:spcPts val="0"/>
                        </a:spcAft>
                      </a:pPr>
                      <a:r>
                        <a:rPr lang="tr-TR" sz="1200">
                          <a:effectLst/>
                        </a:rPr>
                        <a:t>Evcilleştirme</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07000"/>
                        </a:lnSpc>
                        <a:spcAft>
                          <a:spcPts val="0"/>
                        </a:spcAft>
                      </a:pPr>
                      <a:r>
                        <a:rPr lang="tr-TR" sz="1200">
                          <a:effectLst/>
                        </a:rPr>
                        <a:t>Özgürleştirme</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92387624"/>
                  </a:ext>
                </a:extLst>
              </a:tr>
              <a:tr h="720436">
                <a:tc>
                  <a:txBody>
                    <a:bodyPr/>
                    <a:lstStyle/>
                    <a:p>
                      <a:pPr algn="just">
                        <a:lnSpc>
                          <a:spcPct val="107000"/>
                        </a:lnSpc>
                        <a:spcAft>
                          <a:spcPts val="0"/>
                        </a:spcAft>
                      </a:pPr>
                      <a:r>
                        <a:rPr lang="tr-TR" sz="1200">
                          <a:effectLst/>
                        </a:rPr>
                        <a:t>İşlevsel okuryazarlık</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07000"/>
                        </a:lnSpc>
                        <a:spcAft>
                          <a:spcPts val="0"/>
                        </a:spcAft>
                      </a:pPr>
                      <a:r>
                        <a:rPr lang="tr-TR" sz="1200">
                          <a:effectLst/>
                        </a:rPr>
                        <a:t>Eleştirel okuryazarlık (Sözcükleri ve dünyayı okuma)</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715421891"/>
                  </a:ext>
                </a:extLst>
              </a:tr>
              <a:tr h="360218">
                <a:tc>
                  <a:txBody>
                    <a:bodyPr/>
                    <a:lstStyle/>
                    <a:p>
                      <a:pPr algn="just">
                        <a:lnSpc>
                          <a:spcPct val="107000"/>
                        </a:lnSpc>
                        <a:spcAft>
                          <a:spcPts val="0"/>
                        </a:spcAft>
                      </a:pPr>
                      <a:r>
                        <a:rPr lang="tr-TR" sz="1200">
                          <a:effectLst/>
                        </a:rPr>
                        <a:t>Sessizlik kültürü</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07000"/>
                        </a:lnSpc>
                        <a:spcAft>
                          <a:spcPts val="0"/>
                        </a:spcAft>
                      </a:pPr>
                      <a:r>
                        <a:rPr lang="tr-TR" sz="1200">
                          <a:effectLst/>
                        </a:rPr>
                        <a:t>Eleştirel bilinçlenme kültürü</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187004438"/>
                  </a:ext>
                </a:extLst>
              </a:tr>
              <a:tr h="360218">
                <a:tc>
                  <a:txBody>
                    <a:bodyPr/>
                    <a:lstStyle/>
                    <a:p>
                      <a:pPr algn="just">
                        <a:lnSpc>
                          <a:spcPct val="107000"/>
                        </a:lnSpc>
                        <a:spcAft>
                          <a:spcPts val="0"/>
                        </a:spcAft>
                      </a:pPr>
                      <a:r>
                        <a:rPr lang="tr-TR" sz="1200">
                          <a:effectLst/>
                        </a:rPr>
                        <a:t>Monolog</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07000"/>
                        </a:lnSpc>
                        <a:spcAft>
                          <a:spcPts val="0"/>
                        </a:spcAft>
                      </a:pPr>
                      <a:r>
                        <a:rPr lang="tr-TR" sz="1200" dirty="0">
                          <a:effectLst/>
                        </a:rPr>
                        <a:t>Diyalog</a:t>
                      </a:r>
                      <a:endParaRPr lang="tr-T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035210652"/>
                  </a:ext>
                </a:extLst>
              </a:tr>
            </a:tbl>
          </a:graphicData>
        </a:graphic>
      </p:graphicFrame>
    </p:spTree>
    <p:extLst>
      <p:ext uri="{BB962C8B-B14F-4D97-AF65-F5344CB8AC3E}">
        <p14:creationId xmlns:p14="http://schemas.microsoft.com/office/powerpoint/2010/main" val="106537551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err="1"/>
              <a:t>Jack</a:t>
            </a:r>
            <a:r>
              <a:rPr lang="tr-TR" b="1" dirty="0"/>
              <a:t> D. </a:t>
            </a:r>
            <a:r>
              <a:rPr lang="tr-TR" b="1" dirty="0" err="1"/>
              <a:t>Mezirow</a:t>
            </a:r>
            <a:r>
              <a:rPr lang="tr-TR" b="1" dirty="0"/>
              <a:t> (1923-2014)</a:t>
            </a:r>
            <a:r>
              <a:rPr lang="tr-TR" dirty="0"/>
              <a:t/>
            </a:r>
            <a:br>
              <a:rPr lang="tr-TR" dirty="0"/>
            </a:br>
            <a:endParaRPr lang="tr-TR" dirty="0"/>
          </a:p>
        </p:txBody>
      </p:sp>
      <p:sp>
        <p:nvSpPr>
          <p:cNvPr id="3" name="İçerik Yer Tutucusu 2"/>
          <p:cNvSpPr>
            <a:spLocks noGrp="1"/>
          </p:cNvSpPr>
          <p:nvPr>
            <p:ph idx="1"/>
          </p:nvPr>
        </p:nvSpPr>
        <p:spPr/>
        <p:txBody>
          <a:bodyPr>
            <a:normAutofit lnSpcReduction="10000"/>
          </a:bodyPr>
          <a:lstStyle/>
          <a:p>
            <a:r>
              <a:rPr lang="tr-TR" dirty="0"/>
              <a:t>Öğrencilerin anlam şemalarını (spesifik inançlar, tutumlar ve duygusal tepkiler) değiştirmeleri için, "deneyimleri üzerinde eleştirel bir düşünmeye girmeli ve bu da perspektif dönüşümüne yol açmalıdır." </a:t>
            </a:r>
            <a:endParaRPr lang="tr-TR" dirty="0" smtClean="0"/>
          </a:p>
          <a:p>
            <a:r>
              <a:rPr lang="tr-TR" dirty="0" err="1"/>
              <a:t>Mezirow’a</a:t>
            </a:r>
            <a:r>
              <a:rPr lang="tr-TR" dirty="0"/>
              <a:t> (1991) göre dönüştürücü öğrenme 10 fazda gerçekleşir: 1. Yönünü şaşırtan bir ikilem 2. Kendini inceleme 3. Eleştirel değerlendirme ve yabancılaşma hissi 4. Hoşnutsuzluğunu başkalarının deneyimleriyle ilişkilendirme 5. Yeni eylemler için yeni seçenekler keşfetme 6. Yeni davranış biçimleri için güven inşa etme 7. Bir eylem düzeni planlama 8. Planları uygulamak için bilgi edinme 9. Yeni rolleri deneyimleme 10. Toplumla yeniden bütünleşme.</a:t>
            </a:r>
          </a:p>
          <a:p>
            <a:r>
              <a:rPr lang="tr-TR" b="1" i="1" dirty="0"/>
              <a:t> </a:t>
            </a:r>
            <a:endParaRPr lang="tr-TR" dirty="0"/>
          </a:p>
          <a:p>
            <a:endParaRPr lang="tr-TR" dirty="0"/>
          </a:p>
        </p:txBody>
      </p:sp>
    </p:spTree>
    <p:extLst>
      <p:ext uri="{BB962C8B-B14F-4D97-AF65-F5344CB8AC3E}">
        <p14:creationId xmlns:p14="http://schemas.microsoft.com/office/powerpoint/2010/main" val="280572222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Peter </a:t>
            </a:r>
            <a:r>
              <a:rPr lang="tr-TR" b="1" dirty="0" err="1"/>
              <a:t>Jarvis</a:t>
            </a:r>
            <a:r>
              <a:rPr lang="tr-TR" b="1" dirty="0"/>
              <a:t> (1937 - 2018)</a:t>
            </a:r>
            <a:r>
              <a:rPr lang="tr-TR" dirty="0"/>
              <a:t/>
            </a:r>
            <a:br>
              <a:rPr lang="tr-TR" dirty="0"/>
            </a:br>
            <a:endParaRPr lang="tr-TR" dirty="0"/>
          </a:p>
        </p:txBody>
      </p:sp>
      <p:sp>
        <p:nvSpPr>
          <p:cNvPr id="3" name="İçerik Yer Tutucusu 2"/>
          <p:cNvSpPr>
            <a:spLocks noGrp="1"/>
          </p:cNvSpPr>
          <p:nvPr>
            <p:ph idx="1"/>
          </p:nvPr>
        </p:nvSpPr>
        <p:spPr/>
        <p:txBody>
          <a:bodyPr/>
          <a:lstStyle/>
          <a:p>
            <a:r>
              <a:rPr lang="tr-TR" dirty="0" err="1"/>
              <a:t>Jarvis’e</a:t>
            </a:r>
            <a:r>
              <a:rPr lang="tr-TR" dirty="0"/>
              <a:t> göre tüm öğrenmeler bir deneyimle başlar. Bu deneyim, öğrenenleri üç farklı yola sevk eder: düşünme, yapma ve hissetme. </a:t>
            </a:r>
            <a:endParaRPr lang="tr-TR" dirty="0" smtClean="0"/>
          </a:p>
          <a:p>
            <a:r>
              <a:rPr lang="tr-TR" dirty="0" smtClean="0"/>
              <a:t>Yaşanan </a:t>
            </a:r>
            <a:r>
              <a:rPr lang="tr-TR" dirty="0"/>
              <a:t>deneyimin kişinin hayatını değiştirdiği ve daha deneyimli ve donanımlı hale getirdiği anlamına </a:t>
            </a:r>
            <a:r>
              <a:rPr lang="tr-TR" dirty="0" smtClean="0"/>
              <a:t>gelir.</a:t>
            </a:r>
            <a:endParaRPr lang="tr-TR" dirty="0"/>
          </a:p>
          <a:p>
            <a:r>
              <a:rPr lang="tr-TR" dirty="0" smtClean="0"/>
              <a:t>İnsanların </a:t>
            </a:r>
            <a:r>
              <a:rPr lang="tr-TR" dirty="0"/>
              <a:t>toplum içinde öğrenen bir varlık olduğu fikrinin altını çizen </a:t>
            </a:r>
            <a:r>
              <a:rPr lang="tr-TR" dirty="0" err="1"/>
              <a:t>Jarvis</a:t>
            </a:r>
            <a:r>
              <a:rPr lang="tr-TR" dirty="0"/>
              <a:t>, öğrenen toplum, demokrasi ve globalleşme konusunda da yetişkin eğitimine katkılar yapmıştır. </a:t>
            </a:r>
          </a:p>
          <a:p>
            <a:r>
              <a:rPr lang="tr-TR" b="1" i="1" dirty="0"/>
              <a:t> </a:t>
            </a:r>
            <a:endParaRPr lang="tr-TR" dirty="0"/>
          </a:p>
          <a:p>
            <a:endParaRPr lang="tr-TR" dirty="0"/>
          </a:p>
        </p:txBody>
      </p:sp>
    </p:spTree>
    <p:extLst>
      <p:ext uri="{BB962C8B-B14F-4D97-AF65-F5344CB8AC3E}">
        <p14:creationId xmlns:p14="http://schemas.microsoft.com/office/powerpoint/2010/main" val="1724641723"/>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51</TotalTime>
  <Words>915</Words>
  <Application>Microsoft Office PowerPoint</Application>
  <PresentationFormat>Geniş ekran</PresentationFormat>
  <Paragraphs>55</Paragraphs>
  <Slides>10</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10</vt:i4>
      </vt:variant>
    </vt:vector>
  </HeadingPairs>
  <TitlesOfParts>
    <vt:vector size="15" baseType="lpstr">
      <vt:lpstr>Arial</vt:lpstr>
      <vt:lpstr>Calibri</vt:lpstr>
      <vt:lpstr>Calibri Light</vt:lpstr>
      <vt:lpstr>Times New Roman</vt:lpstr>
      <vt:lpstr>Office Teması</vt:lpstr>
      <vt:lpstr>Yetişkin Eğitiminin Gelişimine Yön Verenler</vt:lpstr>
      <vt:lpstr>Nikolaj Frederik Severin Grundtvig (1783- 1872) </vt:lpstr>
      <vt:lpstr>Christen Mikkelsen Kold (1816- 1870)</vt:lpstr>
      <vt:lpstr>John Dewey (1859-1952) </vt:lpstr>
      <vt:lpstr>Eduard Christian Lindeman (1885- 1953)</vt:lpstr>
      <vt:lpstr>Malcolm Shepherd Knowles (1913- 1997) </vt:lpstr>
      <vt:lpstr>Paulo Reglus Neves Freire (1921- 1997) </vt:lpstr>
      <vt:lpstr>Jack D. Mezirow (1923-2014) </vt:lpstr>
      <vt:lpstr>Peter Jarvis (1937 - 2018) </vt:lpstr>
      <vt:lpstr>Kaynakça</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Yetişkin Eğitiminin Gelişimine Yön Verenler</dc:title>
  <dc:creator>Pc_</dc:creator>
  <cp:lastModifiedBy>Pc_</cp:lastModifiedBy>
  <cp:revision>6</cp:revision>
  <dcterms:created xsi:type="dcterms:W3CDTF">2020-05-17T18:44:21Z</dcterms:created>
  <dcterms:modified xsi:type="dcterms:W3CDTF">2020-05-17T19:37:24Z</dcterms:modified>
</cp:coreProperties>
</file>