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Yavuz" initials="CY" lastIdx="0" clrIdx="0">
    <p:extLst>
      <p:ext uri="{19B8F6BF-5375-455C-9EA6-DF929625EA0E}">
        <p15:presenceInfo xmlns:p15="http://schemas.microsoft.com/office/powerpoint/2012/main" userId="4900d2ae122f31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6D3EBB2-8428-48A9-BE7A-596C20EDBFBC}" type="datetimeFigureOut">
              <a:rPr lang="tr-TR" smtClean="0"/>
              <a:t>30.01.2018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1540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D3EBB2-8428-48A9-BE7A-596C20EDBFBC}" type="datetimeFigureOut">
              <a:rPr lang="tr-TR" smtClean="0"/>
              <a:t>30.01.2018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45040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D3EBB2-8428-48A9-BE7A-596C20EDBFBC}" type="datetimeFigureOut">
              <a:rPr lang="tr-TR" smtClean="0"/>
              <a:t>30.01.2018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10108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D3EBB2-8428-48A9-BE7A-596C20EDBFBC}" type="datetimeFigureOut">
              <a:rPr lang="tr-TR" smtClean="0"/>
              <a:t>30.01.2018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398656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6D3EBB2-8428-48A9-BE7A-596C20EDBFBC}" type="datetimeFigureOut">
              <a:rPr lang="tr-TR" smtClean="0"/>
              <a:t>30.01.2018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08207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6D3EBB2-8428-48A9-BE7A-596C20EDBFBC}" type="datetimeFigureOut">
              <a:rPr lang="tr-TR" smtClean="0"/>
              <a:t>30.01.2018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428995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D3EBB2-8428-48A9-BE7A-596C20EDBFBC}" type="datetimeFigureOut">
              <a:rPr lang="tr-TR" smtClean="0"/>
              <a:t>30.01.2018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78348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D3EBB2-8428-48A9-BE7A-596C20EDBFBC}" type="datetimeFigureOut">
              <a:rPr lang="tr-TR" smtClean="0"/>
              <a:t>30.01.2018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328342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D3EBB2-8428-48A9-BE7A-596C20EDBFBC}" type="datetimeFigureOut">
              <a:rPr lang="tr-TR" smtClean="0"/>
              <a:t>30.01.2018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4072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D3EBB2-8428-48A9-BE7A-596C20EDBFBC}" type="datetimeFigureOut">
              <a:rPr lang="tr-TR" smtClean="0"/>
              <a:t>30.01.2018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78819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D3EBB2-8428-48A9-BE7A-596C20EDBFBC}" type="datetimeFigureOut">
              <a:rPr lang="tr-TR" smtClean="0"/>
              <a:t>30.01.2018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13310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3EBB2-8428-48A9-BE7A-596C20EDBFBC}" type="datetimeFigureOut">
              <a:rPr lang="tr-TR" smtClean="0"/>
              <a:t>30.01.2018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9B39-ACE1-45A1-B74E-FA82ADEFEF0A}" type="slidenum">
              <a:rPr lang="tr-TR" smtClean="0"/>
              <a:t>‹#›</a:t>
            </a:fld>
            <a:endParaRPr lang="tr-TR"/>
          </a:p>
        </p:txBody>
      </p:sp>
    </p:spTree>
    <p:extLst>
      <p:ext uri="{BB962C8B-B14F-4D97-AF65-F5344CB8AC3E}">
        <p14:creationId xmlns:p14="http://schemas.microsoft.com/office/powerpoint/2010/main" val="1023623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Öz, Akran ve Grup Değerlendirmeleri</a:t>
            </a:r>
            <a:endParaRPr lang="tr-TR" dirty="0"/>
          </a:p>
        </p:txBody>
      </p:sp>
      <p:sp>
        <p:nvSpPr>
          <p:cNvPr id="3" name="Alt Başlık 2"/>
          <p:cNvSpPr>
            <a:spLocks noGrp="1"/>
          </p:cNvSpPr>
          <p:nvPr>
            <p:ph type="subTitle" idx="1"/>
          </p:nvPr>
        </p:nvSpPr>
        <p:spPr/>
        <p:txBody>
          <a:bodyPr/>
          <a:lstStyle/>
          <a:p>
            <a:r>
              <a:rPr lang="tr-TR" dirty="0" smtClean="0"/>
              <a:t>Yrd. Doç. Dr. Ömer KUTLU</a:t>
            </a:r>
            <a:endParaRPr lang="tr-TR" dirty="0"/>
          </a:p>
        </p:txBody>
      </p:sp>
    </p:spTree>
    <p:extLst>
      <p:ext uri="{BB962C8B-B14F-4D97-AF65-F5344CB8AC3E}">
        <p14:creationId xmlns:p14="http://schemas.microsoft.com/office/powerpoint/2010/main" val="30946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a:bodyPr>
          <a:lstStyle/>
          <a:p>
            <a:pPr marL="0" indent="0" algn="just">
              <a:buNone/>
            </a:pPr>
            <a:r>
              <a:rPr lang="tr-TR" sz="2200" dirty="0" err="1" smtClean="0"/>
              <a:t>Boud</a:t>
            </a:r>
            <a:r>
              <a:rPr lang="tr-TR" sz="2200" dirty="0" smtClean="0"/>
              <a:t>, D., </a:t>
            </a:r>
            <a:r>
              <a:rPr lang="tr-TR" sz="2200" dirty="0" err="1" smtClean="0"/>
              <a:t>Cohen</a:t>
            </a:r>
            <a:r>
              <a:rPr lang="tr-TR" sz="2200" dirty="0" smtClean="0"/>
              <a:t>, R. ve </a:t>
            </a:r>
            <a:r>
              <a:rPr lang="tr-TR" sz="2200" dirty="0" err="1" smtClean="0"/>
              <a:t>Sampson</a:t>
            </a:r>
            <a:r>
              <a:rPr lang="tr-TR" sz="2200" dirty="0" smtClean="0"/>
              <a:t>, J. (1999). Peer </a:t>
            </a:r>
            <a:r>
              <a:rPr lang="tr-TR" sz="2200" dirty="0" err="1" smtClean="0"/>
              <a:t>learning</a:t>
            </a:r>
            <a:r>
              <a:rPr lang="tr-TR" sz="2200" dirty="0" smtClean="0"/>
              <a:t> </a:t>
            </a:r>
            <a:r>
              <a:rPr lang="tr-TR" sz="2200" dirty="0" err="1" smtClean="0"/>
              <a:t>and</a:t>
            </a:r>
            <a:r>
              <a:rPr lang="tr-TR" sz="2200" dirty="0" smtClean="0"/>
              <a:t> </a:t>
            </a:r>
            <a:r>
              <a:rPr lang="tr-TR" sz="2200" dirty="0" err="1" smtClean="0"/>
              <a:t>assessment</a:t>
            </a:r>
            <a:r>
              <a:rPr lang="tr-TR" sz="2200" dirty="0" smtClean="0"/>
              <a:t>. </a:t>
            </a:r>
            <a:r>
              <a:rPr lang="tr-TR" sz="2200" i="1" dirty="0" err="1" smtClean="0"/>
              <a:t>Assessment</a:t>
            </a:r>
            <a:r>
              <a:rPr lang="tr-TR" sz="2200" i="1" dirty="0" smtClean="0"/>
              <a:t> &amp;		</a:t>
            </a:r>
            <a:r>
              <a:rPr lang="tr-TR" sz="2200" i="1" dirty="0" smtClean="0"/>
              <a:t> </a:t>
            </a:r>
            <a:r>
              <a:rPr lang="tr-TR" sz="2200" i="1" dirty="0" smtClean="0"/>
              <a:t>Evaluation in </a:t>
            </a:r>
            <a:r>
              <a:rPr lang="tr-TR" sz="2200" i="1" dirty="0" err="1" smtClean="0"/>
              <a:t>Higher</a:t>
            </a:r>
            <a:r>
              <a:rPr lang="tr-TR" sz="2200" i="1" dirty="0" smtClean="0"/>
              <a:t> </a:t>
            </a:r>
            <a:r>
              <a:rPr lang="tr-TR" sz="2200" i="1" dirty="0" err="1" smtClean="0"/>
              <a:t>Education</a:t>
            </a:r>
            <a:r>
              <a:rPr lang="tr-TR" sz="2200" i="1" dirty="0" smtClean="0"/>
              <a:t>, 24 </a:t>
            </a:r>
            <a:r>
              <a:rPr lang="tr-TR" sz="2200" dirty="0" smtClean="0"/>
              <a:t>(4), 413-426.</a:t>
            </a:r>
          </a:p>
          <a:p>
            <a:pPr marL="0" indent="0" algn="just">
              <a:buNone/>
            </a:pPr>
            <a:endParaRPr lang="tr-TR" sz="2200" dirty="0" smtClean="0"/>
          </a:p>
          <a:p>
            <a:pPr marL="0" indent="0" algn="just">
              <a:buNone/>
            </a:pPr>
            <a:r>
              <a:rPr lang="en-US" sz="2200" dirty="0" err="1"/>
              <a:t>Kutlu</a:t>
            </a:r>
            <a:r>
              <a:rPr lang="en-US" sz="2200" dirty="0"/>
              <a:t>, Ö., </a:t>
            </a:r>
            <a:r>
              <a:rPr lang="en-US" sz="2200" dirty="0" err="1"/>
              <a:t>Doğan</a:t>
            </a:r>
            <a:r>
              <a:rPr lang="en-US" sz="2200" dirty="0"/>
              <a:t>, C. D., &amp; </a:t>
            </a:r>
            <a:r>
              <a:rPr lang="en-US" sz="2200" dirty="0" err="1"/>
              <a:t>Karakaya</a:t>
            </a:r>
            <a:r>
              <a:rPr lang="en-US" sz="2200" dirty="0"/>
              <a:t>, İ. (2014). </a:t>
            </a:r>
            <a:r>
              <a:rPr lang="en-US" sz="2200" i="1" dirty="0" err="1"/>
              <a:t>Ölçme</a:t>
            </a:r>
            <a:r>
              <a:rPr lang="en-US" sz="2200" i="1" dirty="0"/>
              <a:t> </a:t>
            </a:r>
            <a:r>
              <a:rPr lang="en-US" sz="2200" i="1" dirty="0" err="1"/>
              <a:t>ve</a:t>
            </a:r>
            <a:r>
              <a:rPr lang="en-US" sz="2200" i="1" dirty="0"/>
              <a:t> </a:t>
            </a:r>
            <a:r>
              <a:rPr lang="en-US" sz="2200" i="1" dirty="0" err="1"/>
              <a:t>Değerlendirme</a:t>
            </a:r>
            <a:r>
              <a:rPr lang="en-US" sz="2200" i="1" dirty="0"/>
              <a:t>: </a:t>
            </a:r>
            <a:r>
              <a:rPr lang="en-US" sz="2200" i="1" dirty="0" err="1"/>
              <a:t>Performansa</a:t>
            </a:r>
            <a:r>
              <a:rPr lang="en-US" sz="2200" i="1" dirty="0"/>
              <a:t> </a:t>
            </a:r>
            <a:r>
              <a:rPr lang="en-US" sz="2200" i="1" dirty="0" err="1" smtClean="0"/>
              <a:t>ve</a:t>
            </a:r>
            <a:r>
              <a:rPr lang="tr-TR" sz="2200" i="1" dirty="0" smtClean="0"/>
              <a:t>		</a:t>
            </a:r>
            <a:r>
              <a:rPr lang="en-US" sz="2200" i="1" dirty="0" smtClean="0"/>
              <a:t> </a:t>
            </a:r>
            <a:r>
              <a:rPr lang="en-US" sz="2200" i="1" dirty="0" err="1"/>
              <a:t>Portfolyoya</a:t>
            </a:r>
            <a:r>
              <a:rPr lang="en-US" sz="2200" i="1" dirty="0"/>
              <a:t> </a:t>
            </a:r>
            <a:r>
              <a:rPr lang="en-US" sz="2200" i="1" dirty="0" err="1"/>
              <a:t>Dayalı</a:t>
            </a:r>
            <a:r>
              <a:rPr lang="en-US" sz="2200" i="1" dirty="0"/>
              <a:t> Durum </a:t>
            </a:r>
            <a:r>
              <a:rPr lang="en-US" sz="2200" i="1" dirty="0" err="1"/>
              <a:t>Belirleme</a:t>
            </a:r>
            <a:r>
              <a:rPr lang="en-US" sz="2200" i="1" dirty="0"/>
              <a:t>. </a:t>
            </a:r>
            <a:r>
              <a:rPr lang="en-US" sz="2200" dirty="0"/>
              <a:t>Ankara: </a:t>
            </a:r>
            <a:r>
              <a:rPr lang="en-US" sz="2200" dirty="0" err="1"/>
              <a:t>Pegem</a:t>
            </a:r>
            <a:r>
              <a:rPr lang="en-US" sz="2200" dirty="0"/>
              <a:t> </a:t>
            </a:r>
            <a:r>
              <a:rPr lang="en-US" sz="2200" dirty="0" err="1"/>
              <a:t>Akademi</a:t>
            </a:r>
            <a:endParaRPr lang="tr-TR" sz="2200" dirty="0" smtClean="0"/>
          </a:p>
          <a:p>
            <a:pPr marL="0" indent="0" algn="just">
              <a:buNone/>
            </a:pPr>
            <a:endParaRPr lang="tr-TR" sz="2200" dirty="0"/>
          </a:p>
          <a:p>
            <a:pPr marL="0" indent="0" algn="just">
              <a:buNone/>
            </a:pPr>
            <a:r>
              <a:rPr lang="tr-TR" sz="2200" dirty="0" err="1" smtClean="0"/>
              <a:t>Noonan</a:t>
            </a:r>
            <a:r>
              <a:rPr lang="tr-TR" sz="2200" dirty="0" smtClean="0"/>
              <a:t>, B. ve </a:t>
            </a:r>
            <a:r>
              <a:rPr lang="tr-TR" sz="2200" dirty="0" err="1" smtClean="0"/>
              <a:t>Randy</a:t>
            </a:r>
            <a:r>
              <a:rPr lang="tr-TR" sz="2200" dirty="0" smtClean="0"/>
              <a:t>, D. (2005). Peer </a:t>
            </a:r>
            <a:r>
              <a:rPr lang="tr-TR" sz="2200" dirty="0" err="1" smtClean="0"/>
              <a:t>and</a:t>
            </a:r>
            <a:r>
              <a:rPr lang="tr-TR" sz="2200" dirty="0" smtClean="0"/>
              <a:t> self-</a:t>
            </a:r>
            <a:r>
              <a:rPr lang="tr-TR" sz="2200" dirty="0" err="1" smtClean="0"/>
              <a:t>assessment</a:t>
            </a:r>
            <a:r>
              <a:rPr lang="tr-TR" sz="2200" dirty="0" smtClean="0"/>
              <a:t> in </a:t>
            </a:r>
            <a:r>
              <a:rPr lang="tr-TR" sz="2200" dirty="0" err="1" smtClean="0"/>
              <a:t>high</a:t>
            </a:r>
            <a:r>
              <a:rPr lang="tr-TR" sz="2200" dirty="0" smtClean="0"/>
              <a:t> </a:t>
            </a:r>
            <a:r>
              <a:rPr lang="tr-TR" sz="2200" dirty="0" err="1" smtClean="0"/>
              <a:t>school</a:t>
            </a:r>
            <a:r>
              <a:rPr lang="tr-TR" sz="2200" dirty="0" smtClean="0"/>
              <a:t>. </a:t>
            </a:r>
            <a:r>
              <a:rPr lang="tr-TR" sz="2200" i="1" dirty="0" err="1" smtClean="0"/>
              <a:t>Practical</a:t>
            </a:r>
            <a:r>
              <a:rPr lang="tr-TR" sz="2200" i="1" dirty="0" smtClean="0"/>
              <a:t>		</a:t>
            </a:r>
            <a:r>
              <a:rPr lang="tr-TR" sz="2200" i="1" dirty="0" smtClean="0"/>
              <a:t> </a:t>
            </a:r>
            <a:r>
              <a:rPr lang="tr-TR" sz="2200" i="1" dirty="0" err="1" smtClean="0"/>
              <a:t>Assessment</a:t>
            </a:r>
            <a:r>
              <a:rPr lang="tr-TR" sz="2200" i="1" dirty="0" smtClean="0"/>
              <a:t> </a:t>
            </a:r>
            <a:r>
              <a:rPr lang="tr-TR" sz="2200" i="1" dirty="0" err="1" smtClean="0"/>
              <a:t>Research</a:t>
            </a:r>
            <a:r>
              <a:rPr lang="tr-TR" sz="2200" i="1" dirty="0" smtClean="0"/>
              <a:t> &amp; Evaluation, 10 </a:t>
            </a:r>
            <a:r>
              <a:rPr lang="tr-TR" sz="2200" dirty="0" smtClean="0"/>
              <a:t>(17), 1 -8.</a:t>
            </a:r>
          </a:p>
          <a:p>
            <a:pPr marL="0" indent="0" algn="just">
              <a:buNone/>
            </a:pPr>
            <a:endParaRPr lang="tr-TR" sz="2200" dirty="0" smtClean="0"/>
          </a:p>
          <a:p>
            <a:pPr marL="0" indent="0" algn="just">
              <a:buNone/>
            </a:pPr>
            <a:r>
              <a:rPr lang="tr-TR" sz="2200" dirty="0" err="1" smtClean="0"/>
              <a:t>Ross</a:t>
            </a:r>
            <a:r>
              <a:rPr lang="tr-TR" sz="2200" dirty="0" smtClean="0"/>
              <a:t>, J. A. (2006). </a:t>
            </a:r>
            <a:r>
              <a:rPr lang="tr-TR" sz="2200" dirty="0" err="1" smtClean="0"/>
              <a:t>The</a:t>
            </a:r>
            <a:r>
              <a:rPr lang="tr-TR" sz="2200" dirty="0" smtClean="0"/>
              <a:t> </a:t>
            </a:r>
            <a:r>
              <a:rPr lang="tr-TR" sz="2200" dirty="0" err="1" smtClean="0"/>
              <a:t>realibility</a:t>
            </a:r>
            <a:r>
              <a:rPr lang="tr-TR" sz="2200" dirty="0" smtClean="0"/>
              <a:t>, </a:t>
            </a:r>
            <a:r>
              <a:rPr lang="tr-TR" sz="2200" dirty="0" err="1" smtClean="0"/>
              <a:t>validity</a:t>
            </a:r>
            <a:r>
              <a:rPr lang="tr-TR" sz="2200" dirty="0" smtClean="0"/>
              <a:t> </a:t>
            </a:r>
            <a:r>
              <a:rPr lang="tr-TR" sz="2200" dirty="0" err="1" smtClean="0"/>
              <a:t>and</a:t>
            </a:r>
            <a:r>
              <a:rPr lang="tr-TR" sz="2200" dirty="0" smtClean="0"/>
              <a:t> </a:t>
            </a:r>
            <a:r>
              <a:rPr lang="tr-TR" sz="2200" dirty="0" err="1" smtClean="0"/>
              <a:t>utility</a:t>
            </a:r>
            <a:r>
              <a:rPr lang="tr-TR" sz="2200" dirty="0" smtClean="0"/>
              <a:t> of self-</a:t>
            </a:r>
            <a:r>
              <a:rPr lang="tr-TR" sz="2200" dirty="0" err="1" smtClean="0"/>
              <a:t>assessment</a:t>
            </a:r>
            <a:r>
              <a:rPr lang="tr-TR" sz="2200" dirty="0" smtClean="0"/>
              <a:t>. </a:t>
            </a:r>
            <a:r>
              <a:rPr lang="tr-TR" sz="2200" i="1" dirty="0" err="1" smtClean="0"/>
              <a:t>Practical</a:t>
            </a:r>
            <a:r>
              <a:rPr lang="tr-TR" sz="2200" i="1" dirty="0" smtClean="0"/>
              <a:t>			</a:t>
            </a:r>
            <a:r>
              <a:rPr lang="tr-TR" sz="2200" i="1" dirty="0" smtClean="0"/>
              <a:t> </a:t>
            </a:r>
            <a:r>
              <a:rPr lang="tr-TR" sz="2200" i="1" dirty="0" err="1"/>
              <a:t>Assessment</a:t>
            </a:r>
            <a:r>
              <a:rPr lang="tr-TR" sz="2200" i="1" dirty="0"/>
              <a:t> </a:t>
            </a:r>
            <a:r>
              <a:rPr lang="tr-TR" sz="2200" i="1" dirty="0" err="1"/>
              <a:t>Research</a:t>
            </a:r>
            <a:r>
              <a:rPr lang="tr-TR" sz="2200" i="1" dirty="0"/>
              <a:t> &amp; </a:t>
            </a:r>
            <a:r>
              <a:rPr lang="tr-TR" sz="2200" i="1" dirty="0" smtClean="0"/>
              <a:t>Evaluation, 11 </a:t>
            </a:r>
            <a:r>
              <a:rPr lang="tr-TR" sz="2200" dirty="0" smtClean="0"/>
              <a:t>(10), 1-13.</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120360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Öğrencilerin kendi bilişsel süreçlerine ilişkin farkındalıklarının kendi öğrenmelerini düzenlemeleri, yönetmeleri ve iyileştirmeleri bakımlarından oldukça önemlidir.</a:t>
            </a:r>
          </a:p>
          <a:p>
            <a:pPr marL="0" indent="0" algn="just">
              <a:buNone/>
            </a:pPr>
            <a:endParaRPr lang="tr-TR" dirty="0"/>
          </a:p>
          <a:p>
            <a:pPr marL="0" indent="0" algn="just">
              <a:buNone/>
            </a:pPr>
            <a:r>
              <a:rPr lang="tr-TR" dirty="0" err="1" smtClean="0"/>
              <a:t>Yapılandırmacı</a:t>
            </a:r>
            <a:r>
              <a:rPr lang="tr-TR" dirty="0" smtClean="0"/>
              <a:t> kuramla birlikte önem kazanan öğrencilerin nesnel bir gözle kendi bilişsel süreçlerine ilişkin ürünleri ile arkadaşlarının ürünlerini değerlendirmesi de eğitim öğretim sürecinin bir parçası olmuştur. Bu bağlamda öz değerlendirme, akran değerlendirme ve grup değerlendirme süreçleri öne çıkmıştır.</a:t>
            </a:r>
            <a:endParaRPr lang="tr-TR" dirty="0"/>
          </a:p>
        </p:txBody>
      </p:sp>
    </p:spTree>
    <p:extLst>
      <p:ext uri="{BB962C8B-B14F-4D97-AF65-F5344CB8AC3E}">
        <p14:creationId xmlns:p14="http://schemas.microsoft.com/office/powerpoint/2010/main" val="137921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err="1" smtClean="0"/>
              <a:t>Öz</a:t>
            </a:r>
            <a:r>
              <a:rPr lang="en-US" dirty="0" smtClean="0"/>
              <a:t> </a:t>
            </a:r>
            <a:r>
              <a:rPr lang="en-US" dirty="0" err="1" smtClean="0"/>
              <a:t>değerlendirme</a:t>
            </a:r>
            <a:endParaRPr lang="tr-TR" dirty="0"/>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en-US" dirty="0" err="1" smtClean="0"/>
              <a:t>Öz-değerlendirme</a:t>
            </a:r>
            <a:r>
              <a:rPr lang="en-US" dirty="0" smtClean="0"/>
              <a:t> </a:t>
            </a:r>
            <a:r>
              <a:rPr lang="en-US" dirty="0" err="1" smtClean="0"/>
              <a:t>öğrencilerin</a:t>
            </a:r>
            <a:r>
              <a:rPr lang="en-US" dirty="0" smtClean="0"/>
              <a:t>, </a:t>
            </a:r>
            <a:r>
              <a:rPr lang="en-US" dirty="0" err="1" smtClean="0"/>
              <a:t>öğrenme</a:t>
            </a:r>
            <a:r>
              <a:rPr lang="en-US" dirty="0" smtClean="0"/>
              <a:t> </a:t>
            </a:r>
            <a:r>
              <a:rPr lang="en-US" dirty="0" err="1" smtClean="0"/>
              <a:t>sürecinde</a:t>
            </a:r>
            <a:r>
              <a:rPr lang="en-US" dirty="0" smtClean="0"/>
              <a:t> </a:t>
            </a:r>
            <a:r>
              <a:rPr lang="en-US" dirty="0" err="1" smtClean="0"/>
              <a:t>gerçekleştirdikleri</a:t>
            </a:r>
            <a:r>
              <a:rPr lang="en-US" dirty="0" smtClean="0"/>
              <a:t> </a:t>
            </a:r>
            <a:r>
              <a:rPr lang="en-US" dirty="0" err="1" smtClean="0"/>
              <a:t>çalışmaları</a:t>
            </a:r>
            <a:r>
              <a:rPr lang="en-US" dirty="0" smtClean="0"/>
              <a:t>, </a:t>
            </a:r>
            <a:r>
              <a:rPr lang="en-US" dirty="0" err="1" smtClean="0"/>
              <a:t>öğretmen</a:t>
            </a:r>
            <a:r>
              <a:rPr lang="en-US" dirty="0" smtClean="0"/>
              <a:t> </a:t>
            </a:r>
            <a:r>
              <a:rPr lang="en-US" dirty="0" err="1" smtClean="0"/>
              <a:t>ya</a:t>
            </a:r>
            <a:r>
              <a:rPr lang="en-US" dirty="0" smtClean="0"/>
              <a:t> da </a:t>
            </a:r>
            <a:r>
              <a:rPr lang="en-US" dirty="0" err="1" smtClean="0"/>
              <a:t>öğrenciler</a:t>
            </a:r>
            <a:r>
              <a:rPr lang="en-US" dirty="0" smtClean="0"/>
              <a:t> </a:t>
            </a:r>
            <a:r>
              <a:rPr lang="en-US" dirty="0" err="1" smtClean="0"/>
              <a:t>tarafından</a:t>
            </a:r>
            <a:r>
              <a:rPr lang="en-US" dirty="0" smtClean="0"/>
              <a:t> </a:t>
            </a:r>
            <a:r>
              <a:rPr lang="en-US" dirty="0" err="1" smtClean="0"/>
              <a:t>belirlenmiş</a:t>
            </a:r>
            <a:r>
              <a:rPr lang="en-US" dirty="0" smtClean="0"/>
              <a:t> </a:t>
            </a:r>
            <a:r>
              <a:rPr lang="en-US" dirty="0" err="1" smtClean="0"/>
              <a:t>ölçütler</a:t>
            </a:r>
            <a:r>
              <a:rPr lang="en-US" dirty="0" smtClean="0"/>
              <a:t> </a:t>
            </a:r>
            <a:r>
              <a:rPr lang="en-US" dirty="0" err="1" smtClean="0"/>
              <a:t>doğrultusunda</a:t>
            </a:r>
            <a:r>
              <a:rPr lang="en-US" dirty="0" smtClean="0"/>
              <a:t> </a:t>
            </a:r>
            <a:r>
              <a:rPr lang="en-US" dirty="0" err="1" smtClean="0"/>
              <a:t>değerlendirmelerini</a:t>
            </a:r>
            <a:r>
              <a:rPr lang="en-US" dirty="0" smtClean="0"/>
              <a:t> ve </a:t>
            </a:r>
            <a:r>
              <a:rPr lang="en-US" dirty="0" err="1" smtClean="0"/>
              <a:t>öğrenmeleri</a:t>
            </a:r>
            <a:r>
              <a:rPr lang="en-US" dirty="0" smtClean="0"/>
              <a:t> </a:t>
            </a:r>
            <a:r>
              <a:rPr lang="en-US" dirty="0" err="1" smtClean="0"/>
              <a:t>hakkında</a:t>
            </a:r>
            <a:r>
              <a:rPr lang="en-US" dirty="0" smtClean="0"/>
              <a:t> </a:t>
            </a:r>
            <a:r>
              <a:rPr lang="en-US" dirty="0" err="1" smtClean="0"/>
              <a:t>kendi</a:t>
            </a:r>
            <a:r>
              <a:rPr lang="en-US" dirty="0" smtClean="0"/>
              <a:t> </a:t>
            </a:r>
            <a:r>
              <a:rPr lang="en-US" dirty="0" err="1" smtClean="0"/>
              <a:t>kararlarını</a:t>
            </a:r>
            <a:r>
              <a:rPr lang="en-US" dirty="0" smtClean="0"/>
              <a:t> </a:t>
            </a:r>
            <a:r>
              <a:rPr lang="en-US" dirty="0" err="1" smtClean="0"/>
              <a:t>vermelerinin</a:t>
            </a:r>
            <a:r>
              <a:rPr lang="en-US" dirty="0" smtClean="0"/>
              <a:t> </a:t>
            </a:r>
            <a:r>
              <a:rPr lang="en-US" dirty="0" err="1" smtClean="0"/>
              <a:t>içerir</a:t>
            </a:r>
            <a:r>
              <a:rPr lang="en-US" dirty="0" smtClean="0"/>
              <a:t> (Noonan ve Randy, 2005; Ross, 2006).</a:t>
            </a:r>
            <a:endParaRPr lang="tr-TR" dirty="0"/>
          </a:p>
        </p:txBody>
      </p:sp>
    </p:spTree>
    <p:extLst>
      <p:ext uri="{BB962C8B-B14F-4D97-AF65-F5344CB8AC3E}">
        <p14:creationId xmlns:p14="http://schemas.microsoft.com/office/powerpoint/2010/main" val="57147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6100" y="526474"/>
            <a:ext cx="6263640" cy="5860471"/>
          </a:xfrm>
        </p:spPr>
      </p:pic>
      <p:sp>
        <p:nvSpPr>
          <p:cNvPr id="5" name="Metin kutusu 4"/>
          <p:cNvSpPr txBox="1"/>
          <p:nvPr/>
        </p:nvSpPr>
        <p:spPr>
          <a:xfrm>
            <a:off x="346363" y="6386945"/>
            <a:ext cx="7315200" cy="369332"/>
          </a:xfrm>
          <a:prstGeom prst="rect">
            <a:avLst/>
          </a:prstGeom>
          <a:noFill/>
        </p:spPr>
        <p:txBody>
          <a:bodyPr wrap="square" rtlCol="0">
            <a:spAutoFit/>
          </a:bodyPr>
          <a:lstStyle/>
          <a:p>
            <a:r>
              <a:rPr lang="tr-TR" i="1" dirty="0" smtClean="0"/>
              <a:t>Kutlu, Doğan ve Karakaya, 2014</a:t>
            </a:r>
            <a:endParaRPr lang="tr-TR" i="1" dirty="0"/>
          </a:p>
        </p:txBody>
      </p:sp>
    </p:spTree>
    <p:extLst>
      <p:ext uri="{BB962C8B-B14F-4D97-AF65-F5344CB8AC3E}">
        <p14:creationId xmlns:p14="http://schemas.microsoft.com/office/powerpoint/2010/main" val="149145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err="1" smtClean="0"/>
              <a:t>Akran</a:t>
            </a:r>
            <a:r>
              <a:rPr lang="en-US" dirty="0" smtClean="0"/>
              <a:t> </a:t>
            </a:r>
            <a:r>
              <a:rPr lang="tr-TR" dirty="0" err="1"/>
              <a:t>D</a:t>
            </a:r>
            <a:r>
              <a:rPr lang="en-US" dirty="0" err="1" smtClean="0"/>
              <a:t>eğerlendirme</a:t>
            </a:r>
            <a:endParaRPr lang="tr-TR" dirty="0"/>
          </a:p>
        </p:txBody>
      </p:sp>
      <p:sp>
        <p:nvSpPr>
          <p:cNvPr id="3" name="İçerik Yer Tutucusu 2"/>
          <p:cNvSpPr>
            <a:spLocks noGrp="1"/>
          </p:cNvSpPr>
          <p:nvPr>
            <p:ph idx="1"/>
          </p:nvPr>
        </p:nvSpPr>
        <p:spPr/>
        <p:txBody>
          <a:bodyPr/>
          <a:lstStyle/>
          <a:p>
            <a:pPr marL="0" indent="0" algn="just">
              <a:buNone/>
            </a:pPr>
            <a:r>
              <a:rPr lang="en-US" dirty="0" err="1"/>
              <a:t>Akran</a:t>
            </a:r>
            <a:r>
              <a:rPr lang="en-US" dirty="0"/>
              <a:t> </a:t>
            </a:r>
            <a:r>
              <a:rPr lang="en-US" dirty="0" err="1" smtClean="0"/>
              <a:t>değerlendirme</a:t>
            </a:r>
            <a:r>
              <a:rPr lang="en-US" dirty="0" smtClean="0"/>
              <a:t>, </a:t>
            </a:r>
            <a:r>
              <a:rPr lang="en-US" dirty="0" err="1" smtClean="0"/>
              <a:t>katılımcı</a:t>
            </a:r>
            <a:r>
              <a:rPr lang="en-US" dirty="0" smtClean="0"/>
              <a:t> bir </a:t>
            </a:r>
            <a:r>
              <a:rPr lang="en-US" dirty="0" err="1" smtClean="0"/>
              <a:t>değerlendirmedir</a:t>
            </a:r>
            <a:r>
              <a:rPr lang="en-US" dirty="0" smtClean="0"/>
              <a:t> ve </a:t>
            </a:r>
            <a:r>
              <a:rPr lang="en-US" dirty="0" err="1" smtClean="0"/>
              <a:t>öğrencilerin</a:t>
            </a:r>
            <a:r>
              <a:rPr lang="en-US" dirty="0" smtClean="0"/>
              <a:t> </a:t>
            </a:r>
            <a:r>
              <a:rPr lang="en-US" dirty="0" err="1" smtClean="0"/>
              <a:t>birlikte</a:t>
            </a:r>
            <a:r>
              <a:rPr lang="en-US" dirty="0" smtClean="0"/>
              <a:t> </a:t>
            </a:r>
            <a:r>
              <a:rPr lang="en-US" dirty="0" err="1" smtClean="0"/>
              <a:t>etkin</a:t>
            </a:r>
            <a:r>
              <a:rPr lang="en-US" dirty="0" smtClean="0"/>
              <a:t> </a:t>
            </a:r>
            <a:r>
              <a:rPr lang="en-US" dirty="0" err="1" smtClean="0"/>
              <a:t>olarak</a:t>
            </a:r>
            <a:r>
              <a:rPr lang="en-US" dirty="0" smtClean="0"/>
              <a:t> </a:t>
            </a:r>
            <a:r>
              <a:rPr lang="en-US" dirty="0" err="1" smtClean="0"/>
              <a:t>çalışmalarına</a:t>
            </a:r>
            <a:r>
              <a:rPr lang="en-US" dirty="0" smtClean="0"/>
              <a:t> </a:t>
            </a:r>
            <a:r>
              <a:rPr lang="en-US" dirty="0" err="1" smtClean="0"/>
              <a:t>olanak</a:t>
            </a:r>
            <a:r>
              <a:rPr lang="en-US" dirty="0" smtClean="0"/>
              <a:t> </a:t>
            </a:r>
            <a:r>
              <a:rPr lang="en-US" dirty="0" err="1" smtClean="0"/>
              <a:t>sağlar</a:t>
            </a:r>
            <a:r>
              <a:rPr lang="en-US" dirty="0" smtClean="0"/>
              <a:t>. </a:t>
            </a:r>
            <a:r>
              <a:rPr lang="en-US" dirty="0" err="1" smtClean="0"/>
              <a:t>Akran</a:t>
            </a:r>
            <a:r>
              <a:rPr lang="en-US" dirty="0" smtClean="0"/>
              <a:t> </a:t>
            </a:r>
            <a:r>
              <a:rPr lang="en-US" dirty="0" err="1" smtClean="0"/>
              <a:t>değerlendirme</a:t>
            </a:r>
            <a:r>
              <a:rPr lang="en-US" dirty="0" smtClean="0"/>
              <a:t>, </a:t>
            </a:r>
            <a:r>
              <a:rPr lang="en-US" dirty="0" err="1" smtClean="0"/>
              <a:t>öğrencilerin</a:t>
            </a:r>
            <a:r>
              <a:rPr lang="en-US" dirty="0" smtClean="0"/>
              <a:t> </a:t>
            </a:r>
            <a:r>
              <a:rPr lang="en-US" dirty="0" err="1" smtClean="0"/>
              <a:t>sınıf</a:t>
            </a:r>
            <a:r>
              <a:rPr lang="en-US" dirty="0" smtClean="0"/>
              <a:t> </a:t>
            </a:r>
            <a:r>
              <a:rPr lang="en-US" dirty="0" err="1" smtClean="0"/>
              <a:t>arkadaşlarının</a:t>
            </a:r>
            <a:r>
              <a:rPr lang="en-US" dirty="0" smtClean="0"/>
              <a:t> </a:t>
            </a:r>
            <a:r>
              <a:rPr lang="en-US" dirty="0" err="1" smtClean="0"/>
              <a:t>çalışmalarının</a:t>
            </a:r>
            <a:r>
              <a:rPr lang="en-US" dirty="0" smtClean="0"/>
              <a:t> </a:t>
            </a:r>
            <a:r>
              <a:rPr lang="en-US" dirty="0" err="1" smtClean="0"/>
              <a:t>belirli</a:t>
            </a:r>
            <a:r>
              <a:rPr lang="en-US" dirty="0" smtClean="0"/>
              <a:t> </a:t>
            </a:r>
            <a:r>
              <a:rPr lang="en-US" dirty="0" err="1" smtClean="0"/>
              <a:t>ölçütler</a:t>
            </a:r>
            <a:r>
              <a:rPr lang="en-US" dirty="0" smtClean="0"/>
              <a:t> </a:t>
            </a:r>
            <a:r>
              <a:rPr lang="en-US" dirty="0" err="1" smtClean="0"/>
              <a:t>doğrultusunda</a:t>
            </a:r>
            <a:r>
              <a:rPr lang="en-US" dirty="0" smtClean="0"/>
              <a:t> </a:t>
            </a:r>
            <a:r>
              <a:rPr lang="en-US" dirty="0" err="1" smtClean="0"/>
              <a:t>değerlendirmesiyle</a:t>
            </a:r>
            <a:r>
              <a:rPr lang="en-US" dirty="0" smtClean="0"/>
              <a:t> </a:t>
            </a:r>
            <a:r>
              <a:rPr lang="en-US" dirty="0" err="1" smtClean="0"/>
              <a:t>gerçekleştirilir</a:t>
            </a:r>
            <a:r>
              <a:rPr lang="en-US" dirty="0" smtClean="0"/>
              <a:t> (</a:t>
            </a:r>
            <a:r>
              <a:rPr lang="en-US" dirty="0" err="1" smtClean="0"/>
              <a:t>Boud</a:t>
            </a:r>
            <a:r>
              <a:rPr lang="en-US" dirty="0" smtClean="0"/>
              <a:t>, Cohen ve </a:t>
            </a:r>
            <a:r>
              <a:rPr lang="en-US" dirty="0" err="1" smtClean="0"/>
              <a:t>Sampsom</a:t>
            </a:r>
            <a:r>
              <a:rPr lang="en-US" dirty="0" smtClean="0"/>
              <a:t>, 1999).</a:t>
            </a:r>
            <a:endParaRPr lang="tr-TR" dirty="0"/>
          </a:p>
        </p:txBody>
      </p:sp>
    </p:spTree>
    <p:extLst>
      <p:ext uri="{BB962C8B-B14F-4D97-AF65-F5344CB8AC3E}">
        <p14:creationId xmlns:p14="http://schemas.microsoft.com/office/powerpoint/2010/main" val="170941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1844" y="620279"/>
            <a:ext cx="7087318" cy="5392594"/>
          </a:xfrm>
        </p:spPr>
      </p:pic>
      <p:sp>
        <p:nvSpPr>
          <p:cNvPr id="5" name="Metin kutusu 4"/>
          <p:cNvSpPr txBox="1"/>
          <p:nvPr/>
        </p:nvSpPr>
        <p:spPr>
          <a:xfrm>
            <a:off x="346363" y="6386945"/>
            <a:ext cx="7315200" cy="369332"/>
          </a:xfrm>
          <a:prstGeom prst="rect">
            <a:avLst/>
          </a:prstGeom>
          <a:noFill/>
        </p:spPr>
        <p:txBody>
          <a:bodyPr wrap="square" rtlCol="0">
            <a:spAutoFit/>
          </a:bodyPr>
          <a:lstStyle/>
          <a:p>
            <a:r>
              <a:rPr lang="tr-TR" i="1" dirty="0" smtClean="0"/>
              <a:t>Kutlu, Doğan ve Karakaya, 2014</a:t>
            </a:r>
            <a:endParaRPr lang="tr-TR" i="1" dirty="0"/>
          </a:p>
        </p:txBody>
      </p:sp>
    </p:spTree>
    <p:extLst>
      <p:ext uri="{BB962C8B-B14F-4D97-AF65-F5344CB8AC3E}">
        <p14:creationId xmlns:p14="http://schemas.microsoft.com/office/powerpoint/2010/main" val="150396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err="1" smtClean="0"/>
              <a:t>Grup</a:t>
            </a:r>
            <a:r>
              <a:rPr lang="en-US" dirty="0" smtClean="0"/>
              <a:t> </a:t>
            </a:r>
            <a:r>
              <a:rPr lang="en-US" dirty="0" err="1" smtClean="0"/>
              <a:t>Değerlendirme</a:t>
            </a:r>
            <a:endParaRPr lang="tr-TR" dirty="0"/>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en-US" dirty="0" err="1" smtClean="0"/>
              <a:t>Öğrencilerin</a:t>
            </a:r>
            <a:r>
              <a:rPr lang="en-US" dirty="0" smtClean="0"/>
              <a:t> </a:t>
            </a:r>
            <a:r>
              <a:rPr lang="en-US" dirty="0" err="1" smtClean="0"/>
              <a:t>değerlendirme</a:t>
            </a:r>
            <a:r>
              <a:rPr lang="en-US" dirty="0" smtClean="0"/>
              <a:t> </a:t>
            </a:r>
            <a:r>
              <a:rPr lang="en-US" dirty="0" err="1" smtClean="0"/>
              <a:t>sürecine</a:t>
            </a:r>
            <a:r>
              <a:rPr lang="en-US" dirty="0" smtClean="0"/>
              <a:t> </a:t>
            </a:r>
            <a:r>
              <a:rPr lang="en-US" dirty="0" err="1" smtClean="0"/>
              <a:t>katıldığı</a:t>
            </a:r>
            <a:r>
              <a:rPr lang="en-US" dirty="0" smtClean="0"/>
              <a:t> bir </a:t>
            </a:r>
            <a:r>
              <a:rPr lang="en-US" dirty="0" err="1" smtClean="0"/>
              <a:t>diğer</a:t>
            </a:r>
            <a:r>
              <a:rPr lang="en-US" dirty="0" smtClean="0"/>
              <a:t> </a:t>
            </a:r>
            <a:r>
              <a:rPr lang="en-US" dirty="0" err="1" smtClean="0"/>
              <a:t>yöntem</a:t>
            </a:r>
            <a:r>
              <a:rPr lang="en-US" dirty="0" smtClean="0"/>
              <a:t> </a:t>
            </a:r>
            <a:r>
              <a:rPr lang="en-US" dirty="0" err="1" smtClean="0"/>
              <a:t>ise</a:t>
            </a:r>
            <a:r>
              <a:rPr lang="en-US" dirty="0" smtClean="0"/>
              <a:t> </a:t>
            </a:r>
            <a:r>
              <a:rPr lang="en-US" dirty="0" err="1" smtClean="0"/>
              <a:t>grup</a:t>
            </a:r>
            <a:r>
              <a:rPr lang="en-US" dirty="0" smtClean="0"/>
              <a:t> </a:t>
            </a:r>
            <a:r>
              <a:rPr lang="en-US" dirty="0" err="1" smtClean="0"/>
              <a:t>değerlendirmedir</a:t>
            </a:r>
            <a:r>
              <a:rPr lang="en-US" dirty="0" smtClean="0"/>
              <a:t>. </a:t>
            </a:r>
            <a:r>
              <a:rPr lang="en-US" dirty="0" err="1" smtClean="0"/>
              <a:t>Grup</a:t>
            </a:r>
            <a:r>
              <a:rPr lang="en-US" dirty="0" smtClean="0"/>
              <a:t> </a:t>
            </a:r>
            <a:r>
              <a:rPr lang="en-US" dirty="0" err="1" smtClean="0"/>
              <a:t>değerlendirme</a:t>
            </a:r>
            <a:r>
              <a:rPr lang="en-US" dirty="0" smtClean="0"/>
              <a:t>, bir </a:t>
            </a:r>
            <a:r>
              <a:rPr lang="en-US" dirty="0" err="1" smtClean="0"/>
              <a:t>grup</a:t>
            </a:r>
            <a:r>
              <a:rPr lang="en-US" dirty="0" smtClean="0"/>
              <a:t> </a:t>
            </a:r>
            <a:r>
              <a:rPr lang="en-US" dirty="0" err="1" smtClean="0"/>
              <a:t>öğrencinin</a:t>
            </a:r>
            <a:r>
              <a:rPr lang="en-US" dirty="0" smtClean="0"/>
              <a:t>, </a:t>
            </a:r>
            <a:r>
              <a:rPr lang="en-US" dirty="0" err="1" smtClean="0"/>
              <a:t>işbirliği</a:t>
            </a:r>
            <a:r>
              <a:rPr lang="en-US" dirty="0" smtClean="0"/>
              <a:t> </a:t>
            </a:r>
            <a:r>
              <a:rPr lang="en-US" dirty="0" err="1" smtClean="0"/>
              <a:t>içerisinde</a:t>
            </a:r>
            <a:r>
              <a:rPr lang="en-US" dirty="0" smtClean="0"/>
              <a:t> </a:t>
            </a:r>
            <a:r>
              <a:rPr lang="en-US" dirty="0" err="1" smtClean="0"/>
              <a:t>yürüttükleri</a:t>
            </a:r>
            <a:r>
              <a:rPr lang="en-US" dirty="0" smtClean="0"/>
              <a:t> </a:t>
            </a:r>
            <a:r>
              <a:rPr lang="en-US" dirty="0" err="1" smtClean="0"/>
              <a:t>çalışmalar</a:t>
            </a:r>
            <a:r>
              <a:rPr lang="en-US" dirty="0" smtClean="0"/>
              <a:t> </a:t>
            </a:r>
            <a:r>
              <a:rPr lang="en-US" dirty="0" err="1" smtClean="0"/>
              <a:t>kapsamında</a:t>
            </a:r>
            <a:r>
              <a:rPr lang="en-US" dirty="0" smtClean="0"/>
              <a:t> </a:t>
            </a:r>
            <a:r>
              <a:rPr lang="en-US" dirty="0" err="1" smtClean="0"/>
              <a:t>yapılır</a:t>
            </a:r>
            <a:r>
              <a:rPr lang="en-US" dirty="0" smtClean="0"/>
              <a:t>.</a:t>
            </a:r>
            <a:endParaRPr lang="tr-TR" dirty="0"/>
          </a:p>
        </p:txBody>
      </p:sp>
    </p:spTree>
    <p:extLst>
      <p:ext uri="{BB962C8B-B14F-4D97-AF65-F5344CB8AC3E}">
        <p14:creationId xmlns:p14="http://schemas.microsoft.com/office/powerpoint/2010/main" val="56758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3991" y="526473"/>
            <a:ext cx="7018020" cy="5361709"/>
          </a:xfrm>
        </p:spPr>
      </p:pic>
      <p:sp>
        <p:nvSpPr>
          <p:cNvPr id="5" name="Metin kutusu 4"/>
          <p:cNvSpPr txBox="1"/>
          <p:nvPr/>
        </p:nvSpPr>
        <p:spPr>
          <a:xfrm>
            <a:off x="346363" y="6386945"/>
            <a:ext cx="7315200" cy="369332"/>
          </a:xfrm>
          <a:prstGeom prst="rect">
            <a:avLst/>
          </a:prstGeom>
          <a:noFill/>
        </p:spPr>
        <p:txBody>
          <a:bodyPr wrap="square" rtlCol="0">
            <a:spAutoFit/>
          </a:bodyPr>
          <a:lstStyle/>
          <a:p>
            <a:r>
              <a:rPr lang="tr-TR" i="1" dirty="0" smtClean="0"/>
              <a:t>Kutlu, Doğan ve Karakaya, 2014</a:t>
            </a:r>
            <a:endParaRPr lang="tr-TR" i="1" dirty="0"/>
          </a:p>
        </p:txBody>
      </p:sp>
    </p:spTree>
    <p:extLst>
      <p:ext uri="{BB962C8B-B14F-4D97-AF65-F5344CB8AC3E}">
        <p14:creationId xmlns:p14="http://schemas.microsoft.com/office/powerpoint/2010/main" val="4539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lgn="just">
              <a:buNone/>
            </a:pPr>
            <a:r>
              <a:rPr lang="en-US" dirty="0" err="1"/>
              <a:t>Öz</a:t>
            </a:r>
            <a:r>
              <a:rPr lang="en-US" dirty="0"/>
              <a:t>, </a:t>
            </a:r>
            <a:r>
              <a:rPr lang="en-US" dirty="0" err="1"/>
              <a:t>akran</a:t>
            </a:r>
            <a:r>
              <a:rPr lang="en-US" dirty="0"/>
              <a:t> </a:t>
            </a:r>
            <a:r>
              <a:rPr lang="en-US" dirty="0" err="1"/>
              <a:t>ve</a:t>
            </a:r>
            <a:r>
              <a:rPr lang="en-US" dirty="0"/>
              <a:t> </a:t>
            </a:r>
            <a:r>
              <a:rPr lang="en-US" dirty="0" err="1"/>
              <a:t>grup</a:t>
            </a:r>
            <a:r>
              <a:rPr lang="en-US" dirty="0"/>
              <a:t> </a:t>
            </a:r>
            <a:r>
              <a:rPr lang="en-US" dirty="0" err="1"/>
              <a:t>değerlendirme</a:t>
            </a:r>
            <a:r>
              <a:rPr lang="en-US" dirty="0"/>
              <a:t> </a:t>
            </a:r>
            <a:r>
              <a:rPr lang="en-US" dirty="0" err="1"/>
              <a:t>uygulamalarının</a:t>
            </a:r>
            <a:r>
              <a:rPr lang="en-US" dirty="0"/>
              <a:t> </a:t>
            </a:r>
            <a:r>
              <a:rPr lang="en-US" dirty="0" err="1"/>
              <a:t>üç</a:t>
            </a:r>
            <a:r>
              <a:rPr lang="en-US" dirty="0"/>
              <a:t> </a:t>
            </a:r>
            <a:r>
              <a:rPr lang="en-US" dirty="0" err="1"/>
              <a:t>temel</a:t>
            </a:r>
            <a:r>
              <a:rPr lang="en-US" dirty="0"/>
              <a:t> </a:t>
            </a:r>
            <a:r>
              <a:rPr lang="en-US" dirty="0" err="1"/>
              <a:t>amacı</a:t>
            </a:r>
            <a:r>
              <a:rPr lang="en-US" dirty="0"/>
              <a:t> </a:t>
            </a:r>
            <a:r>
              <a:rPr lang="en-US" dirty="0" err="1"/>
              <a:t>vardır</a:t>
            </a:r>
            <a:r>
              <a:rPr lang="en-US" dirty="0"/>
              <a:t>:</a:t>
            </a:r>
            <a:endParaRPr lang="tr-TR" dirty="0" smtClean="0"/>
          </a:p>
          <a:p>
            <a:pPr marL="514350" indent="-514350" algn="just">
              <a:buFont typeface="+mj-lt"/>
              <a:buAutoNum type="arabicPeriod"/>
            </a:pPr>
            <a:endParaRPr lang="tr-TR" dirty="0"/>
          </a:p>
          <a:p>
            <a:pPr marL="0" indent="0" algn="just">
              <a:buNone/>
            </a:pPr>
            <a:r>
              <a:rPr lang="en-US" i="1" dirty="0" err="1" smtClean="0"/>
              <a:t>Öğrencilerin</a:t>
            </a:r>
            <a:r>
              <a:rPr lang="en-US" i="1" dirty="0" smtClean="0"/>
              <a:t> duyuşsal </a:t>
            </a:r>
            <a:r>
              <a:rPr lang="en-US" i="1" dirty="0" err="1" smtClean="0"/>
              <a:t>özelliklerini</a:t>
            </a:r>
            <a:r>
              <a:rPr lang="en-US" i="1" dirty="0" smtClean="0"/>
              <a:t> </a:t>
            </a:r>
            <a:r>
              <a:rPr lang="en-US" i="1" dirty="0" err="1" smtClean="0"/>
              <a:t>geliştirme</a:t>
            </a:r>
            <a:r>
              <a:rPr lang="tr-TR" i="1" dirty="0" smtClean="0"/>
              <a:t>k</a:t>
            </a:r>
          </a:p>
          <a:p>
            <a:pPr marL="0" indent="0" algn="just">
              <a:buNone/>
            </a:pPr>
            <a:r>
              <a:rPr lang="en-US" i="1" dirty="0" err="1" smtClean="0"/>
              <a:t>Öğrencilerin</a:t>
            </a:r>
            <a:r>
              <a:rPr lang="en-US" i="1" dirty="0" smtClean="0"/>
              <a:t> </a:t>
            </a:r>
            <a:r>
              <a:rPr lang="en-US" i="1" dirty="0" err="1" smtClean="0"/>
              <a:t>çalışmaları</a:t>
            </a:r>
            <a:r>
              <a:rPr lang="en-US" i="1" dirty="0" smtClean="0"/>
              <a:t> </a:t>
            </a:r>
            <a:r>
              <a:rPr lang="en-US" i="1" dirty="0" err="1" smtClean="0"/>
              <a:t>nesnel</a:t>
            </a:r>
            <a:r>
              <a:rPr lang="en-US" i="1" dirty="0" smtClean="0"/>
              <a:t> </a:t>
            </a:r>
            <a:r>
              <a:rPr lang="en-US" i="1" dirty="0" err="1" smtClean="0"/>
              <a:t>gözle</a:t>
            </a:r>
            <a:r>
              <a:rPr lang="en-US" i="1" dirty="0" smtClean="0"/>
              <a:t> </a:t>
            </a:r>
            <a:r>
              <a:rPr lang="en-US" i="1" dirty="0" err="1" smtClean="0"/>
              <a:t>değerlendirmelerini</a:t>
            </a:r>
            <a:r>
              <a:rPr lang="en-US" i="1" dirty="0" smtClean="0"/>
              <a:t> </a:t>
            </a:r>
            <a:r>
              <a:rPr lang="en-US" i="1" dirty="0" err="1" smtClean="0"/>
              <a:t>sağlamak</a:t>
            </a:r>
            <a:endParaRPr lang="tr-TR" i="1" dirty="0" smtClean="0"/>
          </a:p>
          <a:p>
            <a:pPr marL="0" indent="0" algn="just">
              <a:buNone/>
            </a:pPr>
            <a:r>
              <a:rPr lang="en-US" i="1" dirty="0" err="1" smtClean="0"/>
              <a:t>Öğrencilerin</a:t>
            </a:r>
            <a:r>
              <a:rPr lang="en-US" i="1" dirty="0" smtClean="0"/>
              <a:t> </a:t>
            </a:r>
            <a:r>
              <a:rPr lang="en-US" i="1" dirty="0" err="1" smtClean="0"/>
              <a:t>başarılarını</a:t>
            </a:r>
            <a:r>
              <a:rPr lang="en-US" i="1" dirty="0" smtClean="0"/>
              <a:t> </a:t>
            </a:r>
            <a:r>
              <a:rPr lang="en-US" i="1" dirty="0" err="1" smtClean="0"/>
              <a:t>algılamasını</a:t>
            </a:r>
            <a:r>
              <a:rPr lang="en-US" i="1" dirty="0" smtClean="0"/>
              <a:t> </a:t>
            </a:r>
            <a:r>
              <a:rPr lang="en-US" i="1" dirty="0" err="1" smtClean="0"/>
              <a:t>sağlamak</a:t>
            </a:r>
            <a:endParaRPr lang="tr-TR" i="1" dirty="0"/>
          </a:p>
        </p:txBody>
      </p:sp>
    </p:spTree>
    <p:extLst>
      <p:ext uri="{BB962C8B-B14F-4D97-AF65-F5344CB8AC3E}">
        <p14:creationId xmlns:p14="http://schemas.microsoft.com/office/powerpoint/2010/main" val="18320508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246</Words>
  <Application>Microsoft Office PowerPoint</Application>
  <PresentationFormat>Geniş ekran</PresentationFormat>
  <Paragraphs>30</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Öz, Akran ve Grup Değerlendirmeleri</vt:lpstr>
      <vt:lpstr>PowerPoint Sunusu</vt:lpstr>
      <vt:lpstr>Öz değerlendirme</vt:lpstr>
      <vt:lpstr>PowerPoint Sunusu</vt:lpstr>
      <vt:lpstr>Akran Değerlendirme</vt:lpstr>
      <vt:lpstr>PowerPoint Sunusu</vt:lpstr>
      <vt:lpstr>Grup Değerlendirme</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Ölçme ve Değerlendirmeye Genel Bakış*</dc:title>
  <dc:creator>Cigdem Yavuz</dc:creator>
  <cp:lastModifiedBy>TUGCE</cp:lastModifiedBy>
  <cp:revision>8</cp:revision>
  <dcterms:created xsi:type="dcterms:W3CDTF">2017-05-16T13:19:38Z</dcterms:created>
  <dcterms:modified xsi:type="dcterms:W3CDTF">2018-01-30T16:34:15Z</dcterms:modified>
</cp:coreProperties>
</file>