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115832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390822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47349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508119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366455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15106027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12580810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412154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236462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13B5A45-4297-44F8-B67C-A00A3EDC4415}" type="datetimeFigureOut">
              <a:rPr lang="tr-TR" smtClean="0"/>
              <a:t>18.10.2020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3477947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13B5A45-4297-44F8-B67C-A00A3EDC4415}" type="datetimeFigureOut">
              <a:rPr lang="tr-TR" smtClean="0"/>
              <a:t>18.10.2020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169714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13B5A45-4297-44F8-B67C-A00A3EDC4415}" type="datetimeFigureOut">
              <a:rPr lang="tr-TR" smtClean="0"/>
              <a:t>18.10.2020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3704693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13B5A45-4297-44F8-B67C-A00A3EDC4415}" type="datetimeFigureOut">
              <a:rPr lang="tr-TR" smtClean="0"/>
              <a:t>18.10.2020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2807444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3B5A45-4297-44F8-B67C-A00A3EDC4415}" type="datetimeFigureOut">
              <a:rPr lang="tr-TR" smtClean="0"/>
              <a:t>18.10.2020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2462235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13B5A45-4297-44F8-B67C-A00A3EDC4415}" type="datetimeFigureOut">
              <a:rPr lang="tr-TR" smtClean="0"/>
              <a:t>18.10.2020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184295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13B5A45-4297-44F8-B67C-A00A3EDC4415}" type="datetimeFigureOut">
              <a:rPr lang="tr-TR" smtClean="0"/>
              <a:t>18.10.2020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7CA93E-AAF5-495D-9EF3-D5D6EE11FBA4}" type="slidenum">
              <a:rPr lang="tr-TR" smtClean="0"/>
              <a:t>‹#›</a:t>
            </a:fld>
            <a:endParaRPr lang="tr-TR"/>
          </a:p>
        </p:txBody>
      </p:sp>
    </p:spTree>
    <p:extLst>
      <p:ext uri="{BB962C8B-B14F-4D97-AF65-F5344CB8AC3E}">
        <p14:creationId xmlns:p14="http://schemas.microsoft.com/office/powerpoint/2010/main" val="775816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13B5A45-4297-44F8-B67C-A00A3EDC4415}" type="datetimeFigureOut">
              <a:rPr lang="tr-TR" smtClean="0"/>
              <a:t>18.10.2020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47CA93E-AAF5-495D-9EF3-D5D6EE11FBA4}" type="slidenum">
              <a:rPr lang="tr-TR" smtClean="0"/>
              <a:t>‹#›</a:t>
            </a:fld>
            <a:endParaRPr lang="tr-TR"/>
          </a:p>
        </p:txBody>
      </p:sp>
    </p:spTree>
    <p:extLst>
      <p:ext uri="{BB962C8B-B14F-4D97-AF65-F5344CB8AC3E}">
        <p14:creationId xmlns:p14="http://schemas.microsoft.com/office/powerpoint/2010/main" val="1693823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Avrupa Ortaçağı (II)</a:t>
            </a:r>
            <a:endParaRPr lang="tr-TR" dirty="0"/>
          </a:p>
        </p:txBody>
      </p:sp>
    </p:spTree>
    <p:extLst>
      <p:ext uri="{BB962C8B-B14F-4D97-AF65-F5344CB8AC3E}">
        <p14:creationId xmlns:p14="http://schemas.microsoft.com/office/powerpoint/2010/main" val="1770034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8061" y="1190771"/>
            <a:ext cx="8596668" cy="3880773"/>
          </a:xfrm>
        </p:spPr>
        <p:txBody>
          <a:bodyPr/>
          <a:lstStyle/>
          <a:p>
            <a:r>
              <a:rPr lang="tr-TR" dirty="0"/>
              <a:t>William </a:t>
            </a:r>
            <a:r>
              <a:rPr lang="tr-TR" dirty="0" err="1"/>
              <a:t>Heytesbury</a:t>
            </a:r>
            <a:r>
              <a:rPr lang="tr-TR" dirty="0"/>
              <a:t> (1313-1372), 1335’de kaleme aldığı </a:t>
            </a:r>
            <a:r>
              <a:rPr lang="tr-TR" i="1" dirty="0" err="1"/>
              <a:t>Regule</a:t>
            </a:r>
            <a:r>
              <a:rPr lang="tr-TR" i="1" dirty="0"/>
              <a:t> </a:t>
            </a:r>
            <a:r>
              <a:rPr lang="tr-TR" i="1" dirty="0" err="1"/>
              <a:t>Solvendi</a:t>
            </a:r>
            <a:r>
              <a:rPr lang="tr-TR" i="1" dirty="0"/>
              <a:t> </a:t>
            </a:r>
            <a:r>
              <a:rPr lang="tr-TR" i="1" dirty="0" err="1"/>
              <a:t>Sophismata</a:t>
            </a:r>
            <a:r>
              <a:rPr lang="tr-TR" dirty="0"/>
              <a:t> adlı eserinde düzgün hareketi eşit uzaklıkları eşit zaman aralıklarında kat etme olarak tanımlamıştır. </a:t>
            </a:r>
            <a:endParaRPr lang="tr-TR" dirty="0" smtClean="0"/>
          </a:p>
          <a:p>
            <a:r>
              <a:rPr lang="tr-TR" dirty="0" smtClean="0"/>
              <a:t>Bununla </a:t>
            </a:r>
            <a:r>
              <a:rPr lang="tr-TR" dirty="0"/>
              <a:t>beraber “herhangi bir hareket sabit ivmeli hareket ediyorsa hız eşit zaman aralığında eşit miktarlarda artar” diyerek sabit ivmeli hareketin de tanımını sunmuştur. </a:t>
            </a:r>
            <a:endParaRPr lang="tr-TR" dirty="0" smtClean="0"/>
          </a:p>
          <a:p>
            <a:r>
              <a:rPr lang="tr-TR" dirty="0"/>
              <a:t>S</a:t>
            </a:r>
            <a:r>
              <a:rPr lang="tr-TR" dirty="0" smtClean="0"/>
              <a:t>abit </a:t>
            </a:r>
            <a:r>
              <a:rPr lang="tr-TR" dirty="0"/>
              <a:t>ivmeli hareketin tanımını yeterince tatmin edici bir biçiminde verse de özellikle anlık hız kavramını anlayamamıştır. </a:t>
            </a:r>
            <a:endParaRPr lang="tr-TR" dirty="0" smtClean="0"/>
          </a:p>
          <a:p>
            <a:r>
              <a:rPr lang="tr-TR" dirty="0" smtClean="0"/>
              <a:t>Bunun </a:t>
            </a:r>
            <a:r>
              <a:rPr lang="tr-TR" dirty="0"/>
              <a:t>için ellerindeki matematiksel enstrümanlar yetersizdi. </a:t>
            </a:r>
            <a:endParaRPr lang="tr-TR" dirty="0" smtClean="0"/>
          </a:p>
          <a:p>
            <a:r>
              <a:rPr lang="tr-TR" dirty="0" smtClean="0"/>
              <a:t>Yine </a:t>
            </a:r>
            <a:r>
              <a:rPr lang="tr-TR" dirty="0"/>
              <a:t>de eksikliklerine rağmen </a:t>
            </a:r>
            <a:r>
              <a:rPr lang="tr-TR" dirty="0" err="1"/>
              <a:t>Merton</a:t>
            </a:r>
            <a:r>
              <a:rPr lang="tr-TR" dirty="0"/>
              <a:t> Koleji hocaları fizik bilimi için önemli bir iş </a:t>
            </a:r>
            <a:r>
              <a:rPr lang="tr-TR" dirty="0" smtClean="0"/>
              <a:t>başarmışlardır. </a:t>
            </a:r>
            <a:endParaRPr lang="tr-TR" dirty="0"/>
          </a:p>
        </p:txBody>
      </p:sp>
    </p:spTree>
    <p:extLst>
      <p:ext uri="{BB962C8B-B14F-4D97-AF65-F5344CB8AC3E}">
        <p14:creationId xmlns:p14="http://schemas.microsoft.com/office/powerpoint/2010/main" val="1395639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5879" y="1149208"/>
            <a:ext cx="8596668" cy="3880773"/>
          </a:xfrm>
        </p:spPr>
        <p:txBody>
          <a:bodyPr>
            <a:normAutofit fontScale="92500" lnSpcReduction="10000"/>
          </a:bodyPr>
          <a:lstStyle/>
          <a:p>
            <a:r>
              <a:rPr lang="tr-TR" dirty="0"/>
              <a:t>Nicole </a:t>
            </a:r>
            <a:r>
              <a:rPr lang="tr-TR" dirty="0" err="1"/>
              <a:t>Oresme</a:t>
            </a:r>
            <a:r>
              <a:rPr lang="tr-TR" dirty="0"/>
              <a:t> (1320-1382), XIV. yüzyıl ortalarında kinematik bilimini biraz daha ileri taşımış ve Ortaçağ bilimine önemli bir katkı sunmuştur</a:t>
            </a:r>
            <a:r>
              <a:rPr lang="tr-TR" dirty="0" smtClean="0"/>
              <a:t>.</a:t>
            </a:r>
          </a:p>
          <a:p>
            <a:r>
              <a:rPr lang="tr-TR" dirty="0" smtClean="0"/>
              <a:t>Paris’te </a:t>
            </a:r>
            <a:r>
              <a:rPr lang="tr-TR" dirty="0"/>
              <a:t>olmasına karşın </a:t>
            </a:r>
            <a:r>
              <a:rPr lang="tr-TR" dirty="0" err="1"/>
              <a:t>Merton</a:t>
            </a:r>
            <a:r>
              <a:rPr lang="tr-TR" dirty="0"/>
              <a:t> Koleji çalışmalarından çok etkilenmiş, hocası </a:t>
            </a:r>
            <a:r>
              <a:rPr lang="tr-TR" dirty="0" err="1"/>
              <a:t>Buridan</a:t>
            </a:r>
            <a:r>
              <a:rPr lang="tr-TR" dirty="0"/>
              <a:t> gibi bu alana yönelmiştir. </a:t>
            </a:r>
            <a:endParaRPr lang="tr-TR" dirty="0" smtClean="0"/>
          </a:p>
          <a:p>
            <a:r>
              <a:rPr lang="tr-TR" dirty="0" smtClean="0"/>
              <a:t>Hareketi </a:t>
            </a:r>
            <a:r>
              <a:rPr lang="tr-TR" dirty="0"/>
              <a:t>tanımlayabilmek için grafiksel bir metot kullanmıştır ki bu bütünüyle yeni bir yaklaşımdır. </a:t>
            </a:r>
            <a:endParaRPr lang="tr-TR" dirty="0" smtClean="0"/>
          </a:p>
          <a:p>
            <a:r>
              <a:rPr lang="tr-TR" dirty="0" err="1" smtClean="0"/>
              <a:t>Oresme</a:t>
            </a:r>
            <a:r>
              <a:rPr lang="tr-TR" dirty="0" smtClean="0"/>
              <a:t> </a:t>
            </a:r>
            <a:r>
              <a:rPr lang="tr-TR" dirty="0"/>
              <a:t>iki zaman aralığındaki hızları ölçerek bunlar vasıtasıyla bir grafik oluşturmuştur. </a:t>
            </a:r>
            <a:endParaRPr lang="tr-TR" dirty="0" smtClean="0"/>
          </a:p>
          <a:p>
            <a:r>
              <a:rPr lang="tr-TR" dirty="0" smtClean="0"/>
              <a:t>Burada </a:t>
            </a:r>
            <a:r>
              <a:rPr lang="tr-TR" dirty="0"/>
              <a:t>sabit hızlı hareketlerde dikdörtgen bir grafik oluştuğunu fark etmiş, hızın sabit bir şekilde arttığı yani ivmenin sabit olduğu durumda is grafiğin şeklinin üçgen ya da yamuk benzeri göstermiştir. </a:t>
            </a:r>
            <a:endParaRPr lang="tr-TR" dirty="0" smtClean="0"/>
          </a:p>
          <a:p>
            <a:r>
              <a:rPr lang="tr-TR" dirty="0" smtClean="0"/>
              <a:t>Bu </a:t>
            </a:r>
            <a:r>
              <a:rPr lang="tr-TR" dirty="0"/>
              <a:t>grafiklerde oluşan alanların alınan yol olduğunu tespit ederek matematiksel fizik için önemli bir adım atmıştır </a:t>
            </a:r>
            <a:endParaRPr lang="tr-TR" dirty="0"/>
          </a:p>
        </p:txBody>
      </p:sp>
    </p:spTree>
    <p:extLst>
      <p:ext uri="{BB962C8B-B14F-4D97-AF65-F5344CB8AC3E}">
        <p14:creationId xmlns:p14="http://schemas.microsoft.com/office/powerpoint/2010/main" val="2626507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8280" y="1481716"/>
            <a:ext cx="8189575" cy="1538575"/>
          </a:xfrm>
        </p:spPr>
        <p:txBody>
          <a:bodyPr/>
          <a:lstStyle/>
          <a:p>
            <a:r>
              <a:rPr lang="tr-TR" dirty="0"/>
              <a:t>Onun kullandığı yöntemin sonucunda Aristoteles fiziğinin yetersiz kaldığı noktaların tespiti kolaylaşmıştır ve zayıf noktalarından giren ışık daha sonra Galileo’nun müdahalesi ile bütünüyle yıkılmıştır.</a:t>
            </a:r>
          </a:p>
          <a:p>
            <a:endParaRPr lang="tr-TR" dirty="0"/>
          </a:p>
        </p:txBody>
      </p:sp>
    </p:spTree>
    <p:extLst>
      <p:ext uri="{BB962C8B-B14F-4D97-AF65-F5344CB8AC3E}">
        <p14:creationId xmlns:p14="http://schemas.microsoft.com/office/powerpoint/2010/main" val="2677143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Kaynak</a:t>
            </a:r>
          </a:p>
          <a:p>
            <a:endParaRPr lang="tr-TR" dirty="0"/>
          </a:p>
          <a:p>
            <a:r>
              <a:rPr lang="tr-TR" dirty="0" smtClean="0"/>
              <a:t>Edward Grant, </a:t>
            </a:r>
            <a:r>
              <a:rPr lang="tr-TR" dirty="0"/>
              <a:t>(1986). </a:t>
            </a:r>
            <a:r>
              <a:rPr lang="tr-TR" i="1" dirty="0"/>
              <a:t>Orta Çağda Fizik Bilimleri</a:t>
            </a:r>
            <a:r>
              <a:rPr lang="tr-TR" dirty="0"/>
              <a:t> (A. Göker (çev.)). Ankara: V Yayınları.</a:t>
            </a:r>
          </a:p>
          <a:p>
            <a:endParaRPr lang="tr-TR" dirty="0" smtClean="0"/>
          </a:p>
        </p:txBody>
      </p:sp>
    </p:spTree>
    <p:extLst>
      <p:ext uri="{BB962C8B-B14F-4D97-AF65-F5344CB8AC3E}">
        <p14:creationId xmlns:p14="http://schemas.microsoft.com/office/powerpoint/2010/main" val="1434705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8171" y="1176916"/>
            <a:ext cx="8596668" cy="3880773"/>
          </a:xfrm>
        </p:spPr>
        <p:txBody>
          <a:bodyPr/>
          <a:lstStyle/>
          <a:p>
            <a:r>
              <a:rPr lang="tr-TR" dirty="0" smtClean="0"/>
              <a:t>Fizik ve Astronomide Görülen Gelişmeler</a:t>
            </a:r>
          </a:p>
          <a:p>
            <a:endParaRPr lang="tr-TR" dirty="0"/>
          </a:p>
          <a:p>
            <a:r>
              <a:rPr lang="tr-TR" dirty="0" smtClean="0"/>
              <a:t>Aristoteles Fiziğinin Eleştirisi:</a:t>
            </a:r>
          </a:p>
          <a:p>
            <a:endParaRPr lang="tr-TR" dirty="0"/>
          </a:p>
          <a:p>
            <a:r>
              <a:rPr lang="tr-TR" dirty="0"/>
              <a:t>John </a:t>
            </a:r>
            <a:r>
              <a:rPr lang="tr-TR" dirty="0" err="1"/>
              <a:t>Buridan’dan</a:t>
            </a:r>
            <a:r>
              <a:rPr lang="tr-TR" dirty="0"/>
              <a:t> (1301-1358) </a:t>
            </a:r>
            <a:r>
              <a:rPr lang="tr-TR" dirty="0" smtClean="0"/>
              <a:t>ve </a:t>
            </a:r>
            <a:r>
              <a:rPr lang="tr-TR" dirty="0" err="1" smtClean="0"/>
              <a:t>impetus</a:t>
            </a:r>
            <a:r>
              <a:rPr lang="tr-TR" dirty="0" smtClean="0"/>
              <a:t> kavramı.</a:t>
            </a:r>
          </a:p>
          <a:p>
            <a:endParaRPr lang="tr-TR" dirty="0"/>
          </a:p>
          <a:p>
            <a:pPr marL="0" indent="0">
              <a:buNone/>
            </a:pPr>
            <a:endParaRPr lang="tr-TR" dirty="0"/>
          </a:p>
          <a:p>
            <a:endParaRPr lang="tr-TR" dirty="0"/>
          </a:p>
        </p:txBody>
      </p:sp>
    </p:spTree>
    <p:extLst>
      <p:ext uri="{BB962C8B-B14F-4D97-AF65-F5344CB8AC3E}">
        <p14:creationId xmlns:p14="http://schemas.microsoft.com/office/powerpoint/2010/main" val="669207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1189" y="955243"/>
            <a:ext cx="8596668" cy="3880773"/>
          </a:xfrm>
        </p:spPr>
        <p:txBody>
          <a:bodyPr/>
          <a:lstStyle/>
          <a:p>
            <a:r>
              <a:rPr lang="tr-TR" dirty="0" err="1" smtClean="0"/>
              <a:t>İmpetus</a:t>
            </a:r>
            <a:r>
              <a:rPr lang="tr-TR" dirty="0" smtClean="0"/>
              <a:t> Nedir?</a:t>
            </a:r>
          </a:p>
          <a:p>
            <a:endParaRPr lang="tr-TR" dirty="0"/>
          </a:p>
          <a:p>
            <a:r>
              <a:rPr lang="tr-TR" dirty="0" smtClean="0"/>
              <a:t>Aynı </a:t>
            </a:r>
            <a:r>
              <a:rPr lang="tr-TR" dirty="0"/>
              <a:t>hacim ve şekildeki iki cisimden, ağır ve yoğun olanında, daha hafif ve daha az yoğun olanınkinden daha çok madde olduğu varsayımından yola çıkan </a:t>
            </a:r>
            <a:r>
              <a:rPr lang="tr-TR" dirty="0" err="1"/>
              <a:t>Buridan</a:t>
            </a:r>
            <a:r>
              <a:rPr lang="tr-TR" dirty="0"/>
              <a:t>, özdeş hacim ve şekildeki bir tahta parçası ile demir parçasından madde miktarı fazla olan demirin daha fazla </a:t>
            </a:r>
            <a:r>
              <a:rPr lang="tr-TR" dirty="0" err="1"/>
              <a:t>impetus</a:t>
            </a:r>
            <a:r>
              <a:rPr lang="tr-TR" dirty="0"/>
              <a:t> alacağını ve fırlatıldığında daha ileri gidebileceğini savlamıştır.</a:t>
            </a:r>
            <a:endParaRPr lang="tr-TR" dirty="0"/>
          </a:p>
        </p:txBody>
      </p:sp>
    </p:spTree>
    <p:extLst>
      <p:ext uri="{BB962C8B-B14F-4D97-AF65-F5344CB8AC3E}">
        <p14:creationId xmlns:p14="http://schemas.microsoft.com/office/powerpoint/2010/main" val="878351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2753" y="858262"/>
            <a:ext cx="8596668" cy="3880773"/>
          </a:xfrm>
        </p:spPr>
        <p:txBody>
          <a:bodyPr/>
          <a:lstStyle/>
          <a:p>
            <a:r>
              <a:rPr lang="tr-TR" dirty="0" smtClean="0"/>
              <a:t>Serbest düşen cisimler neden hızlanır sorusuna </a:t>
            </a:r>
            <a:r>
              <a:rPr lang="tr-TR" dirty="0" err="1" smtClean="0"/>
              <a:t>Buridan’dan</a:t>
            </a:r>
            <a:r>
              <a:rPr lang="tr-TR" dirty="0" smtClean="0"/>
              <a:t> önce şu cevaplar verilmiştir. </a:t>
            </a:r>
          </a:p>
          <a:p>
            <a:endParaRPr lang="tr-TR" dirty="0"/>
          </a:p>
          <a:p>
            <a:r>
              <a:rPr lang="tr-TR" dirty="0"/>
              <a:t>1- Doğal mekâna yaklaşmak cisimleri hızlandırır,</a:t>
            </a:r>
          </a:p>
          <a:p>
            <a:r>
              <a:rPr lang="tr-TR" dirty="0"/>
              <a:t>2- Düşen cismin meydana getirdiği ısının havayı seyrekleştirmesi onun hızını arttırır,</a:t>
            </a:r>
          </a:p>
          <a:p>
            <a:r>
              <a:rPr lang="tr-TR" dirty="0"/>
              <a:t>3- Cisim alçaldıkça hava direnci azalır.</a:t>
            </a:r>
          </a:p>
          <a:p>
            <a:endParaRPr lang="tr-TR" dirty="0"/>
          </a:p>
        </p:txBody>
      </p:sp>
    </p:spTree>
    <p:extLst>
      <p:ext uri="{BB962C8B-B14F-4D97-AF65-F5344CB8AC3E}">
        <p14:creationId xmlns:p14="http://schemas.microsoft.com/office/powerpoint/2010/main" val="2570026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802844"/>
            <a:ext cx="8596668" cy="3880773"/>
          </a:xfrm>
        </p:spPr>
        <p:txBody>
          <a:bodyPr/>
          <a:lstStyle/>
          <a:p>
            <a:r>
              <a:rPr lang="tr-TR" dirty="0" err="1" smtClean="0"/>
              <a:t>Buridan</a:t>
            </a:r>
            <a:r>
              <a:rPr lang="tr-TR" dirty="0" smtClean="0"/>
              <a:t> bu sorunun cevabını </a:t>
            </a:r>
            <a:r>
              <a:rPr lang="tr-TR" dirty="0" err="1" smtClean="0"/>
              <a:t>impetus</a:t>
            </a:r>
            <a:r>
              <a:rPr lang="tr-TR" dirty="0" smtClean="0"/>
              <a:t> kuramı ile açıklamıştır.</a:t>
            </a:r>
          </a:p>
          <a:p>
            <a:endParaRPr lang="tr-TR" dirty="0"/>
          </a:p>
          <a:p>
            <a:r>
              <a:rPr lang="tr-TR" dirty="0"/>
              <a:t>Buna göre hızlanma </a:t>
            </a:r>
            <a:r>
              <a:rPr lang="tr-TR" dirty="0" err="1"/>
              <a:t>impetusların</a:t>
            </a:r>
            <a:r>
              <a:rPr lang="tr-TR" dirty="0"/>
              <a:t> birikmesi sonucunda oluşur. Cismin ağırlığı onun yalnızca aşağı düşmesini başlatmaz. Aynı zamanda art arda gelen ve birbiri üzerine eklenen </a:t>
            </a:r>
            <a:r>
              <a:rPr lang="tr-TR" dirty="0" err="1"/>
              <a:t>impetus</a:t>
            </a:r>
            <a:r>
              <a:rPr lang="tr-TR" dirty="0"/>
              <a:t> artışlarına da neden </a:t>
            </a:r>
            <a:r>
              <a:rPr lang="tr-TR" dirty="0" smtClean="0"/>
              <a:t>olur. </a:t>
            </a:r>
          </a:p>
          <a:p>
            <a:r>
              <a:rPr lang="tr-TR" dirty="0" smtClean="0"/>
              <a:t>Bu </a:t>
            </a:r>
            <a:r>
              <a:rPr lang="tr-TR" dirty="0"/>
              <a:t>da sürekli bir biçimde hızlanan hareketi meydana getirir</a:t>
            </a:r>
            <a:r>
              <a:rPr lang="tr-TR" dirty="0" smtClean="0"/>
              <a:t>.</a:t>
            </a:r>
          </a:p>
          <a:p>
            <a:r>
              <a:rPr lang="tr-TR" dirty="0" smtClean="0"/>
              <a:t>Fransız </a:t>
            </a:r>
            <a:r>
              <a:rPr lang="tr-TR" dirty="0"/>
              <a:t>bilgin, her ne kadar Aristoteles paradigmasının içinde kalsa da ortaya koyduğu varsayımlar Aristoteles fiziğinin en önemli noktalarından biri olan hareket problemindeki arazları ortaya koymuştur. Bu yüzden bilim tarihi açısından önemli bir yere sahiptir.</a:t>
            </a:r>
          </a:p>
          <a:p>
            <a:endParaRPr lang="tr-TR" dirty="0"/>
          </a:p>
        </p:txBody>
      </p:sp>
    </p:spTree>
    <p:extLst>
      <p:ext uri="{BB962C8B-B14F-4D97-AF65-F5344CB8AC3E}">
        <p14:creationId xmlns:p14="http://schemas.microsoft.com/office/powerpoint/2010/main" val="734346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2752" y="1135353"/>
            <a:ext cx="8596668" cy="3880773"/>
          </a:xfrm>
        </p:spPr>
        <p:txBody>
          <a:bodyPr/>
          <a:lstStyle/>
          <a:p>
            <a:r>
              <a:rPr lang="tr-TR" dirty="0"/>
              <a:t>XIIII. ve XIV. yüzyılın doğa felsefecileri, fiziğin hareket ile ilgili bahsinde sadece </a:t>
            </a:r>
            <a:r>
              <a:rPr lang="tr-TR" dirty="0" err="1"/>
              <a:t>impetus</a:t>
            </a:r>
            <a:r>
              <a:rPr lang="tr-TR" dirty="0"/>
              <a:t> kuramındaki gelişmelerle katkıda bulunmamışlardır</a:t>
            </a:r>
            <a:r>
              <a:rPr lang="tr-TR" dirty="0" smtClean="0"/>
              <a:t>.</a:t>
            </a:r>
          </a:p>
          <a:p>
            <a:r>
              <a:rPr lang="tr-TR" dirty="0" smtClean="0"/>
              <a:t> </a:t>
            </a:r>
            <a:r>
              <a:rPr lang="tr-TR" dirty="0"/>
              <a:t>Bunun yanında zaman ve hız gibi bazı büyüklüklere niceliksel değerler verebilmek için bazı kavramlar da yaratmışlardır. </a:t>
            </a:r>
            <a:endParaRPr lang="tr-TR" dirty="0" smtClean="0"/>
          </a:p>
          <a:p>
            <a:r>
              <a:rPr lang="tr-TR" dirty="0" smtClean="0"/>
              <a:t>Bu </a:t>
            </a:r>
            <a:r>
              <a:rPr lang="tr-TR" dirty="0"/>
              <a:t>dönemin doğa felsefecileri maddenin nitelikleri hakkında Aristotelesçi tavır almalarına karşın, fiziğin </a:t>
            </a:r>
            <a:r>
              <a:rPr lang="tr-TR" dirty="0" err="1"/>
              <a:t>nicelleştirilmesinde</a:t>
            </a:r>
            <a:r>
              <a:rPr lang="tr-TR" dirty="0"/>
              <a:t> önemli roller üstlenmişlerdir. </a:t>
            </a:r>
            <a:endParaRPr lang="tr-TR" dirty="0" smtClean="0"/>
          </a:p>
          <a:p>
            <a:r>
              <a:rPr lang="tr-TR" dirty="0" smtClean="0"/>
              <a:t>Özellikle </a:t>
            </a:r>
            <a:r>
              <a:rPr lang="tr-TR" dirty="0"/>
              <a:t>dinamik ve kinematik konusundaki çabaları bunun en iyi örnekleri olarak gösterilebilir </a:t>
            </a:r>
            <a:endParaRPr lang="tr-TR" dirty="0"/>
          </a:p>
        </p:txBody>
      </p:sp>
    </p:spTree>
    <p:extLst>
      <p:ext uri="{BB962C8B-B14F-4D97-AF65-F5344CB8AC3E}">
        <p14:creationId xmlns:p14="http://schemas.microsoft.com/office/powerpoint/2010/main" val="3655698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8061" y="1066080"/>
            <a:ext cx="8596668" cy="3880773"/>
          </a:xfrm>
        </p:spPr>
        <p:txBody>
          <a:bodyPr/>
          <a:lstStyle/>
          <a:p>
            <a:r>
              <a:rPr lang="tr-TR" dirty="0"/>
              <a:t>Özellikle Robert </a:t>
            </a:r>
            <a:r>
              <a:rPr lang="tr-TR" dirty="0" err="1"/>
              <a:t>Grosseteste</a:t>
            </a:r>
            <a:r>
              <a:rPr lang="tr-TR" dirty="0"/>
              <a:t> (1175-1253) ile birlikte Aristotelesçi doğa veya form matematiksel bir karakter almaya başlamıştır. </a:t>
            </a:r>
            <a:endParaRPr lang="tr-TR" dirty="0" smtClean="0"/>
          </a:p>
          <a:p>
            <a:r>
              <a:rPr lang="tr-TR" dirty="0" err="1" smtClean="0"/>
              <a:t>Roger</a:t>
            </a:r>
            <a:r>
              <a:rPr lang="tr-TR" dirty="0" smtClean="0"/>
              <a:t> </a:t>
            </a:r>
            <a:r>
              <a:rPr lang="tr-TR" dirty="0"/>
              <a:t>Bacon (1220-1292) “Bütün kategoriler, matematiksel düşünmeye ilişkin niceliğin bilgisine bağlıdır ve bundan dolayı mantığın bütün gücü matematiğe </a:t>
            </a:r>
            <a:r>
              <a:rPr lang="tr-TR" dirty="0" smtClean="0"/>
              <a:t>bağlıdır” </a:t>
            </a:r>
            <a:r>
              <a:rPr lang="tr-TR" dirty="0"/>
              <a:t>diyerek fiziksel nicelikleri tanımlamada matematiğin rolünü erken dönemde anlamıştır. </a:t>
            </a:r>
          </a:p>
          <a:p>
            <a:endParaRPr lang="tr-TR" dirty="0"/>
          </a:p>
        </p:txBody>
      </p:sp>
    </p:spTree>
    <p:extLst>
      <p:ext uri="{BB962C8B-B14F-4D97-AF65-F5344CB8AC3E}">
        <p14:creationId xmlns:p14="http://schemas.microsoft.com/office/powerpoint/2010/main" val="321436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3479" y="927535"/>
            <a:ext cx="8596668" cy="3880773"/>
          </a:xfrm>
        </p:spPr>
        <p:txBody>
          <a:bodyPr>
            <a:normAutofit/>
          </a:bodyPr>
          <a:lstStyle/>
          <a:p>
            <a:r>
              <a:rPr lang="tr-TR" dirty="0"/>
              <a:t>Matematikçi ve filozof olan </a:t>
            </a:r>
            <a:r>
              <a:rPr lang="tr-TR" dirty="0" err="1"/>
              <a:t>Jordanus</a:t>
            </a:r>
            <a:r>
              <a:rPr lang="tr-TR" dirty="0"/>
              <a:t> de </a:t>
            </a:r>
            <a:r>
              <a:rPr lang="tr-TR" dirty="0" err="1"/>
              <a:t>Nemore</a:t>
            </a:r>
            <a:r>
              <a:rPr lang="tr-TR" dirty="0"/>
              <a:t> (ö. 1237), doğal fenomenlerin geometri kullanılarak kâğıda aktarılabileceğini düşünmüş ve bu yolla statik biliminin temellerini ortaya koymuştur. O, Aristoteles zamanından beri büyük bir problem oluşturan değişken hızlı hareketleri tanımlayabilmek için de bir metot bulmaya </a:t>
            </a:r>
            <a:r>
              <a:rPr lang="tr-TR" dirty="0" smtClean="0"/>
              <a:t>çabalamıştır.</a:t>
            </a:r>
          </a:p>
          <a:p>
            <a:endParaRPr lang="tr-TR" dirty="0"/>
          </a:p>
          <a:p>
            <a:r>
              <a:rPr lang="tr-TR" dirty="0"/>
              <a:t>Brükselli </a:t>
            </a:r>
            <a:r>
              <a:rPr lang="tr-TR" dirty="0" err="1"/>
              <a:t>Gerard</a:t>
            </a:r>
            <a:r>
              <a:rPr lang="tr-TR" dirty="0"/>
              <a:t>, değişen hız problemini ele alan ve bütünüyle kinematiğe ayrılan ilk kitap olan </a:t>
            </a:r>
            <a:r>
              <a:rPr lang="tr-TR" i="1" dirty="0" err="1"/>
              <a:t>Liber</a:t>
            </a:r>
            <a:r>
              <a:rPr lang="tr-TR" i="1" dirty="0"/>
              <a:t> de </a:t>
            </a:r>
            <a:r>
              <a:rPr lang="tr-TR" i="1" dirty="0" err="1"/>
              <a:t>Motu</a:t>
            </a:r>
            <a:r>
              <a:rPr lang="tr-TR" dirty="0"/>
              <a:t> (Hareket Üzerine) adlı bir eser yazmıştır. </a:t>
            </a:r>
            <a:r>
              <a:rPr lang="tr-TR" dirty="0" err="1"/>
              <a:t>Gerard’ın</a:t>
            </a:r>
            <a:r>
              <a:rPr lang="tr-TR" dirty="0"/>
              <a:t> çalışmaları, XIV. yüzyıl biliminin en ayırt edici dallarından birisi olan kinematikteki gelişmelerin habercisi olmuştur. </a:t>
            </a:r>
            <a:endParaRPr lang="tr-TR" dirty="0"/>
          </a:p>
        </p:txBody>
      </p:sp>
    </p:spTree>
    <p:extLst>
      <p:ext uri="{BB962C8B-B14F-4D97-AF65-F5344CB8AC3E}">
        <p14:creationId xmlns:p14="http://schemas.microsoft.com/office/powerpoint/2010/main" val="385243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8062" y="1038371"/>
            <a:ext cx="8596668" cy="3880773"/>
          </a:xfrm>
        </p:spPr>
        <p:txBody>
          <a:bodyPr/>
          <a:lstStyle/>
          <a:p>
            <a:endParaRPr lang="tr-TR" dirty="0" smtClean="0"/>
          </a:p>
          <a:p>
            <a:r>
              <a:rPr lang="tr-TR" dirty="0" smtClean="0"/>
              <a:t>Bu </a:t>
            </a:r>
            <a:r>
              <a:rPr lang="tr-TR" dirty="0"/>
              <a:t>yüzyılın ilk yarısında Thomas </a:t>
            </a:r>
            <a:r>
              <a:rPr lang="tr-TR" dirty="0" err="1"/>
              <a:t>Bradwardine</a:t>
            </a:r>
            <a:r>
              <a:rPr lang="tr-TR" dirty="0"/>
              <a:t> (1290-1340), William </a:t>
            </a:r>
            <a:r>
              <a:rPr lang="tr-TR" dirty="0" err="1"/>
              <a:t>Heytesbury</a:t>
            </a:r>
            <a:r>
              <a:rPr lang="tr-TR" dirty="0"/>
              <a:t> (ö. 1350), Richard </a:t>
            </a:r>
            <a:r>
              <a:rPr lang="tr-TR" dirty="0" err="1"/>
              <a:t>Swineshead</a:t>
            </a:r>
            <a:r>
              <a:rPr lang="tr-TR" dirty="0"/>
              <a:t> (ö. 1340) ve John </a:t>
            </a:r>
            <a:r>
              <a:rPr lang="tr-TR" dirty="0" err="1"/>
              <a:t>Dumbleton</a:t>
            </a:r>
            <a:r>
              <a:rPr lang="tr-TR" dirty="0"/>
              <a:t> (ö. 1340) gibi dönemin önemli bilginleri Oxford’da bulunan </a:t>
            </a:r>
            <a:r>
              <a:rPr lang="tr-TR" dirty="0" err="1"/>
              <a:t>Merton</a:t>
            </a:r>
            <a:r>
              <a:rPr lang="tr-TR" dirty="0"/>
              <a:t> Koleji’ni bir mekanik okulu haline getirmişlerdir. </a:t>
            </a:r>
            <a:endParaRPr lang="tr-TR" dirty="0" smtClean="0"/>
          </a:p>
          <a:p>
            <a:endParaRPr lang="tr-TR" dirty="0"/>
          </a:p>
          <a:p>
            <a:r>
              <a:rPr lang="tr-TR" dirty="0" smtClean="0"/>
              <a:t>Bu </a:t>
            </a:r>
            <a:r>
              <a:rPr lang="tr-TR" dirty="0"/>
              <a:t>bilginlerin temel derdi Aristoteles’in niteliksel formdaki hareket anlayışını niceliksel terimlerle tanımlayabilmek </a:t>
            </a:r>
            <a:r>
              <a:rPr lang="tr-TR" dirty="0" smtClean="0"/>
              <a:t>olmuştur. </a:t>
            </a:r>
            <a:endParaRPr lang="tr-TR" dirty="0"/>
          </a:p>
          <a:p>
            <a:endParaRPr lang="tr-TR" dirty="0"/>
          </a:p>
        </p:txBody>
      </p:sp>
    </p:spTree>
    <p:extLst>
      <p:ext uri="{BB962C8B-B14F-4D97-AF65-F5344CB8AC3E}">
        <p14:creationId xmlns:p14="http://schemas.microsoft.com/office/powerpoint/2010/main" val="453667117"/>
      </p:ext>
    </p:extLst>
  </p:cSld>
  <p:clrMapOvr>
    <a:masterClrMapping/>
  </p:clrMapOvr>
</p:sld>
</file>

<file path=ppt/theme/theme1.xml><?xml version="1.0" encoding="utf-8"?>
<a:theme xmlns:a="http://schemas.openxmlformats.org/drawingml/2006/main" name="Yüzeyler">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TotalTime>
  <Words>727</Words>
  <Application>Microsoft Office PowerPoint</Application>
  <PresentationFormat>Geniş ekran</PresentationFormat>
  <Paragraphs>48</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Trebuchet MS</vt:lpstr>
      <vt:lpstr>Wingdings 3</vt:lpstr>
      <vt:lpstr>Yüzeyler</vt:lpstr>
      <vt:lpstr>Avrupa Ortaçağı (II)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Avrupa Ortaçağı (II)</dc:title>
  <dc:creator>Ayşegül-Vural</dc:creator>
  <cp:lastModifiedBy>Ayşegül-Vural</cp:lastModifiedBy>
  <cp:revision>2</cp:revision>
  <dcterms:created xsi:type="dcterms:W3CDTF">2020-10-17T21:19:05Z</dcterms:created>
  <dcterms:modified xsi:type="dcterms:W3CDTF">2020-10-17T21:31:10Z</dcterms:modified>
</cp:coreProperties>
</file>