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431406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3" y="1947374"/>
            <a:ext cx="7473756" cy="2086725"/>
          </a:xfrm>
          <a:prstGeom prst="rect">
            <a:avLst/>
          </a:prstGeom>
        </p:spPr>
        <p:txBody>
          <a:bodyPr wrap="square">
            <a:spAutoFit/>
          </a:bodyPr>
          <a:lstStyle/>
          <a:p>
            <a:pPr marL="0" lvl="1" algn="ctr">
              <a:spcBef>
                <a:spcPct val="20000"/>
              </a:spcBef>
              <a:buClr>
                <a:schemeClr val="accent1"/>
              </a:buClr>
            </a:pPr>
            <a:r>
              <a:rPr lang="tr-TR" sz="2400" b="1" dirty="0"/>
              <a:t>GGY306</a:t>
            </a:r>
          </a:p>
          <a:p>
            <a:pPr marL="0" lvl="1" algn="ctr">
              <a:spcBef>
                <a:spcPct val="20000"/>
              </a:spcBef>
              <a:buClr>
                <a:schemeClr val="accent1"/>
              </a:buClr>
            </a:pPr>
            <a:r>
              <a:rPr lang="tr-TR" sz="2400" b="1" dirty="0"/>
              <a:t>Taşınmaz Yatırım Faktörleri ve Analizler, Taşınmaz Yatırımının Analizi; Geliştirme Projesi Modeli, Proje Arazisinin Analizi</a:t>
            </a:r>
          </a:p>
          <a:p>
            <a:pPr marL="0" lvl="1" algn="ctr">
              <a:spcBef>
                <a:spcPct val="20000"/>
              </a:spcBef>
              <a:buClr>
                <a:schemeClr val="accent1"/>
              </a:buClr>
            </a:pPr>
            <a:r>
              <a:rPr lang="tr-TR" sz="2400" b="1" dirty="0"/>
              <a:t> </a:t>
            </a:r>
          </a:p>
        </p:txBody>
      </p:sp>
    </p:spTree>
    <p:extLst>
      <p:ext uri="{BB962C8B-B14F-4D97-AF65-F5344CB8AC3E}">
        <p14:creationId xmlns:p14="http://schemas.microsoft.com/office/powerpoint/2010/main" val="1556997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03100"/>
            <a:ext cx="7557471" cy="3567643"/>
          </a:xfrm>
          <a:prstGeom prst="rect">
            <a:avLst/>
          </a:prstGeom>
        </p:spPr>
        <p:txBody>
          <a:bodyPr wrap="square">
            <a:spAutoFit/>
          </a:bodyPr>
          <a:lstStyle/>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Gayrimenkul pazarlarında arz ve talep bazı </a:t>
            </a:r>
            <a:r>
              <a:rPr lang="tr-TR" sz="1500" spc="-38" dirty="0" err="1">
                <a:solidFill>
                  <a:srgbClr val="000000"/>
                </a:solidFill>
                <a:ea typeface="Trebuchet MS" panose="020B0603020202020204" pitchFamily="34" charset="0"/>
                <a:cs typeface="Trebuchet MS" panose="020B0603020202020204" pitchFamily="34" charset="0"/>
              </a:rPr>
              <a:t>nedensel</a:t>
            </a:r>
            <a:r>
              <a:rPr lang="tr-TR" sz="1500" spc="-38" dirty="0">
                <a:solidFill>
                  <a:srgbClr val="000000"/>
                </a:solidFill>
                <a:ea typeface="Trebuchet MS" panose="020B0603020202020204" pitchFamily="34" charset="0"/>
                <a:cs typeface="Trebuchet MS" panose="020B0603020202020204" pitchFamily="34" charset="0"/>
              </a:rPr>
              <a:t> faktörlere dayalı olarak ele alınır ve fiyat bunların etkileşimlerinin sonucu olarak belirlenir.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Fiyat değişimleri, genellikle yerel pazardaki faaliyetlerdeki değişimlerden önce gerçekleşir.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Verimli bir pazarda alıcılar ve satıcılar bilgililerdir.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Pazar koşulları, diğerlerinin davranışları, geçmiş dönem faaliyetleri, ürün kalitesi ve ürünün ikame edilebilirliği hakkında tamamen bilgilendirilmişlerdir. Verilen teklifler ve gerçekleşen satışlar ile ilgili gereken herhangi bir bilgi hemen elde edilebilir.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Gayrimenkul pazarında ise alıcılar ve satıcılar iyi ve de doğru bilgilendirilmeyebilirler. Çoğu insan sıklıkla gayrimenkul alıp satmaz. Bu yüzden mülkün gerçek değerinin satış fiyatı olup olmadığını değerlendirecek bilgiye sahip değildirler.</a:t>
            </a:r>
          </a:p>
          <a:p>
            <a:pPr algn="just">
              <a:spcBef>
                <a:spcPts val="450"/>
              </a:spcBef>
              <a:spcAft>
                <a:spcPts val="450"/>
              </a:spcAft>
            </a:pPr>
            <a:endParaRPr lang="tr-TR" sz="1500" spc="-38" dirty="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endParaRPr lang="tr-TR" sz="1500" dirty="0"/>
          </a:p>
        </p:txBody>
      </p:sp>
      <p:sp>
        <p:nvSpPr>
          <p:cNvPr id="3" name="Dikdörtgen 2"/>
          <p:cNvSpPr/>
          <p:nvPr/>
        </p:nvSpPr>
        <p:spPr>
          <a:xfrm>
            <a:off x="2909841" y="1144384"/>
            <a:ext cx="2839240" cy="507831"/>
          </a:xfrm>
          <a:prstGeom prst="rect">
            <a:avLst/>
          </a:prstGeom>
        </p:spPr>
        <p:txBody>
          <a:bodyPr wrap="none">
            <a:spAutoFit/>
          </a:bodyPr>
          <a:lstStyle/>
          <a:p>
            <a:pPr algn="ctr">
              <a:lnSpc>
                <a:spcPct val="150000"/>
              </a:lnSpc>
              <a:spcBef>
                <a:spcPts val="450"/>
              </a:spcBef>
              <a:spcAft>
                <a:spcPts val="450"/>
              </a:spcAft>
            </a:pPr>
            <a:r>
              <a:rPr lang="tr-TR" b="1" dirty="0"/>
              <a:t>Piyasaların Temel Özellikleri</a:t>
            </a:r>
          </a:p>
        </p:txBody>
      </p:sp>
    </p:spTree>
    <p:extLst>
      <p:ext uri="{BB962C8B-B14F-4D97-AF65-F5344CB8AC3E}">
        <p14:creationId xmlns:p14="http://schemas.microsoft.com/office/powerpoint/2010/main" val="4263433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03100"/>
            <a:ext cx="7557471" cy="2746906"/>
          </a:xfrm>
          <a:prstGeom prst="rect">
            <a:avLst/>
          </a:prstGeom>
        </p:spPr>
        <p:txBody>
          <a:bodyPr wrap="square">
            <a:spAutoFit/>
          </a:bodyPr>
          <a:lstStyle/>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Genellikle satıcı ve alıcının fiyatı gizli tutma eğiliminden dolayı, benzer bir mülke verilen teklif ya da gerçekleşen satış fiyatı bilgilerinin sağlanması oldukça zordur.</a:t>
            </a:r>
          </a:p>
          <a:p>
            <a:pPr marL="214313" indent="-214313" algn="just">
              <a:spcBef>
                <a:spcPts val="450"/>
              </a:spcBef>
              <a:spcAft>
                <a:spcPts val="450"/>
              </a:spcAft>
              <a:buFont typeface="Wingdings" panose="05000000000000000000" pitchFamily="2" charset="2"/>
              <a:buChar char="Ø"/>
            </a:pPr>
            <a:endParaRPr lang="tr-TR" sz="1500" spc="-38" dirty="0">
              <a:solidFill>
                <a:srgbClr val="000000"/>
              </a:solidFill>
              <a:ea typeface="Trebuchet MS" panose="020B0603020202020204" pitchFamily="34" charset="0"/>
              <a:cs typeface="Trebuchet MS" panose="020B0603020202020204" pitchFamily="34" charset="0"/>
            </a:endParaRP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Verimli bir pazarda alıcılar ve atıcılar organize olmuş Pazar mekanizmaları tarafından bir araya getirilirler. Satıcılar için pazara girmek ya da pazardan çıkmak göreceli olarak kolaydır.</a:t>
            </a:r>
          </a:p>
          <a:p>
            <a:pPr marL="214313" indent="-214313" algn="just">
              <a:spcBef>
                <a:spcPts val="450"/>
              </a:spcBef>
              <a:spcAft>
                <a:spcPts val="450"/>
              </a:spcAft>
              <a:buFont typeface="Wingdings" panose="05000000000000000000" pitchFamily="2" charset="2"/>
              <a:buChar char="Ø"/>
            </a:pPr>
            <a:endParaRPr lang="tr-TR" sz="1500" spc="-38" dirty="0">
              <a:solidFill>
                <a:srgbClr val="000000"/>
              </a:solidFill>
              <a:ea typeface="Trebuchet MS" panose="020B0603020202020204" pitchFamily="34" charset="0"/>
              <a:cs typeface="Trebuchet MS" panose="020B0603020202020204" pitchFamily="34" charset="0"/>
            </a:endParaRP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Gayrimenkul pazarlarında ise pazara girmek ya da çıkmak kolay değildir. Bu pazarlar karışıktır ve pazarda yer almak zaman alıcıdır. Ayrıca nüfustaki ani kaymalar yüzünden talep değişkendir.</a:t>
            </a:r>
            <a:endParaRPr lang="tr-TR" sz="1500" spc="-38" dirty="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endParaRPr lang="tr-TR" sz="1500" dirty="0"/>
          </a:p>
        </p:txBody>
      </p:sp>
      <p:sp>
        <p:nvSpPr>
          <p:cNvPr id="3" name="Dikdörtgen 2"/>
          <p:cNvSpPr/>
          <p:nvPr/>
        </p:nvSpPr>
        <p:spPr>
          <a:xfrm>
            <a:off x="2909841" y="1144384"/>
            <a:ext cx="2839240" cy="507831"/>
          </a:xfrm>
          <a:prstGeom prst="rect">
            <a:avLst/>
          </a:prstGeom>
        </p:spPr>
        <p:txBody>
          <a:bodyPr wrap="none">
            <a:spAutoFit/>
          </a:bodyPr>
          <a:lstStyle/>
          <a:p>
            <a:pPr algn="ctr">
              <a:lnSpc>
                <a:spcPct val="150000"/>
              </a:lnSpc>
              <a:spcBef>
                <a:spcPts val="450"/>
              </a:spcBef>
              <a:spcAft>
                <a:spcPts val="450"/>
              </a:spcAft>
            </a:pPr>
            <a:r>
              <a:rPr lang="tr-TR" b="1" dirty="0"/>
              <a:t>Piyasaların Temel Özellikleri</a:t>
            </a:r>
          </a:p>
        </p:txBody>
      </p:sp>
    </p:spTree>
    <p:extLst>
      <p:ext uri="{BB962C8B-B14F-4D97-AF65-F5344CB8AC3E}">
        <p14:creationId xmlns:p14="http://schemas.microsoft.com/office/powerpoint/2010/main" val="30108044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657372"/>
            <a:ext cx="7557471" cy="3798476"/>
          </a:xfrm>
          <a:prstGeom prst="rect">
            <a:avLst/>
          </a:prstGeom>
        </p:spPr>
        <p:txBody>
          <a:bodyPr wrap="square">
            <a:spAutoFit/>
          </a:bodyPr>
          <a:lstStyle/>
          <a:p>
            <a:pPr marL="214313" indent="-214313" algn="just">
              <a:spcBef>
                <a:spcPts val="450"/>
              </a:spcBef>
              <a:spcAft>
                <a:spcPts val="450"/>
              </a:spcAft>
              <a:buFont typeface="Wingdings" panose="05000000000000000000" pitchFamily="2" charset="2"/>
              <a:buChar char="Ø"/>
            </a:pPr>
            <a:endParaRPr lang="tr-TR" sz="1500" spc="-38" dirty="0">
              <a:solidFill>
                <a:srgbClr val="000000"/>
              </a:solidFill>
              <a:ea typeface="Trebuchet MS" panose="020B0603020202020204" pitchFamily="34" charset="0"/>
              <a:cs typeface="Trebuchet MS" panose="020B0603020202020204" pitchFamily="34" charset="0"/>
            </a:endParaRP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Bölge nüfusundaki ani artış, fiyatların yükselmesi ile sonuçlanabilir, çünkü yeni binaların inşa edilmesi ve talebi karşılayacak gelişmelerin artırılması aylarca ya da yıllarca sürebilir. Aksi olarak istenmeyen ekonomik koşullar yüzünden ani dışa göçler piyasada arz fazlası ve düşük fiyatlarla sonuçlanabilir.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Son olarak verimli bir pazarda mallar kolayca tüketilir, çabuk arza sunulur ve kolayca nakledilir. Gayrimenkul ise dayanıklı ve </a:t>
            </a:r>
            <a:r>
              <a:rPr lang="tr-TR" sz="1500" spc="-38" dirty="0" err="1">
                <a:solidFill>
                  <a:srgbClr val="000000"/>
                </a:solidFill>
                <a:ea typeface="Trebuchet MS" panose="020B0603020202020204" pitchFamily="34" charset="0"/>
                <a:cs typeface="Trebuchet MS" panose="020B0603020202020204" pitchFamily="34" charset="0"/>
              </a:rPr>
              <a:t>satılabilirliği</a:t>
            </a:r>
            <a:r>
              <a:rPr lang="tr-TR" sz="1500" spc="-38" dirty="0">
                <a:solidFill>
                  <a:srgbClr val="000000"/>
                </a:solidFill>
                <a:ea typeface="Trebuchet MS" panose="020B0603020202020204" pitchFamily="34" charset="0"/>
                <a:cs typeface="Trebuchet MS" panose="020B0603020202020204" pitchFamily="34" charset="0"/>
              </a:rPr>
              <a:t> düşük bir üründür.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Gayrimenkulün </a:t>
            </a:r>
            <a:r>
              <a:rPr lang="tr-TR" sz="1500" spc="-38" dirty="0" err="1">
                <a:solidFill>
                  <a:srgbClr val="000000"/>
                </a:solidFill>
                <a:ea typeface="Trebuchet MS" panose="020B0603020202020204" pitchFamily="34" charset="0"/>
                <a:cs typeface="Trebuchet MS" panose="020B0603020202020204" pitchFamily="34" charset="0"/>
              </a:rPr>
              <a:t>satılabilirliğinin</a:t>
            </a:r>
            <a:r>
              <a:rPr lang="tr-TR" sz="1500" spc="-38" dirty="0">
                <a:solidFill>
                  <a:srgbClr val="000000"/>
                </a:solidFill>
                <a:ea typeface="Trebuchet MS" panose="020B0603020202020204" pitchFamily="34" charset="0"/>
                <a:cs typeface="Trebuchet MS" panose="020B0603020202020204" pitchFamily="34" charset="0"/>
              </a:rPr>
              <a:t> düşük olmasının sebebi, satışının büyük tutarda para gerektirmesi ve uygun finansmanın kolayca sağlanamamasıdır.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ea typeface="Trebuchet MS" panose="020B0603020202020204" pitchFamily="34" charset="0"/>
                <a:cs typeface="Trebuchet MS" panose="020B0603020202020204" pitchFamily="34" charset="0"/>
              </a:rPr>
              <a:t>Gayrimenkul arzı göreceli olarak elastik değildir. Çünkü mülk konumunda sabittir, herhangi başka bir pazarda arz imkânı yoktur.</a:t>
            </a:r>
          </a:p>
          <a:p>
            <a:pPr algn="just">
              <a:spcBef>
                <a:spcPts val="450"/>
              </a:spcBef>
              <a:spcAft>
                <a:spcPts val="450"/>
              </a:spcAft>
            </a:pPr>
            <a:endParaRPr lang="tr-TR" sz="1500" spc="-38" dirty="0">
              <a:solidFill>
                <a:srgbClr val="000000"/>
              </a:solidFill>
              <a:latin typeface="Trebuchet MS" panose="020B0603020202020204" pitchFamily="34" charset="0"/>
              <a:ea typeface="Trebuchet MS" panose="020B0603020202020204" pitchFamily="34" charset="0"/>
              <a:cs typeface="Trebuchet MS" panose="020B0603020202020204" pitchFamily="34" charset="0"/>
            </a:endParaRPr>
          </a:p>
          <a:p>
            <a:endParaRPr lang="tr-TR" sz="1500" dirty="0"/>
          </a:p>
        </p:txBody>
      </p:sp>
      <p:sp>
        <p:nvSpPr>
          <p:cNvPr id="3" name="Dikdörtgen 2"/>
          <p:cNvSpPr/>
          <p:nvPr/>
        </p:nvSpPr>
        <p:spPr>
          <a:xfrm>
            <a:off x="2909841" y="1144384"/>
            <a:ext cx="2839240" cy="507831"/>
          </a:xfrm>
          <a:prstGeom prst="rect">
            <a:avLst/>
          </a:prstGeom>
        </p:spPr>
        <p:txBody>
          <a:bodyPr wrap="none">
            <a:spAutoFit/>
          </a:bodyPr>
          <a:lstStyle/>
          <a:p>
            <a:pPr algn="ctr">
              <a:lnSpc>
                <a:spcPct val="150000"/>
              </a:lnSpc>
              <a:spcBef>
                <a:spcPts val="450"/>
              </a:spcBef>
              <a:spcAft>
                <a:spcPts val="450"/>
              </a:spcAft>
            </a:pPr>
            <a:r>
              <a:rPr lang="tr-TR" b="1" dirty="0"/>
              <a:t>Piyasaların Temel Özellikleri</a:t>
            </a:r>
          </a:p>
        </p:txBody>
      </p:sp>
    </p:spTree>
    <p:extLst>
      <p:ext uri="{BB962C8B-B14F-4D97-AF65-F5344CB8AC3E}">
        <p14:creationId xmlns:p14="http://schemas.microsoft.com/office/powerpoint/2010/main" val="3935015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6" y="1703100"/>
            <a:ext cx="7557472" cy="1143903"/>
          </a:xfrm>
          <a:prstGeom prst="rect">
            <a:avLst/>
          </a:prstGeom>
        </p:spPr>
        <p:txBody>
          <a:bodyPr wrap="square">
            <a:spAutoFit/>
          </a:bodyPr>
          <a:lstStyle/>
          <a:p>
            <a:pPr marL="214313" indent="-214313" algn="just">
              <a:spcBef>
                <a:spcPts val="450"/>
              </a:spcBef>
              <a:spcAft>
                <a:spcPts val="450"/>
              </a:spcAft>
              <a:buFont typeface="Wingdings" panose="05000000000000000000" pitchFamily="2" charset="2"/>
              <a:buChar char="Ø"/>
            </a:pPr>
            <a:r>
              <a:rPr lang="tr-TR" sz="1500" spc="-38" dirty="0">
                <a:solidFill>
                  <a:srgbClr val="000000"/>
                </a:solidFill>
              </a:rPr>
              <a:t>Gayrimenkul pazarlarının davranışını, ürün standardizasyonunun zayıflığı ve yeni bir arzı üretmek için gereken zaman gibi kusurları nedeniyle doğru biçimde tahmin etmek güçtür.</a:t>
            </a:r>
          </a:p>
          <a:p>
            <a:pPr marL="214313" indent="-214313" algn="just">
              <a:spcBef>
                <a:spcPts val="450"/>
              </a:spcBef>
              <a:spcAft>
                <a:spcPts val="450"/>
              </a:spcAft>
              <a:buFont typeface="Wingdings" panose="05000000000000000000" pitchFamily="2" charset="2"/>
              <a:buChar char="Ø"/>
            </a:pPr>
            <a:r>
              <a:rPr lang="tr-TR" sz="1500" spc="-38" dirty="0">
                <a:solidFill>
                  <a:srgbClr val="000000"/>
                </a:solidFill>
              </a:rPr>
              <a:t>Verimli bir yatırım pazarı ile gayrimenkul pazarının karşılaştırmalı değerlendirilmesi aşağıda verilmiştir:</a:t>
            </a:r>
            <a:endParaRPr lang="tr-TR" sz="1500" dirty="0"/>
          </a:p>
        </p:txBody>
      </p:sp>
      <p:graphicFrame>
        <p:nvGraphicFramePr>
          <p:cNvPr id="3" name="Tablo 2"/>
          <p:cNvGraphicFramePr>
            <a:graphicFrameLocks noGrp="1"/>
          </p:cNvGraphicFramePr>
          <p:nvPr>
            <p:extLst/>
          </p:nvPr>
        </p:nvGraphicFramePr>
        <p:xfrm>
          <a:off x="782856" y="2892232"/>
          <a:ext cx="7557473" cy="2473351"/>
        </p:xfrm>
        <a:graphic>
          <a:graphicData uri="http://schemas.openxmlformats.org/drawingml/2006/table">
            <a:tbl>
              <a:tblPr firstRow="1" bandRow="1">
                <a:tableStyleId>{5C22544A-7EE6-4342-B048-85BDC9FD1C3A}</a:tableStyleId>
              </a:tblPr>
              <a:tblGrid>
                <a:gridCol w="3868207">
                  <a:extLst>
                    <a:ext uri="{9D8B030D-6E8A-4147-A177-3AD203B41FA5}">
                      <a16:colId xmlns:a16="http://schemas.microsoft.com/office/drawing/2014/main" xmlns="" val="20000"/>
                    </a:ext>
                  </a:extLst>
                </a:gridCol>
                <a:gridCol w="1572899">
                  <a:extLst>
                    <a:ext uri="{9D8B030D-6E8A-4147-A177-3AD203B41FA5}">
                      <a16:colId xmlns:a16="http://schemas.microsoft.com/office/drawing/2014/main" xmlns="" val="20001"/>
                    </a:ext>
                  </a:extLst>
                </a:gridCol>
                <a:gridCol w="2116367">
                  <a:extLst>
                    <a:ext uri="{9D8B030D-6E8A-4147-A177-3AD203B41FA5}">
                      <a16:colId xmlns:a16="http://schemas.microsoft.com/office/drawing/2014/main" xmlns="" val="20002"/>
                    </a:ext>
                  </a:extLst>
                </a:gridCol>
              </a:tblGrid>
              <a:tr h="210211">
                <a:tc>
                  <a:txBody>
                    <a:bodyPr/>
                    <a:lstStyle/>
                    <a:p>
                      <a:pPr algn="ctr"/>
                      <a:r>
                        <a:rPr lang="tr-TR" sz="900" dirty="0" smtClean="0"/>
                        <a:t>Kriterler</a:t>
                      </a:r>
                      <a:endParaRPr lang="tr-TR" sz="900" dirty="0"/>
                    </a:p>
                  </a:txBody>
                  <a:tcPr marL="68580" marR="68580" marT="34290" marB="34290" anchor="ctr"/>
                </a:tc>
                <a:tc>
                  <a:txBody>
                    <a:bodyPr/>
                    <a:lstStyle/>
                    <a:p>
                      <a:pPr algn="ctr"/>
                      <a:r>
                        <a:rPr lang="tr-TR" sz="900" dirty="0" smtClean="0"/>
                        <a:t>Verimli Pazar</a:t>
                      </a:r>
                      <a:endParaRPr lang="tr-TR" sz="900" dirty="0"/>
                    </a:p>
                  </a:txBody>
                  <a:tcPr marL="68580" marR="68580" marT="34290" marB="34290" anchor="ctr"/>
                </a:tc>
                <a:tc>
                  <a:txBody>
                    <a:bodyPr/>
                    <a:lstStyle/>
                    <a:p>
                      <a:pPr algn="ctr"/>
                      <a:r>
                        <a:rPr lang="tr-TR" sz="900" dirty="0" smtClean="0"/>
                        <a:t>Gayrimenkul Pazarı</a:t>
                      </a:r>
                      <a:endParaRPr lang="tr-TR" sz="900" dirty="0"/>
                    </a:p>
                  </a:txBody>
                  <a:tcPr marL="68580" marR="68580" marT="34290" marB="34290" anchor="ctr"/>
                </a:tc>
                <a:extLst>
                  <a:ext uri="{0D108BD9-81ED-4DB2-BD59-A6C34878D82A}">
                    <a16:rowId xmlns:a16="http://schemas.microsoft.com/office/drawing/2014/main" xmlns="" val="10000"/>
                  </a:ext>
                </a:extLst>
              </a:tr>
              <a:tr h="205740">
                <a:tc>
                  <a:txBody>
                    <a:bodyPr/>
                    <a:lstStyle/>
                    <a:p>
                      <a:pPr algn="ctr"/>
                      <a:r>
                        <a:rPr lang="tr-TR" sz="900" dirty="0" smtClean="0"/>
                        <a:t>İkame edilebilirlik ve homojenlik</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1"/>
                  </a:ext>
                </a:extLst>
              </a:tr>
              <a:tr h="205740">
                <a:tc>
                  <a:txBody>
                    <a:bodyPr/>
                    <a:lstStyle/>
                    <a:p>
                      <a:pPr algn="ctr"/>
                      <a:r>
                        <a:rPr lang="tr-TR" sz="900" dirty="0" smtClean="0"/>
                        <a:t>Çok sayıda alıcı ve satıcı</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2"/>
                  </a:ext>
                </a:extLst>
              </a:tr>
              <a:tr h="205740">
                <a:tc>
                  <a:txBody>
                    <a:bodyPr/>
                    <a:lstStyle/>
                    <a:p>
                      <a:pPr algn="ctr"/>
                      <a:r>
                        <a:rPr lang="tr-TR" sz="900" dirty="0" smtClean="0"/>
                        <a:t>Satın alma gücü</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3"/>
                  </a:ext>
                </a:extLst>
              </a:tr>
              <a:tr h="205740">
                <a:tc>
                  <a:txBody>
                    <a:bodyPr/>
                    <a:lstStyle/>
                    <a:p>
                      <a:pPr algn="ctr"/>
                      <a:r>
                        <a:rPr lang="tr-TR" sz="900" dirty="0" smtClean="0"/>
                        <a:t>Ekonomik değişimlere duyarlılık</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4"/>
                  </a:ext>
                </a:extLst>
              </a:tr>
              <a:tr h="205740">
                <a:tc>
                  <a:txBody>
                    <a:bodyPr/>
                    <a:lstStyle/>
                    <a:p>
                      <a:pPr algn="ctr"/>
                      <a:r>
                        <a:rPr lang="tr-TR" sz="900" dirty="0" smtClean="0"/>
                        <a:t>Fiyat dalgalanmaları</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5"/>
                  </a:ext>
                </a:extLst>
              </a:tr>
              <a:tr h="205740">
                <a:tc>
                  <a:txBody>
                    <a:bodyPr/>
                    <a:lstStyle/>
                    <a:p>
                      <a:pPr algn="ctr"/>
                      <a:r>
                        <a:rPr lang="tr-TR" sz="900" dirty="0" smtClean="0"/>
                        <a:t>Yasal kısıtlara bağımlılık</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6"/>
                  </a:ext>
                </a:extLst>
              </a:tr>
              <a:tr h="205740">
                <a:tc>
                  <a:txBody>
                    <a:bodyPr/>
                    <a:lstStyle/>
                    <a:p>
                      <a:pPr algn="ctr"/>
                      <a:r>
                        <a:rPr lang="tr-TR" sz="900" dirty="0" smtClean="0"/>
                        <a:t>Arz</a:t>
                      </a:r>
                      <a:r>
                        <a:rPr lang="tr-TR" sz="900" baseline="0" dirty="0" smtClean="0"/>
                        <a:t> – talep dengesi</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7"/>
                  </a:ext>
                </a:extLst>
              </a:tr>
              <a:tr h="205740">
                <a:tc>
                  <a:txBody>
                    <a:bodyPr/>
                    <a:lstStyle/>
                    <a:p>
                      <a:pPr algn="ctr"/>
                      <a:r>
                        <a:rPr lang="tr-TR" sz="900" dirty="0" smtClean="0"/>
                        <a:t>Arzın pazara girme hızı</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8"/>
                  </a:ext>
                </a:extLst>
              </a:tr>
              <a:tr h="205740">
                <a:tc>
                  <a:txBody>
                    <a:bodyPr/>
                    <a:lstStyle/>
                    <a:p>
                      <a:pPr algn="ctr"/>
                      <a:r>
                        <a:rPr lang="tr-TR" sz="900" dirty="0" smtClean="0"/>
                        <a:t>Alıcı ve satıcıların ön bilgiye sahiplilikleri</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09"/>
                  </a:ext>
                </a:extLst>
              </a:tr>
              <a:tr h="205740">
                <a:tc>
                  <a:txBody>
                    <a:bodyPr/>
                    <a:lstStyle/>
                    <a:p>
                      <a:pPr algn="ctr"/>
                      <a:r>
                        <a:rPr lang="tr-TR" sz="900" dirty="0" smtClean="0"/>
                        <a:t>Organize pazar mekanizması</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10"/>
                  </a:ext>
                </a:extLst>
              </a:tr>
              <a:tr h="205740">
                <a:tc>
                  <a:txBody>
                    <a:bodyPr/>
                    <a:lstStyle/>
                    <a:p>
                      <a:pPr algn="ctr"/>
                      <a:r>
                        <a:rPr lang="tr-TR" sz="900" dirty="0" smtClean="0"/>
                        <a:t>Tüketim hızı</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tc>
                  <a:txBody>
                    <a:bodyPr/>
                    <a:lstStyle/>
                    <a:p>
                      <a:pPr algn="ctr"/>
                      <a:r>
                        <a:rPr lang="tr-TR" sz="900" dirty="0" smtClean="0"/>
                        <a:t>-</a:t>
                      </a:r>
                      <a:endParaRPr lang="tr-TR" sz="900" dirty="0"/>
                    </a:p>
                  </a:txBody>
                  <a:tcPr marL="68580" marR="68580" marT="34290" marB="34290" anchor="ctr"/>
                </a:tc>
                <a:extLst>
                  <a:ext uri="{0D108BD9-81ED-4DB2-BD59-A6C34878D82A}">
                    <a16:rowId xmlns:a16="http://schemas.microsoft.com/office/drawing/2014/main" xmlns="" val="10011"/>
                  </a:ext>
                </a:extLst>
              </a:tr>
            </a:tbl>
          </a:graphicData>
        </a:graphic>
      </p:graphicFrame>
      <p:sp>
        <p:nvSpPr>
          <p:cNvPr id="14" name="Dikdörtgen 13"/>
          <p:cNvSpPr/>
          <p:nvPr/>
        </p:nvSpPr>
        <p:spPr>
          <a:xfrm>
            <a:off x="2909841" y="1144384"/>
            <a:ext cx="2839240" cy="507831"/>
          </a:xfrm>
          <a:prstGeom prst="rect">
            <a:avLst/>
          </a:prstGeom>
        </p:spPr>
        <p:txBody>
          <a:bodyPr wrap="none">
            <a:spAutoFit/>
          </a:bodyPr>
          <a:lstStyle/>
          <a:p>
            <a:pPr algn="ctr">
              <a:lnSpc>
                <a:spcPct val="150000"/>
              </a:lnSpc>
              <a:spcBef>
                <a:spcPts val="450"/>
              </a:spcBef>
              <a:spcAft>
                <a:spcPts val="450"/>
              </a:spcAft>
            </a:pPr>
            <a:r>
              <a:rPr lang="tr-TR" b="1" dirty="0"/>
              <a:t>Piyasaların Temel Özellikleri</a:t>
            </a:r>
          </a:p>
        </p:txBody>
      </p:sp>
    </p:spTree>
    <p:extLst>
      <p:ext uri="{BB962C8B-B14F-4D97-AF65-F5344CB8AC3E}">
        <p14:creationId xmlns:p14="http://schemas.microsoft.com/office/powerpoint/2010/main" val="2069869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Düz Bağlayıcı 4"/>
          <p:cNvCxnSpPr/>
          <p:nvPr/>
        </p:nvCxnSpPr>
        <p:spPr>
          <a:xfrm flipV="1">
            <a:off x="1890822" y="3714377"/>
            <a:ext cx="5177390" cy="42863"/>
          </a:xfrm>
          <a:prstGeom prst="line">
            <a:avLst/>
          </a:prstGeom>
        </p:spPr>
        <p:style>
          <a:lnRef idx="1">
            <a:schemeClr val="accent1"/>
          </a:lnRef>
          <a:fillRef idx="0">
            <a:schemeClr val="accent1"/>
          </a:fillRef>
          <a:effectRef idx="0">
            <a:schemeClr val="accent1"/>
          </a:effectRef>
          <a:fontRef idx="minor">
            <a:schemeClr val="tx1"/>
          </a:fontRef>
        </p:style>
      </p:cxnSp>
      <p:sp>
        <p:nvSpPr>
          <p:cNvPr id="7" name="Serbest Form 6"/>
          <p:cNvSpPr/>
          <p:nvPr/>
        </p:nvSpPr>
        <p:spPr>
          <a:xfrm>
            <a:off x="2383155" y="2661999"/>
            <a:ext cx="4509135" cy="2327077"/>
          </a:xfrm>
          <a:custGeom>
            <a:avLst/>
            <a:gdLst>
              <a:gd name="connsiteX0" fmla="*/ 0 w 6012180"/>
              <a:gd name="connsiteY0" fmla="*/ 1457008 h 3102769"/>
              <a:gd name="connsiteX1" fmla="*/ 1508760 w 6012180"/>
              <a:gd name="connsiteY1" fmla="*/ 51118 h 3102769"/>
              <a:gd name="connsiteX2" fmla="*/ 4411980 w 6012180"/>
              <a:gd name="connsiteY2" fmla="*/ 3068638 h 3102769"/>
              <a:gd name="connsiteX3" fmla="*/ 6012180 w 6012180"/>
              <a:gd name="connsiteY3" fmla="*/ 1411288 h 3102769"/>
            </a:gdLst>
            <a:ahLst/>
            <a:cxnLst>
              <a:cxn ang="0">
                <a:pos x="connsiteX0" y="connsiteY0"/>
              </a:cxn>
              <a:cxn ang="0">
                <a:pos x="connsiteX1" y="connsiteY1"/>
              </a:cxn>
              <a:cxn ang="0">
                <a:pos x="connsiteX2" y="connsiteY2"/>
              </a:cxn>
              <a:cxn ang="0">
                <a:pos x="connsiteX3" y="connsiteY3"/>
              </a:cxn>
            </a:cxnLst>
            <a:rect l="l" t="t" r="r" b="b"/>
            <a:pathLst>
              <a:path w="6012180" h="3102769">
                <a:moveTo>
                  <a:pt x="0" y="1457008"/>
                </a:moveTo>
                <a:cubicBezTo>
                  <a:pt x="386715" y="619760"/>
                  <a:pt x="773430" y="-217487"/>
                  <a:pt x="1508760" y="51118"/>
                </a:cubicBezTo>
                <a:cubicBezTo>
                  <a:pt x="2244090" y="319723"/>
                  <a:pt x="3661410" y="2841943"/>
                  <a:pt x="4411980" y="3068638"/>
                </a:cubicBezTo>
                <a:cubicBezTo>
                  <a:pt x="5162550" y="3295333"/>
                  <a:pt x="5587365" y="2353310"/>
                  <a:pt x="6012180" y="141128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cxnSp>
        <p:nvCxnSpPr>
          <p:cNvPr id="9" name="Düz Ok Bağlayıcısı 8"/>
          <p:cNvCxnSpPr/>
          <p:nvPr/>
        </p:nvCxnSpPr>
        <p:spPr>
          <a:xfrm>
            <a:off x="1837506" y="2528887"/>
            <a:ext cx="871404" cy="540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Metin kutusu 9"/>
          <p:cNvSpPr txBox="1"/>
          <p:nvPr/>
        </p:nvSpPr>
        <p:spPr>
          <a:xfrm>
            <a:off x="782857" y="2199390"/>
            <a:ext cx="2329421" cy="507831"/>
          </a:xfrm>
          <a:prstGeom prst="rect">
            <a:avLst/>
          </a:prstGeom>
          <a:noFill/>
        </p:spPr>
        <p:txBody>
          <a:bodyPr wrap="square" rtlCol="0">
            <a:spAutoFit/>
          </a:bodyPr>
          <a:lstStyle/>
          <a:p>
            <a:r>
              <a:rPr lang="tr-TR" sz="1350" dirty="0"/>
              <a:t>Genişleme: Talepte genişleme, </a:t>
            </a:r>
          </a:p>
          <a:p>
            <a:r>
              <a:rPr lang="tr-TR" sz="1350" dirty="0"/>
              <a:t>artan inşaat</a:t>
            </a:r>
          </a:p>
        </p:txBody>
      </p:sp>
      <p:cxnSp>
        <p:nvCxnSpPr>
          <p:cNvPr id="15" name="Düz Ok Bağlayıcısı 14"/>
          <p:cNvCxnSpPr/>
          <p:nvPr/>
        </p:nvCxnSpPr>
        <p:spPr>
          <a:xfrm flipH="1">
            <a:off x="4294823" y="2798922"/>
            <a:ext cx="702945" cy="5957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Metin kutusu 16"/>
          <p:cNvSpPr txBox="1"/>
          <p:nvPr/>
        </p:nvSpPr>
        <p:spPr>
          <a:xfrm>
            <a:off x="4997767" y="2512201"/>
            <a:ext cx="3342560" cy="507831"/>
          </a:xfrm>
          <a:prstGeom prst="rect">
            <a:avLst/>
          </a:prstGeom>
          <a:noFill/>
        </p:spPr>
        <p:txBody>
          <a:bodyPr wrap="square" rtlCol="0">
            <a:spAutoFit/>
          </a:bodyPr>
          <a:lstStyle/>
          <a:p>
            <a:r>
              <a:rPr lang="tr-TR" sz="1350" dirty="0"/>
              <a:t>Düşüş: Artı ama düşen talep, </a:t>
            </a:r>
          </a:p>
          <a:p>
            <a:r>
              <a:rPr lang="tr-TR" sz="1350" dirty="0"/>
              <a:t>artan boş yerler</a:t>
            </a:r>
          </a:p>
        </p:txBody>
      </p:sp>
      <p:cxnSp>
        <p:nvCxnSpPr>
          <p:cNvPr id="22" name="Düz Ok Bağlayıcısı 21"/>
          <p:cNvCxnSpPr/>
          <p:nvPr/>
        </p:nvCxnSpPr>
        <p:spPr>
          <a:xfrm flipV="1">
            <a:off x="4063365" y="4097655"/>
            <a:ext cx="702945" cy="6172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Düz Ok Bağlayıcısı 23"/>
          <p:cNvCxnSpPr/>
          <p:nvPr/>
        </p:nvCxnSpPr>
        <p:spPr>
          <a:xfrm flipH="1" flipV="1">
            <a:off x="6652260" y="4311967"/>
            <a:ext cx="882968" cy="4886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Metin kutusu 24"/>
          <p:cNvSpPr txBox="1"/>
          <p:nvPr/>
        </p:nvSpPr>
        <p:spPr>
          <a:xfrm>
            <a:off x="2245108" y="4402663"/>
            <a:ext cx="1836850" cy="507831"/>
          </a:xfrm>
          <a:prstGeom prst="rect">
            <a:avLst/>
          </a:prstGeom>
          <a:noFill/>
        </p:spPr>
        <p:txBody>
          <a:bodyPr wrap="none" rtlCol="0">
            <a:spAutoFit/>
          </a:bodyPr>
          <a:lstStyle/>
          <a:p>
            <a:r>
              <a:rPr lang="tr-TR" sz="1350" dirty="0"/>
              <a:t>Gerileme: Düşen talep, </a:t>
            </a:r>
          </a:p>
          <a:p>
            <a:r>
              <a:rPr lang="tr-TR" sz="1350" dirty="0"/>
              <a:t>düşen boş yerler</a:t>
            </a:r>
          </a:p>
        </p:txBody>
      </p:sp>
      <p:sp>
        <p:nvSpPr>
          <p:cNvPr id="26" name="Metin kutusu 25"/>
          <p:cNvSpPr txBox="1"/>
          <p:nvPr/>
        </p:nvSpPr>
        <p:spPr>
          <a:xfrm>
            <a:off x="7030337" y="4377051"/>
            <a:ext cx="1379127" cy="715581"/>
          </a:xfrm>
          <a:prstGeom prst="rect">
            <a:avLst/>
          </a:prstGeom>
          <a:noFill/>
        </p:spPr>
        <p:txBody>
          <a:bodyPr wrap="square" rtlCol="0">
            <a:spAutoFit/>
          </a:bodyPr>
          <a:lstStyle/>
          <a:p>
            <a:r>
              <a:rPr lang="tr-TR" sz="1350" dirty="0"/>
              <a:t>Düzelme: Artan talep, </a:t>
            </a:r>
          </a:p>
          <a:p>
            <a:r>
              <a:rPr lang="tr-TR" sz="1350" dirty="0"/>
              <a:t>düşen boş yerler</a:t>
            </a:r>
          </a:p>
        </p:txBody>
      </p:sp>
      <p:sp>
        <p:nvSpPr>
          <p:cNvPr id="23" name="Dikdörtgen 22"/>
          <p:cNvSpPr/>
          <p:nvPr/>
        </p:nvSpPr>
        <p:spPr>
          <a:xfrm>
            <a:off x="2909841" y="1144384"/>
            <a:ext cx="2839240" cy="507831"/>
          </a:xfrm>
          <a:prstGeom prst="rect">
            <a:avLst/>
          </a:prstGeom>
        </p:spPr>
        <p:txBody>
          <a:bodyPr wrap="none">
            <a:spAutoFit/>
          </a:bodyPr>
          <a:lstStyle/>
          <a:p>
            <a:pPr algn="ctr">
              <a:lnSpc>
                <a:spcPct val="150000"/>
              </a:lnSpc>
              <a:spcBef>
                <a:spcPts val="450"/>
              </a:spcBef>
              <a:spcAft>
                <a:spcPts val="450"/>
              </a:spcAft>
            </a:pPr>
            <a:r>
              <a:rPr lang="tr-TR" b="1" dirty="0"/>
              <a:t>Piyasaların Temel Özellikleri</a:t>
            </a:r>
          </a:p>
        </p:txBody>
      </p:sp>
    </p:spTree>
    <p:extLst>
      <p:ext uri="{BB962C8B-B14F-4D97-AF65-F5344CB8AC3E}">
        <p14:creationId xmlns:p14="http://schemas.microsoft.com/office/powerpoint/2010/main" val="3611545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7" y="1703100"/>
            <a:ext cx="7557471" cy="2952090"/>
          </a:xfrm>
          <a:prstGeom prst="rect">
            <a:avLst/>
          </a:prstGeom>
        </p:spPr>
        <p:txBody>
          <a:bodyPr wrap="square">
            <a:spAutoFit/>
          </a:bodyPr>
          <a:lstStyle/>
          <a:p>
            <a:pPr algn="ctr">
              <a:lnSpc>
                <a:spcPct val="150000"/>
              </a:lnSpc>
              <a:spcBef>
                <a:spcPts val="450"/>
              </a:spcBef>
              <a:spcAft>
                <a:spcPts val="450"/>
              </a:spcAft>
            </a:pPr>
            <a:endParaRPr lang="tr-TR" sz="1500" b="1" dirty="0"/>
          </a:p>
          <a:p>
            <a:pPr algn="just">
              <a:spcBef>
                <a:spcPts val="450"/>
              </a:spcBef>
              <a:spcAft>
                <a:spcPts val="450"/>
              </a:spcAft>
            </a:pPr>
            <a:endParaRPr lang="tr-TR" sz="1500" dirty="0"/>
          </a:p>
          <a:p>
            <a:pPr algn="just">
              <a:spcBef>
                <a:spcPts val="450"/>
              </a:spcBef>
              <a:spcAft>
                <a:spcPts val="450"/>
              </a:spcAft>
            </a:pPr>
            <a:r>
              <a:rPr lang="tr-TR" sz="1500" dirty="0"/>
              <a:t>Gayrimenkul piyasalarının temel özellikleri;</a:t>
            </a:r>
          </a:p>
          <a:p>
            <a:pPr marL="214313" indent="-214313" algn="just">
              <a:spcBef>
                <a:spcPts val="450"/>
              </a:spcBef>
              <a:spcAft>
                <a:spcPts val="450"/>
              </a:spcAft>
              <a:buFont typeface="Wingdings" panose="05000000000000000000" pitchFamily="2" charset="2"/>
              <a:buChar char="Ø"/>
            </a:pPr>
            <a:r>
              <a:rPr lang="tr-TR" sz="1500" dirty="0"/>
              <a:t>Gayrimenkul piyasaları yerel piyasalardır</a:t>
            </a:r>
          </a:p>
          <a:p>
            <a:pPr marL="214313" indent="-214313" algn="just">
              <a:spcBef>
                <a:spcPts val="450"/>
              </a:spcBef>
              <a:spcAft>
                <a:spcPts val="450"/>
              </a:spcAft>
              <a:buFont typeface="Wingdings" panose="05000000000000000000" pitchFamily="2" charset="2"/>
              <a:buChar char="Ø"/>
            </a:pPr>
            <a:r>
              <a:rPr lang="tr-TR" sz="1500" dirty="0"/>
              <a:t>Gayrimenkul piyasaları örgütlenmemiş piyasalardır</a:t>
            </a:r>
          </a:p>
          <a:p>
            <a:pPr marL="214313" indent="-214313" algn="just">
              <a:spcBef>
                <a:spcPts val="450"/>
              </a:spcBef>
              <a:spcAft>
                <a:spcPts val="450"/>
              </a:spcAft>
              <a:buFont typeface="Wingdings" panose="05000000000000000000" pitchFamily="2" charset="2"/>
              <a:buChar char="Ø"/>
            </a:pPr>
            <a:r>
              <a:rPr lang="tr-TR" sz="1500" dirty="0"/>
              <a:t>Gayrimenkul piyasalarında arz ve talep dengeli değildir</a:t>
            </a:r>
          </a:p>
          <a:p>
            <a:pPr marL="214313" indent="-214313" algn="just">
              <a:spcBef>
                <a:spcPts val="450"/>
              </a:spcBef>
              <a:spcAft>
                <a:spcPts val="450"/>
              </a:spcAft>
              <a:buFont typeface="Wingdings" panose="05000000000000000000" pitchFamily="2" charset="2"/>
              <a:buChar char="Ø"/>
            </a:pPr>
            <a:r>
              <a:rPr lang="tr-TR" sz="1500" dirty="0"/>
              <a:t>Gayrimenkul piyasaları genellikle özel işlemlerin gerçekleştiği piyasalardır</a:t>
            </a:r>
          </a:p>
          <a:p>
            <a:pPr marL="214313" indent="-214313" algn="just">
              <a:spcBef>
                <a:spcPts val="450"/>
              </a:spcBef>
              <a:spcAft>
                <a:spcPts val="450"/>
              </a:spcAft>
              <a:buFont typeface="Wingdings" panose="05000000000000000000" pitchFamily="2" charset="2"/>
              <a:buChar char="Ø"/>
            </a:pPr>
            <a:endParaRPr lang="tr-TR" sz="1500" dirty="0"/>
          </a:p>
        </p:txBody>
      </p:sp>
      <p:sp>
        <p:nvSpPr>
          <p:cNvPr id="14" name="Dikdörtgen 13"/>
          <p:cNvSpPr/>
          <p:nvPr/>
        </p:nvSpPr>
        <p:spPr>
          <a:xfrm>
            <a:off x="1371823" y="1110322"/>
            <a:ext cx="6356393" cy="369332"/>
          </a:xfrm>
          <a:prstGeom prst="rect">
            <a:avLst/>
          </a:prstGeom>
        </p:spPr>
        <p:txBody>
          <a:bodyPr wrap="square">
            <a:spAutoFit/>
          </a:bodyPr>
          <a:lstStyle/>
          <a:p>
            <a:pPr marL="0" lvl="1" algn="ctr">
              <a:spcBef>
                <a:spcPct val="20000"/>
              </a:spcBef>
              <a:buClr>
                <a:schemeClr val="accent1"/>
              </a:buClr>
            </a:pPr>
            <a:r>
              <a:rPr lang="tr-TR" b="1" dirty="0"/>
              <a:t>Taşınmaz Yatırımları</a:t>
            </a:r>
          </a:p>
        </p:txBody>
      </p:sp>
    </p:spTree>
    <p:extLst>
      <p:ext uri="{BB962C8B-B14F-4D97-AF65-F5344CB8AC3E}">
        <p14:creationId xmlns:p14="http://schemas.microsoft.com/office/powerpoint/2010/main" val="35332467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3082634" y="2291471"/>
            <a:ext cx="1620000" cy="16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sp>
        <p:nvSpPr>
          <p:cNvPr id="14" name="Oval 13"/>
          <p:cNvSpPr/>
          <p:nvPr/>
        </p:nvSpPr>
        <p:spPr>
          <a:xfrm>
            <a:off x="4164188" y="2291471"/>
            <a:ext cx="1620000" cy="16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sp>
        <p:nvSpPr>
          <p:cNvPr id="15" name="Oval 14"/>
          <p:cNvSpPr/>
          <p:nvPr/>
        </p:nvSpPr>
        <p:spPr>
          <a:xfrm>
            <a:off x="3669517" y="2979496"/>
            <a:ext cx="1620000" cy="1620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cxnSp>
        <p:nvCxnSpPr>
          <p:cNvPr id="6" name="Düz Ok Bağlayıcısı 5"/>
          <p:cNvCxnSpPr/>
          <p:nvPr/>
        </p:nvCxnSpPr>
        <p:spPr>
          <a:xfrm flipH="1" flipV="1">
            <a:off x="2597467" y="2441764"/>
            <a:ext cx="848678" cy="370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flipV="1">
            <a:off x="5393890" y="2449215"/>
            <a:ext cx="780596" cy="3551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p:nvPr/>
        </p:nvCxnSpPr>
        <p:spPr>
          <a:xfrm>
            <a:off x="4702633" y="4139179"/>
            <a:ext cx="1027931" cy="4831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Metin kutusu 8"/>
          <p:cNvSpPr txBox="1"/>
          <p:nvPr/>
        </p:nvSpPr>
        <p:spPr>
          <a:xfrm>
            <a:off x="782857" y="2284039"/>
            <a:ext cx="1809155" cy="300082"/>
          </a:xfrm>
          <a:prstGeom prst="rect">
            <a:avLst/>
          </a:prstGeom>
          <a:noFill/>
        </p:spPr>
        <p:txBody>
          <a:bodyPr wrap="square" rtlCol="0">
            <a:spAutoFit/>
          </a:bodyPr>
          <a:lstStyle/>
          <a:p>
            <a:r>
              <a:rPr lang="tr-TR" sz="1350" dirty="0"/>
              <a:t>Fiziksel açıdan </a:t>
            </a:r>
            <a:r>
              <a:rPr lang="tr-TR" sz="1350" dirty="0" err="1"/>
              <a:t>fizibil</a:t>
            </a:r>
            <a:endParaRPr lang="tr-TR" sz="1350" dirty="0"/>
          </a:p>
        </p:txBody>
      </p:sp>
      <p:sp>
        <p:nvSpPr>
          <p:cNvPr id="22" name="Metin kutusu 21"/>
          <p:cNvSpPr txBox="1"/>
          <p:nvPr/>
        </p:nvSpPr>
        <p:spPr>
          <a:xfrm>
            <a:off x="6205402" y="2275218"/>
            <a:ext cx="2134925" cy="300082"/>
          </a:xfrm>
          <a:prstGeom prst="rect">
            <a:avLst/>
          </a:prstGeom>
          <a:noFill/>
        </p:spPr>
        <p:txBody>
          <a:bodyPr wrap="square" rtlCol="0">
            <a:spAutoFit/>
          </a:bodyPr>
          <a:lstStyle/>
          <a:p>
            <a:r>
              <a:rPr lang="tr-TR" sz="1350" dirty="0"/>
              <a:t>Finansal açıdan </a:t>
            </a:r>
            <a:r>
              <a:rPr lang="tr-TR" sz="1350" dirty="0" err="1"/>
              <a:t>fizibil</a:t>
            </a:r>
            <a:endParaRPr lang="tr-TR" sz="1350" dirty="0"/>
          </a:p>
        </p:txBody>
      </p:sp>
      <p:sp>
        <p:nvSpPr>
          <p:cNvPr id="23" name="Metin kutusu 22"/>
          <p:cNvSpPr txBox="1"/>
          <p:nvPr/>
        </p:nvSpPr>
        <p:spPr>
          <a:xfrm>
            <a:off x="5784187" y="4460996"/>
            <a:ext cx="2445413" cy="300082"/>
          </a:xfrm>
          <a:prstGeom prst="rect">
            <a:avLst/>
          </a:prstGeom>
          <a:noFill/>
        </p:spPr>
        <p:txBody>
          <a:bodyPr wrap="square" rtlCol="0">
            <a:spAutoFit/>
          </a:bodyPr>
          <a:lstStyle/>
          <a:p>
            <a:r>
              <a:rPr lang="tr-TR" sz="1350" dirty="0"/>
              <a:t>Yasal açıdan </a:t>
            </a:r>
            <a:r>
              <a:rPr lang="tr-TR" sz="1350" dirty="0" err="1"/>
              <a:t>fizibil</a:t>
            </a:r>
            <a:endParaRPr lang="tr-TR" sz="1350" dirty="0"/>
          </a:p>
        </p:txBody>
      </p:sp>
      <p:sp>
        <p:nvSpPr>
          <p:cNvPr id="24" name="Dikdörtgen 23"/>
          <p:cNvSpPr/>
          <p:nvPr/>
        </p:nvSpPr>
        <p:spPr>
          <a:xfrm>
            <a:off x="1371823" y="1110322"/>
            <a:ext cx="6356393" cy="507831"/>
          </a:xfrm>
          <a:prstGeom prst="rect">
            <a:avLst/>
          </a:prstGeom>
        </p:spPr>
        <p:txBody>
          <a:bodyPr wrap="square">
            <a:spAutoFit/>
          </a:bodyPr>
          <a:lstStyle/>
          <a:p>
            <a:pPr algn="ctr">
              <a:lnSpc>
                <a:spcPct val="150000"/>
              </a:lnSpc>
              <a:spcBef>
                <a:spcPts val="450"/>
              </a:spcBef>
              <a:spcAft>
                <a:spcPts val="450"/>
              </a:spcAft>
            </a:pPr>
            <a:r>
              <a:rPr lang="tr-TR" b="1" dirty="0"/>
              <a:t>Gayrimenkul Yatırım Kararlarında Fizibilite Analizi</a:t>
            </a:r>
          </a:p>
        </p:txBody>
      </p:sp>
    </p:spTree>
    <p:extLst>
      <p:ext uri="{BB962C8B-B14F-4D97-AF65-F5344CB8AC3E}">
        <p14:creationId xmlns:p14="http://schemas.microsoft.com/office/powerpoint/2010/main" val="1070598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4039567"/>
          </a:xfrm>
          <a:prstGeom prst="rect">
            <a:avLst/>
          </a:prstGeom>
        </p:spPr>
        <p:txBody>
          <a:bodyPr wrap="square">
            <a:spAutoFit/>
          </a:bodyPr>
          <a:lstStyle/>
          <a:p>
            <a:pPr marL="214313" indent="-214313" algn="just">
              <a:buClr>
                <a:srgbClr val="C00000"/>
              </a:buClr>
              <a:buFont typeface="Arial" panose="020B0604020202020204" pitchFamily="34" charset="0"/>
              <a:buChar char="•"/>
            </a:pPr>
            <a:r>
              <a:rPr lang="tr-TR" sz="1350" dirty="0"/>
              <a:t>Aral, N. Ve Aytaç, M., 2018.Türkiye’de İşsizliğin Mekânsal Analizi, Marmara Üniversitesi Öneri Dergisi, Cilt: 13, Sayı:48</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Ağaç, G., vd., 2015. Çok Kriterli Karar Verme Tekniklerini Kullanarak Serbest Bölge Yer Seçimi: Doğu Anadolu Bölgesi Örneği, İİBF Dergisi, Cilt:30, Sayı:1, </a:t>
            </a:r>
            <a:r>
              <a:rPr lang="tr-TR" sz="1350" dirty="0" err="1"/>
              <a:t>ss</a:t>
            </a:r>
            <a:r>
              <a:rPr lang="tr-TR" sz="1350" dirty="0"/>
              <a:t>. 79-113. </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Cebecioğlu, C. 2006. </a:t>
            </a:r>
            <a:r>
              <a:rPr lang="tr-TR" sz="1350" dirty="0" err="1"/>
              <a:t>Swot</a:t>
            </a:r>
            <a:r>
              <a:rPr lang="tr-TR" sz="1350" dirty="0"/>
              <a:t> Analizi Ve Bir İşletme Üzerine Uygulama, Gebze Yüksek Teknoloji Enstitüsü Sosyal Bilimler Enstitüsü, Gebze.</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Çetinkaya, Ö. 2006. Rekabet Stratejilerinin Belirlenmesinde Portföy Analizi Ve Tariş Üzerine Bir Araştırma, Gazi </a:t>
            </a:r>
            <a:r>
              <a:rPr lang="tr-TR" sz="1350" dirty="0" err="1"/>
              <a:t>Universitesi</a:t>
            </a:r>
            <a:r>
              <a:rPr lang="tr-TR" sz="1350" dirty="0"/>
              <a:t> </a:t>
            </a:r>
            <a:r>
              <a:rPr lang="tr-TR" sz="1350" dirty="0" err="1"/>
              <a:t>Iktisadi</a:t>
            </a:r>
            <a:r>
              <a:rPr lang="tr-TR" sz="1350" dirty="0"/>
              <a:t> ve </a:t>
            </a:r>
            <a:r>
              <a:rPr lang="tr-TR" sz="1350" dirty="0" err="1"/>
              <a:t>Idari</a:t>
            </a:r>
            <a:r>
              <a:rPr lang="tr-TR" sz="1350" dirty="0"/>
              <a:t> Bilimler </a:t>
            </a:r>
            <a:r>
              <a:rPr lang="tr-TR" sz="1350" dirty="0" err="1"/>
              <a:t>Fakultesi</a:t>
            </a:r>
            <a:r>
              <a:rPr lang="tr-TR" sz="1350" dirty="0"/>
              <a:t> Dergisi; Ankara </a:t>
            </a:r>
            <a:r>
              <a:rPr lang="tr-TR" sz="1350" dirty="0" err="1"/>
              <a:t>Vol</a:t>
            </a:r>
            <a:r>
              <a:rPr lang="tr-TR" sz="1350" dirty="0"/>
              <a:t>. 8, </a:t>
            </a:r>
            <a:r>
              <a:rPr lang="tr-TR" sz="1350" dirty="0" err="1"/>
              <a:t>Iss</a:t>
            </a:r>
            <a:r>
              <a:rPr lang="tr-TR" sz="1350" dirty="0"/>
              <a:t>. 3</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Doğan, U., 2017. Dokuz Eylül Üniversitesi, Endüstri Mühendisliği Ders Notları.</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Okay, H. 2015. Pazar Araştırması. Web Sitesi: https://www.dunya.com/kose-yazisi/pazar-arastirmasi/25420. Erişim Tarihi: 30.01.2019.</a:t>
            </a:r>
          </a:p>
          <a:p>
            <a:pPr marL="214313" indent="-214313" algn="just">
              <a:buClr>
                <a:srgbClr val="C00000"/>
              </a:buClr>
              <a:buFont typeface="Arial" panose="020B0604020202020204" pitchFamily="34" charset="0"/>
              <a:buChar char="•"/>
            </a:pPr>
            <a:endParaRPr lang="tr-TR" sz="1350" dirty="0"/>
          </a:p>
          <a:p>
            <a:pPr marL="214313" indent="-214313" algn="just">
              <a:buClr>
                <a:srgbClr val="C00000"/>
              </a:buClr>
              <a:buFont typeface="Arial" panose="020B0604020202020204" pitchFamily="34" charset="0"/>
              <a:buChar char="•"/>
            </a:pPr>
            <a:r>
              <a:rPr lang="tr-TR" sz="1350" dirty="0"/>
              <a:t>Torlak, Ö. Ve </a:t>
            </a:r>
            <a:r>
              <a:rPr lang="tr-TR" sz="1350" dirty="0" err="1"/>
              <a:t>Altunışık</a:t>
            </a:r>
            <a:r>
              <a:rPr lang="tr-TR" sz="1350" dirty="0"/>
              <a:t>. R. 2009. Pazarlama Stratejileri – Yönetsel Bir Yaklaşım. Beta Yayınları, İstanbul</a:t>
            </a:r>
          </a:p>
          <a:p>
            <a:pPr marL="214313" indent="-214313" algn="just">
              <a:buClr>
                <a:srgbClr val="C00000"/>
              </a:buClr>
              <a:buFont typeface="Arial" panose="020B0604020202020204" pitchFamily="34" charset="0"/>
              <a:buChar char="•"/>
            </a:pPr>
            <a:endParaRPr lang="tr-TR" sz="1350" dirty="0"/>
          </a:p>
        </p:txBody>
      </p:sp>
    </p:spTree>
    <p:extLst>
      <p:ext uri="{BB962C8B-B14F-4D97-AF65-F5344CB8AC3E}">
        <p14:creationId xmlns:p14="http://schemas.microsoft.com/office/powerpoint/2010/main" val="6329936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681</Words>
  <Application>Microsoft Office PowerPoint</Application>
  <PresentationFormat>Ekran Gösterisi (4:3)</PresentationFormat>
  <Paragraphs>95</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Taşınmaz</cp:lastModifiedBy>
  <cp:revision>811</cp:revision>
  <cp:lastPrinted>2016-10-24T07:53:35Z</cp:lastPrinted>
  <dcterms:created xsi:type="dcterms:W3CDTF">2016-09-18T09:35:24Z</dcterms:created>
  <dcterms:modified xsi:type="dcterms:W3CDTF">2020-02-25T08:44:58Z</dcterms:modified>
</cp:coreProperties>
</file>