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9" r:id="rId8"/>
    <p:sldId id="268" r:id="rId9"/>
    <p:sldId id="271" r:id="rId10"/>
    <p:sldId id="270" r:id="rId11"/>
    <p:sldId id="267" r:id="rId12"/>
    <p:sldId id="26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000" b="1" dirty="0" smtClean="0"/>
              <a:t>İNSAN </a:t>
            </a:r>
            <a:r>
              <a:rPr lang="tr-TR" sz="4000" b="1" dirty="0"/>
              <a:t>HAKLARI VE DEMOKRASİ ALANINDA </a:t>
            </a:r>
            <a:r>
              <a:rPr lang="tr-TR" sz="4000" b="1" dirty="0" smtClean="0"/>
              <a:t>GEÇEN TEMEL KAVRAMLAR</a:t>
            </a:r>
            <a:br>
              <a:rPr lang="tr-TR" sz="4000" b="1" dirty="0" smtClean="0"/>
            </a:br>
            <a:r>
              <a:rPr lang="tr-TR" sz="4000" b="1" dirty="0" smtClean="0"/>
              <a:t>«</a:t>
            </a:r>
            <a:r>
              <a:rPr lang="tr-TR" sz="4000" b="1" u="sng" dirty="0" smtClean="0"/>
              <a:t>DEMOKRASİ</a:t>
            </a:r>
            <a:r>
              <a:rPr lang="tr-TR" sz="4000" b="1" dirty="0" smtClean="0"/>
              <a:t>» KAVRAMI</a:t>
            </a:r>
            <a:r>
              <a:rPr lang="tr-TR" b="1" dirty="0" smtClean="0"/>
              <a:t/>
            </a:r>
            <a:br>
              <a:rPr lang="tr-TR" b="1" dirty="0" smtClean="0"/>
            </a:br>
            <a:r>
              <a:rPr lang="tr-TR" b="1" dirty="0" smtClean="0"/>
              <a:t/>
            </a:r>
            <a:br>
              <a:rPr lang="tr-TR" b="1" dirty="0" smtClean="0"/>
            </a:br>
            <a:r>
              <a:rPr lang="tr-TR" sz="4000" b="1" dirty="0" smtClean="0"/>
              <a:t>Prof. Dr. Yasemin KARAMAN KEPENEKCİ</a:t>
            </a:r>
            <a:r>
              <a:rPr lang="tr-TR" b="1" dirty="0" smtClean="0"/>
              <a:t/>
            </a:r>
            <a:br>
              <a:rPr lang="tr-TR" b="1" dirty="0" smtClean="0"/>
            </a:b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b="1" dirty="0">
                <a:sym typeface="Symbol" panose="05050102010706020507" pitchFamily="18" charset="2"/>
              </a:rPr>
              <a:t></a:t>
            </a:r>
            <a:r>
              <a:rPr lang="tr-TR" b="1" i="1" dirty="0"/>
              <a:t> Doğrudan Demokrasi</a:t>
            </a:r>
            <a:endParaRPr lang="tr-TR" dirty="0"/>
          </a:p>
          <a:p>
            <a:r>
              <a:rPr lang="tr-TR" dirty="0"/>
              <a:t>Tüm vatandaşlar kamusal kararların alınmasına katılırlar. Günümüzde artan nüfus sonucu doğrudan demokrasi ülke yönetimlerinde uygulanamaz olmuştur. Bu demokrasi türü yalnızca İsviçre’nin kanton denilen kimi küçük yerleşim birimlerinde uygulanmaktadır.</a:t>
            </a:r>
          </a:p>
          <a:p>
            <a:r>
              <a:rPr lang="tr-TR" dirty="0"/>
              <a:t> </a:t>
            </a:r>
          </a:p>
          <a:p>
            <a:r>
              <a:rPr lang="tr-TR" b="1" dirty="0">
                <a:sym typeface="Symbol" panose="05050102010706020507" pitchFamily="18" charset="2"/>
              </a:rPr>
              <a:t></a:t>
            </a:r>
            <a:r>
              <a:rPr lang="tr-TR" b="1" i="1" dirty="0"/>
              <a:t> Temsili Demokrasi</a:t>
            </a:r>
            <a:endParaRPr lang="tr-TR" dirty="0"/>
          </a:p>
          <a:p>
            <a:r>
              <a:rPr lang="tr-TR" dirty="0"/>
              <a:t>Yönetimin, seçilmiş temsilcilerden oluşan organlar (yasama organı - parlamento) tarafından yönetilmesi anlamına gelir. Bu sistemde vatandaşlar siyasal kararları almak, yasaları yapmak ve toplumun iyiliğini ilgilendiren programları uygulamak üzere görevlileri seçerler. Seçilen görevliler de halk adına kararlar alır ve bunları uygularlar ya da uygulatırlar.</a:t>
            </a:r>
          </a:p>
          <a:p>
            <a:r>
              <a:rPr lang="tr-TR" dirty="0"/>
              <a:t> </a:t>
            </a:r>
          </a:p>
          <a:p>
            <a:r>
              <a:rPr lang="tr-TR" b="1" dirty="0">
                <a:sym typeface="Symbol" panose="05050102010706020507" pitchFamily="18" charset="2"/>
              </a:rPr>
              <a:t></a:t>
            </a:r>
            <a:r>
              <a:rPr lang="tr-TR" b="1" i="1" dirty="0"/>
              <a:t> Yarı Doğrudan Demokrasi</a:t>
            </a:r>
            <a:endParaRPr lang="tr-TR" dirty="0"/>
          </a:p>
          <a:p>
            <a:r>
              <a:rPr lang="tr-TR" dirty="0"/>
              <a:t>Hem doğrudan hem de temsili demokrasinin birlikte uygulanması demektir. Bu sistemde yönetenler halk tarafından seçilmekle birlikte, zaman zaman halkın kendisi de kimi yollarla (referandum gibi) ülke yönetimine </a:t>
            </a:r>
            <a:r>
              <a:rPr lang="tr-TR" dirty="0" smtClean="0"/>
              <a:t>katılabilmektedir.</a:t>
            </a:r>
            <a:endParaRPr lang="tr-TR" dirty="0"/>
          </a:p>
        </p:txBody>
      </p:sp>
    </p:spTree>
    <p:extLst>
      <p:ext uri="{BB962C8B-B14F-4D97-AF65-F5344CB8AC3E}">
        <p14:creationId xmlns:p14="http://schemas.microsoft.com/office/powerpoint/2010/main" val="394541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en-US" dirty="0"/>
          </a:p>
        </p:txBody>
      </p:sp>
      <p:sp>
        <p:nvSpPr>
          <p:cNvPr id="3" name="İçerik Yer Tutucusu 2"/>
          <p:cNvSpPr>
            <a:spLocks noGrp="1"/>
          </p:cNvSpPr>
          <p:nvPr>
            <p:ph idx="1"/>
          </p:nvPr>
        </p:nvSpPr>
        <p:spPr/>
        <p:txBody>
          <a:bodyPr/>
          <a:lstStyle/>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069918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idx="1"/>
          </p:nvPr>
        </p:nvSpPr>
        <p:spPr/>
        <p:txBody>
          <a:bodyPr>
            <a:normAutofit/>
          </a:bodyPr>
          <a:lstStyle/>
          <a:p>
            <a:r>
              <a:rPr lang="tr-TR" dirty="0"/>
              <a:t>Özgürlüklerin gerçekleşmesini sağlayacak tek rejim </a:t>
            </a:r>
            <a:r>
              <a:rPr lang="tr-TR" dirty="0" smtClean="0"/>
              <a:t>demokrasidir.</a:t>
            </a:r>
          </a:p>
          <a:p>
            <a:r>
              <a:rPr lang="tr-TR" dirty="0"/>
              <a:t>Bu yüzden özgürlük ile demokrasinin birbirinden ayrılmaz iki kavram olduğuna inanılmakta ve demokrasiye “özgürlüğün kurumlaşması” da </a:t>
            </a:r>
            <a:r>
              <a:rPr lang="tr-TR" dirty="0" smtClean="0"/>
              <a:t>denilmektedir.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pPr marL="0" indent="360363" algn="just">
              <a:buNone/>
            </a:pPr>
            <a:r>
              <a:rPr lang="tr-TR" dirty="0"/>
              <a:t>Ne var ki tarih içinde demokrasiyi eleştirenler de olmuştur. Kimileri (Platon gibi) demokrasiye temelden karşı çıkmış kimileri (</a:t>
            </a:r>
            <a:r>
              <a:rPr lang="tr-TR" dirty="0" err="1"/>
              <a:t>Michels</a:t>
            </a:r>
            <a:r>
              <a:rPr lang="tr-TR" dirty="0"/>
              <a:t> gibi) doğası gereği gerçekleşmesinin olanaksız olduğunu düşündüğü için eleştiriler getirmiş kimileri de demokrasiyi sempatik bulmakla ve onu sürdürmeyi istemekle birlikte kimi noktalarda demokrasiye eleştiriler </a:t>
            </a:r>
            <a:r>
              <a:rPr lang="tr-TR" dirty="0" smtClean="0"/>
              <a:t>getirmiştir.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Bütün bu eleştirilere karşın, </a:t>
            </a:r>
            <a:r>
              <a:rPr lang="tr-TR" dirty="0" smtClean="0"/>
              <a:t>20. </a:t>
            </a:r>
            <a:r>
              <a:rPr lang="tr-TR" dirty="0"/>
              <a:t>yüzyılın başlarından itibaren birçok devlet, ülkesinde demokratik yönetimi denemeye </a:t>
            </a:r>
            <a:r>
              <a:rPr lang="tr-TR" dirty="0" smtClean="0"/>
              <a:t>çalışmıştır.</a:t>
            </a:r>
          </a:p>
          <a:p>
            <a:r>
              <a:rPr lang="tr-TR" dirty="0"/>
              <a:t>günümüzdeki devletlerin hemen hemen tümünde yönetimin halkın çıkarları ve mutluluğu için çabalaması sonucu, yürürlükteki düzenin demokrasi olması </a:t>
            </a:r>
            <a:r>
              <a:rPr lang="tr-TR" dirty="0" smtClean="0"/>
              <a:t>tercih etmektedir.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fontScale="92500" lnSpcReduction="10000"/>
          </a:bodyPr>
          <a:lstStyle/>
          <a:p>
            <a:pPr indent="342900" algn="ctr" eaLnBrk="0" hangingPunct="0"/>
            <a:endParaRPr lang="tr-TR" dirty="0" smtClean="0">
              <a:latin typeface="Arial" charset="0"/>
            </a:endParaRPr>
          </a:p>
          <a:p>
            <a:r>
              <a:rPr lang="tr-TR" dirty="0"/>
              <a:t>D</a:t>
            </a:r>
            <a:r>
              <a:rPr lang="tr-TR" dirty="0" smtClean="0"/>
              <a:t>emokrasi</a:t>
            </a:r>
            <a:r>
              <a:rPr lang="tr-TR" dirty="0"/>
              <a:t>, “</a:t>
            </a:r>
            <a:r>
              <a:rPr lang="tr-TR" dirty="0" err="1"/>
              <a:t>demos</a:t>
            </a:r>
            <a:r>
              <a:rPr lang="tr-TR" dirty="0"/>
              <a:t>” (halk) ve “</a:t>
            </a:r>
            <a:r>
              <a:rPr lang="tr-TR" dirty="0" err="1"/>
              <a:t>kratos</a:t>
            </a:r>
            <a:r>
              <a:rPr lang="tr-TR" dirty="0"/>
              <a:t>” (iktidar, erk, güç) sözcüklerinin birleşmesinden oluşur ve “halkın yönetimi” anlamına </a:t>
            </a:r>
            <a:r>
              <a:rPr lang="tr-TR" dirty="0" smtClean="0"/>
              <a:t>gelir.</a:t>
            </a:r>
          </a:p>
          <a:p>
            <a:r>
              <a:rPr lang="tr-TR" dirty="0"/>
              <a:t>Üstün iktidarın (gücün) halkta bulunduğu ve bu iktidarın halk tarafından doğrudan ya da özgür bir seçim sistemi içinde seçilmiş temsilcileri aracılığıyla kullanıldığı halk tarafından yönetimdir. </a:t>
            </a:r>
            <a:r>
              <a:rPr lang="tr-TR" dirty="0" err="1"/>
              <a:t>Abrahan</a:t>
            </a:r>
            <a:r>
              <a:rPr lang="tr-TR" dirty="0"/>
              <a:t> </a:t>
            </a:r>
            <a:r>
              <a:rPr lang="tr-TR" dirty="0" err="1"/>
              <a:t>Lincoln’un</a:t>
            </a:r>
            <a:r>
              <a:rPr lang="tr-TR" dirty="0"/>
              <a:t> deyişiyle, “halkın, halk tarafından halk için </a:t>
            </a:r>
            <a:r>
              <a:rPr lang="tr-TR" dirty="0" err="1" smtClean="0"/>
              <a:t>yönetimi”dir</a:t>
            </a:r>
            <a:r>
              <a:rPr lang="tr-TR" dirty="0" smtClean="0"/>
              <a:t>.</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a:bodyPr>
          <a:lstStyle/>
          <a:p>
            <a:r>
              <a:rPr lang="tr-TR" dirty="0"/>
              <a:t>Demokrasi, değişik biçimlerde sınıflandırılabilmektedir. Bu sınıflamalardan biri, aşağıda da ifade edildiği gibi, “mutlak (çoğunlukçu ya da otoriter) demokrasi” ve “Klasik </a:t>
            </a:r>
            <a:r>
              <a:rPr lang="tr-TR" dirty="0" err="1" smtClean="0"/>
              <a:t>Demokrasi”dir</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b="1" i="1" dirty="0"/>
              <a:t>Mutlak (Çoğunlukçu ya da Otoriter) Demokrasi</a:t>
            </a:r>
            <a:r>
              <a:rPr lang="tr-TR" dirty="0"/>
              <a:t> </a:t>
            </a:r>
          </a:p>
          <a:p>
            <a:r>
              <a:rPr lang="tr-TR" dirty="0"/>
              <a:t>Bu anlayışa göre demokrasi, halk çoğunluğunun kayıtsız ve koşulsuz iradesine dayanan bir demokrasidir. Halkın çoğunluğu herhangi bir konuda iradesini açıklamışsa (herhangi bir karar almışsa), artık bu iradenin karşısına çıkacak herhangi bir sınırlayıcı güç bulunmamaktadır. Bu anlayışta, çoğunluğun her zaman haklı olduğuna </a:t>
            </a:r>
            <a:r>
              <a:rPr lang="tr-TR" dirty="0" smtClean="0"/>
              <a:t>inanılmaktadır.</a:t>
            </a:r>
            <a:endParaRPr lang="tr-TR" dirty="0"/>
          </a:p>
        </p:txBody>
      </p:sp>
    </p:spTree>
    <p:extLst>
      <p:ext uri="{BB962C8B-B14F-4D97-AF65-F5344CB8AC3E}">
        <p14:creationId xmlns:p14="http://schemas.microsoft.com/office/powerpoint/2010/main" val="1805089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i="1" dirty="0"/>
              <a:t>Klasik (Çoğulcu) Demokrasi</a:t>
            </a:r>
            <a:r>
              <a:rPr lang="tr-TR" dirty="0"/>
              <a:t> </a:t>
            </a:r>
          </a:p>
          <a:p>
            <a:r>
              <a:rPr lang="tr-TR" dirty="0"/>
              <a:t>Bu anlayışta ise, çoğunluğun iradesi önemlidir; ancak çoğunluğun iradesi de her istediğini yapabilen, mutlak ve sınırsız bir irade değildir. Klasik demokraside, herkes temel hak ve özgürlüklere sahiptir ve azınlığın da hakları </a:t>
            </a:r>
            <a:r>
              <a:rPr lang="tr-TR" dirty="0" smtClean="0"/>
              <a:t>vardır.</a:t>
            </a:r>
            <a:endParaRPr lang="tr-TR" dirty="0"/>
          </a:p>
        </p:txBody>
      </p:sp>
    </p:spTree>
    <p:extLst>
      <p:ext uri="{BB962C8B-B14F-4D97-AF65-F5344CB8AC3E}">
        <p14:creationId xmlns:p14="http://schemas.microsoft.com/office/powerpoint/2010/main" val="23695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Demokrasinin diğer bir sınıflaması ise “doğrudan demokrasi”, “temsili demokrasi” ve “yarı doğrudan demokrasi” olmak üzere üç biçimde yapılmaktadır</a:t>
            </a:r>
          </a:p>
        </p:txBody>
      </p:sp>
    </p:spTree>
    <p:extLst>
      <p:ext uri="{BB962C8B-B14F-4D97-AF65-F5344CB8AC3E}">
        <p14:creationId xmlns:p14="http://schemas.microsoft.com/office/powerpoint/2010/main" val="42115963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413</Words>
  <Application>Microsoft Office PowerPoint</Application>
  <PresentationFormat>Ekran Gösterisi (4:3)</PresentationFormat>
  <Paragraphs>30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Symbol</vt:lpstr>
      <vt:lpstr>Ofis Teması</vt:lpstr>
      <vt:lpstr>İNSAN HAKLARI VE DEMOKRASİ ALANINDA GEÇEN TEMEL KAVRAMLAR «DEMOKRASİ» KAVRAMI  Prof. Dr. Yasemin KARAMAN KEPENEKCİ  Ankara Üniversitesi Eğitim Bilimleri Fakültesi</vt:lpstr>
      <vt:lpstr>PowerPoint Sunusu</vt:lpstr>
      <vt:lpstr> </vt:lpstr>
      <vt:lpstr>PowerPoint Sunusu</vt:lpstr>
      <vt:lpstr>PowerPoint Sunusu</vt:lpstr>
      <vt:lpstr>  </vt:lpstr>
      <vt:lpstr>PowerPoint Sunusu</vt:lpstr>
      <vt:lpstr>PowerPoint Sunusu</vt:lpstr>
      <vt:lpstr>PowerPoint Sunusu</vt:lpstr>
      <vt:lpstr>PowerPoint Sunusu</vt:lpstr>
      <vt:lpstr>Kaynak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KEP-72</cp:lastModifiedBy>
  <cp:revision>26</cp:revision>
  <dcterms:created xsi:type="dcterms:W3CDTF">2014-12-02T07:20:17Z</dcterms:created>
  <dcterms:modified xsi:type="dcterms:W3CDTF">2020-05-01T08:18:17Z</dcterms:modified>
</cp:coreProperties>
</file>