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CA7B21D1-0016-44FC-92FF-5086E00EF57B}"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CE71DE3-0923-4C42-A88E-1B172099E9C3}"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A7B21D1-0016-44FC-92FF-5086E00EF57B}"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CE71DE3-0923-4C42-A88E-1B172099E9C3}"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A7B21D1-0016-44FC-92FF-5086E00EF57B}"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CE71DE3-0923-4C42-A88E-1B172099E9C3}"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A7B21D1-0016-44FC-92FF-5086E00EF57B}"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CE71DE3-0923-4C42-A88E-1B172099E9C3}"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CA7B21D1-0016-44FC-92FF-5086E00EF57B}"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CE71DE3-0923-4C42-A88E-1B172099E9C3}"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CA7B21D1-0016-44FC-92FF-5086E00EF57B}"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CE71DE3-0923-4C42-A88E-1B172099E9C3}"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CA7B21D1-0016-44FC-92FF-5086E00EF57B}" type="datetimeFigureOut">
              <a:rPr lang="tr-TR" smtClean="0"/>
              <a:t>16.10.2018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CE71DE3-0923-4C42-A88E-1B172099E9C3}"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CA7B21D1-0016-44FC-92FF-5086E00EF57B}" type="datetimeFigureOut">
              <a:rPr lang="tr-TR" smtClean="0"/>
              <a:t>16.10.2018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CE71DE3-0923-4C42-A88E-1B172099E9C3}"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A7B21D1-0016-44FC-92FF-5086E00EF57B}" type="datetimeFigureOut">
              <a:rPr lang="tr-TR" smtClean="0"/>
              <a:t>16.10.2018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CE71DE3-0923-4C42-A88E-1B172099E9C3}"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A7B21D1-0016-44FC-92FF-5086E00EF57B}"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CE71DE3-0923-4C42-A88E-1B172099E9C3}"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A7B21D1-0016-44FC-92FF-5086E00EF57B}"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CE71DE3-0923-4C42-A88E-1B172099E9C3}"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7B21D1-0016-44FC-92FF-5086E00EF57B}" type="datetimeFigureOut">
              <a:rPr lang="tr-TR" smtClean="0"/>
              <a:t>16.10.2018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E71DE3-0923-4C42-A88E-1B172099E9C3}"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4.5.3. ANTOSİYANİNLER</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pPr algn="just"/>
            <a:r>
              <a:rPr lang="tr-TR" b="1" dirty="0" smtClean="0"/>
              <a:t>Birçok meyve ve sebzenin pembeden mora kadar uzanan renk tonlarını veren maddeler, </a:t>
            </a:r>
            <a:r>
              <a:rPr lang="tr-TR" b="1" dirty="0" err="1" smtClean="0"/>
              <a:t>antosiyanin</a:t>
            </a:r>
            <a:r>
              <a:rPr lang="tr-TR" b="1" dirty="0" smtClean="0"/>
              <a:t> grubu pigmentleridir. </a:t>
            </a:r>
            <a:r>
              <a:rPr lang="tr-TR" b="1" dirty="0" err="1" smtClean="0"/>
              <a:t>Antosiyanin</a:t>
            </a:r>
            <a:r>
              <a:rPr lang="tr-TR" b="1" dirty="0" smtClean="0"/>
              <a:t> </a:t>
            </a:r>
            <a:r>
              <a:rPr lang="tr-TR" b="1" dirty="0" err="1" smtClean="0"/>
              <a:t>piğmentleri</a:t>
            </a:r>
            <a:r>
              <a:rPr lang="tr-TR" b="1" dirty="0" smtClean="0"/>
              <a:t> hücre öz suyunda glikozit formunda bulunmaktadırlar. </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Gıdalarda aroma, tat ve koku duygularını birlikte kapsayan önemli bir kalite faktörüdür. Aroma bir gıdanın veya bir içeceğin tadılması sırasında koku ve tat alma organları tarafından </a:t>
            </a:r>
            <a:r>
              <a:rPr lang="tr-TR" b="1" dirty="0" err="1" smtClean="0"/>
              <a:t>tesbit</a:t>
            </a:r>
            <a:r>
              <a:rPr lang="tr-TR" b="1" dirty="0" smtClean="0"/>
              <a:t>  edilen duyu olarak tanımlanmaktadır.</a:t>
            </a:r>
            <a:endParaRPr lang="tr-TR" dirty="0" smtClean="0"/>
          </a:p>
          <a:p>
            <a:pPr algn="just"/>
            <a:r>
              <a:rPr lang="tr-TR" b="1" dirty="0" smtClean="0"/>
              <a:t> </a:t>
            </a:r>
            <a:endParaRPr lang="tr-TR" dirty="0" smtClean="0"/>
          </a:p>
          <a:p>
            <a:pPr algn="just"/>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200" b="1" dirty="0" smtClean="0"/>
              <a:t>Aroma genel olarak birçok maddenin bir araya gelmesiyle oluşmaktadır.</a:t>
            </a:r>
            <a:r>
              <a:rPr lang="tr-TR" sz="3200" dirty="0" smtClean="0"/>
              <a:t/>
            </a:r>
            <a:br>
              <a:rPr lang="tr-TR" sz="3200" dirty="0" smtClean="0"/>
            </a:br>
            <a:endParaRPr lang="tr-TR" sz="3200" dirty="0"/>
          </a:p>
        </p:txBody>
      </p:sp>
      <p:sp>
        <p:nvSpPr>
          <p:cNvPr id="3" name="2 İçerik Yer Tutucusu"/>
          <p:cNvSpPr>
            <a:spLocks noGrp="1"/>
          </p:cNvSpPr>
          <p:nvPr>
            <p:ph idx="1"/>
          </p:nvPr>
        </p:nvSpPr>
        <p:spPr/>
        <p:txBody>
          <a:bodyPr/>
          <a:lstStyle/>
          <a:p>
            <a:pPr lvl="0" algn="just"/>
            <a:r>
              <a:rPr lang="tr-TR" b="1" dirty="0" smtClean="0"/>
              <a:t>Spesifik maddeler: Bu maddeler olmadan aroma tipik ve kendisine has </a:t>
            </a:r>
            <a:endParaRPr lang="tr-TR" dirty="0" smtClean="0"/>
          </a:p>
          <a:p>
            <a:pPr algn="just"/>
            <a:r>
              <a:rPr lang="tr-TR" b="1" dirty="0" smtClean="0"/>
              <a:t>olamaz. Örneğin </a:t>
            </a:r>
            <a:r>
              <a:rPr lang="tr-TR" b="1" dirty="0" err="1" smtClean="0"/>
              <a:t>konkort</a:t>
            </a:r>
            <a:r>
              <a:rPr lang="tr-TR" b="1" dirty="0" smtClean="0"/>
              <a:t> üzümü tipik aroması </a:t>
            </a:r>
            <a:r>
              <a:rPr lang="tr-TR" b="1" dirty="0" err="1" smtClean="0"/>
              <a:t>antranilik</a:t>
            </a:r>
            <a:r>
              <a:rPr lang="tr-TR" b="1" dirty="0" smtClean="0"/>
              <a:t> </a:t>
            </a:r>
            <a:r>
              <a:rPr lang="tr-TR" b="1" dirty="0" err="1" smtClean="0"/>
              <a:t>asit’den</a:t>
            </a:r>
            <a:r>
              <a:rPr lang="tr-TR" b="1" dirty="0" smtClean="0"/>
              <a:t>, ananas aroması metil –β-</a:t>
            </a:r>
            <a:r>
              <a:rPr lang="tr-TR" b="1" dirty="0" err="1" smtClean="0"/>
              <a:t>metiltiyopropiyonat’dan</a:t>
            </a:r>
            <a:r>
              <a:rPr lang="tr-TR" b="1" dirty="0" smtClean="0"/>
              <a:t> ileri gelmektedir.</a:t>
            </a:r>
            <a:endParaRPr lang="tr-TR" dirty="0" smtClean="0"/>
          </a:p>
          <a:p>
            <a:pPr algn="just"/>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lvl="0" algn="just"/>
            <a:r>
              <a:rPr lang="tr-TR" b="1" dirty="0" smtClean="0"/>
              <a:t>Spesifik olmayan destek  aromatik maddeler.</a:t>
            </a:r>
            <a:endParaRPr lang="tr-TR" dirty="0" smtClean="0"/>
          </a:p>
          <a:p>
            <a:pPr lvl="0" algn="just"/>
            <a:r>
              <a:rPr lang="tr-TR" b="1" dirty="0" smtClean="0"/>
              <a:t>Nötr aromatik maddeler. Bunlar karakteristik bir aromaya hiçbir katkıda bulunmazlar. Örneğin etanol hemen bütün meyvelerde oldukça değişik miktarda bulunurlar.</a:t>
            </a:r>
            <a:endParaRPr lang="tr-TR" dirty="0" smtClean="0"/>
          </a:p>
          <a:p>
            <a:pPr lvl="0" algn="just"/>
            <a:r>
              <a:rPr lang="tr-TR" b="1" dirty="0" smtClean="0"/>
              <a:t>İstenmeyen aromatik maddeler. Bunlar genellikle gıda maddelerinin aromasına zarar veren maddelerdir. Örneğin </a:t>
            </a:r>
            <a:r>
              <a:rPr lang="tr-TR" b="1" dirty="0" err="1" smtClean="0"/>
              <a:t>diasetil</a:t>
            </a:r>
            <a:r>
              <a:rPr lang="tr-TR" b="1" dirty="0" smtClean="0"/>
              <a:t>.</a:t>
            </a:r>
            <a:endParaRPr lang="tr-TR" dirty="0" smtClean="0"/>
          </a:p>
          <a:p>
            <a:pPr algn="just"/>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800" b="1" dirty="0" smtClean="0"/>
              <a:t>Aroma maddeleri gıdalarda aşağıda belirtilen yollarla meydana gelmektedir</a:t>
            </a:r>
            <a:endParaRPr lang="tr-TR" sz="2800" dirty="0"/>
          </a:p>
        </p:txBody>
      </p:sp>
      <p:sp>
        <p:nvSpPr>
          <p:cNvPr id="3" name="2 İçerik Yer Tutucusu"/>
          <p:cNvSpPr>
            <a:spLocks noGrp="1"/>
          </p:cNvSpPr>
          <p:nvPr>
            <p:ph idx="1"/>
          </p:nvPr>
        </p:nvSpPr>
        <p:spPr/>
        <p:txBody>
          <a:bodyPr/>
          <a:lstStyle/>
          <a:p>
            <a:pPr lvl="0" algn="just"/>
            <a:r>
              <a:rPr lang="tr-TR" b="1" dirty="0" smtClean="0"/>
              <a:t>Gelişmekte olan bitkilerin normal metabolizmaları sonucu</a:t>
            </a:r>
            <a:endParaRPr lang="tr-TR" dirty="0" smtClean="0"/>
          </a:p>
          <a:p>
            <a:pPr lvl="0" algn="just"/>
            <a:r>
              <a:rPr lang="tr-TR" b="1" dirty="0" err="1" smtClean="0"/>
              <a:t>Fermentasyon</a:t>
            </a:r>
            <a:r>
              <a:rPr lang="tr-TR" b="1" dirty="0" smtClean="0"/>
              <a:t> sonucu</a:t>
            </a:r>
            <a:endParaRPr lang="tr-TR" dirty="0" smtClean="0"/>
          </a:p>
          <a:p>
            <a:pPr lvl="0" algn="just"/>
            <a:r>
              <a:rPr lang="tr-TR" b="1" dirty="0" smtClean="0"/>
              <a:t>Enzimlerin faaliyetleri sonucu</a:t>
            </a:r>
            <a:endParaRPr lang="tr-TR" dirty="0" smtClean="0"/>
          </a:p>
          <a:p>
            <a:pPr lvl="0" algn="just"/>
            <a:r>
              <a:rPr lang="tr-TR" b="1" dirty="0" smtClean="0"/>
              <a:t>Pişirme sırasında oluşan kimyasal reaksiyonlar ve maddeler sonucu.</a:t>
            </a:r>
            <a:endParaRPr lang="tr-TR" dirty="0" smtClean="0"/>
          </a:p>
          <a:p>
            <a:pPr algn="just"/>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Başlık"/>
          <p:cNvSpPr>
            <a:spLocks noGrp="1"/>
          </p:cNvSpPr>
          <p:nvPr>
            <p:ph type="ctrTitle"/>
          </p:nvPr>
        </p:nvSpPr>
        <p:spPr/>
        <p:txBody>
          <a:bodyPr/>
          <a:lstStyle/>
          <a:p>
            <a:pPr marR="9144" lvl="1" algn="l" rtl="0">
              <a:spcBef>
                <a:spcPct val="0"/>
              </a:spcBef>
            </a:pPr>
            <a:r>
              <a:rPr lang="tr-TR" sz="3600" b="1" dirty="0">
                <a:solidFill>
                  <a:schemeClr val="tx1"/>
                </a:solidFill>
              </a:rPr>
              <a:t>Vitamin ve Mineraller</a:t>
            </a:r>
            <a:r>
              <a:rPr lang="tr-TR" sz="3600" dirty="0">
                <a:solidFill>
                  <a:schemeClr val="tx1"/>
                </a:solidFill>
              </a:rPr>
              <a:t/>
            </a:r>
            <a:br>
              <a:rPr lang="tr-TR" sz="3600" dirty="0">
                <a:solidFill>
                  <a:schemeClr val="tx1"/>
                </a:solidFill>
              </a:rPr>
            </a:br>
            <a:endParaRPr lang="tr-TR" sz="3600"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lvl="2" algn="just"/>
            <a:r>
              <a:rPr lang="tr-TR" b="1" dirty="0" smtClean="0"/>
              <a:t>Vitaminler  hayvansal  organizmaya  </a:t>
            </a:r>
            <a:r>
              <a:rPr lang="tr-TR" b="1" dirty="0" err="1" smtClean="0"/>
              <a:t>esensiyel</a:t>
            </a:r>
            <a:r>
              <a:rPr lang="tr-TR" b="1" dirty="0" smtClean="0"/>
              <a:t>  amino   asitleri   ve   yağ </a:t>
            </a:r>
            <a:r>
              <a:rPr lang="tr-TR" sz="3200" b="1" dirty="0" err="1" smtClean="0"/>
              <a:t>asidlerinden</a:t>
            </a:r>
            <a:r>
              <a:rPr lang="tr-TR" sz="3200" b="1" dirty="0" smtClean="0"/>
              <a:t> daha küçük miktarlarda sağlanması gereken organik maddeler olarak tanımlanırlar. Eğer vücut bir vitamini sentezlerse ve daha sonra dışarıdan sağlama zorunda kalınmazsa, bu vitamin tanımına göre vitamin sınıfına girmemektedir. </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411480" lvl="2" indent="-342900" algn="just">
              <a:spcBef>
                <a:spcPts val="700"/>
              </a:spcBef>
              <a:buClr>
                <a:schemeClr val="tx2"/>
              </a:buClr>
              <a:buSzPct val="95000"/>
              <a:buFont typeface="Wingdings"/>
              <a:buChar char=""/>
            </a:pPr>
            <a:r>
              <a:rPr lang="tr-TR" sz="3200" b="1" dirty="0" smtClean="0"/>
              <a:t>Buna karşılık buna uymayan veya bu tanımın dışında kalan vitamin ise vitamin </a:t>
            </a:r>
            <a:r>
              <a:rPr lang="tr-TR" sz="3200" b="1" dirty="0" err="1" smtClean="0"/>
              <a:t>D’dir</a:t>
            </a:r>
            <a:r>
              <a:rPr lang="tr-TR" sz="3200" b="1" dirty="0" smtClean="0"/>
              <a:t>. Vitamin D, insan organizmasının üretme yeteneğinde olduğu tek ana vitamindir.</a:t>
            </a:r>
            <a:endParaRPr lang="tr-TR" sz="3200" dirty="0" smtClean="0"/>
          </a:p>
          <a:p>
            <a:pPr algn="just"/>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Bazı koşullar altında, vitamin D yeterli miktarda sentez edilememektedir ve bu yüzden eğer yaşamın ve sağlığın devamı isteniyorsa diyetle veya katkı maddeleriyle D vitaminin sağlanması gerekmektedir. Vitaminler, proteinlerin, karbonhidratların ve yağların metabolizmasını kolaylaştıran enzim sistemlerinde görev yaparlar.</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Vitaminler; yağda çözünen ve suda çözünenler olmak üzere 2 ana gruba ayrılırlar.</a:t>
            </a:r>
            <a:endParaRPr lang="tr-TR" dirty="0" smtClean="0"/>
          </a:p>
          <a:p>
            <a:pPr algn="just"/>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Yağda çözünen vitaminler A, D, E ve K. dır. Bunların vücut tarafından </a:t>
            </a:r>
            <a:r>
              <a:rPr lang="tr-TR" b="1" dirty="0" err="1" smtClean="0"/>
              <a:t>absorbsiyonu</a:t>
            </a:r>
            <a:r>
              <a:rPr lang="tr-TR" b="1" dirty="0" smtClean="0"/>
              <a:t>  diyetlerden yağların normal </a:t>
            </a:r>
            <a:r>
              <a:rPr lang="tr-TR" b="1" dirty="0" err="1" smtClean="0"/>
              <a:t>absorpsiyonuna</a:t>
            </a:r>
            <a:r>
              <a:rPr lang="tr-TR" b="1" dirty="0" smtClean="0"/>
              <a:t> bağlıdır. Suda çözünen vitaminler; vitamin C  ve vitamin B kompleksinin birçok üyesidir.</a:t>
            </a:r>
            <a:endParaRPr lang="tr-TR" dirty="0" smtClean="0"/>
          </a:p>
          <a:p>
            <a:pPr algn="just"/>
            <a:r>
              <a:rPr lang="tr-TR" b="1" dirty="0" smtClean="0"/>
              <a:t> </a:t>
            </a:r>
            <a:endParaRPr lang="tr-TR" dirty="0" smtClean="0"/>
          </a:p>
          <a:p>
            <a:pPr algn="just"/>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Bu pigmentler meyvelerin çoğunda dış tabakalarda, daha doğrusu kabukta yer almaktadırlar. Örneğin birçok siyah üzüm ve erik çeşidinde kabukta bulunurken, vişnelerde hem kabukta </a:t>
            </a:r>
            <a:r>
              <a:rPr lang="tr-TR" b="1" dirty="0" err="1" smtClean="0"/>
              <a:t>hemde</a:t>
            </a:r>
            <a:r>
              <a:rPr lang="tr-TR" b="1" dirty="0" smtClean="0"/>
              <a:t> meyve etinde yer alırlar. </a:t>
            </a:r>
            <a:endParaRPr lang="tr-TR" dirty="0" smtClean="0"/>
          </a:p>
          <a:p>
            <a:pPr algn="just"/>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lvl="3" algn="l" rtl="0">
              <a:spcBef>
                <a:spcPct val="0"/>
              </a:spcBef>
            </a:pPr>
            <a:r>
              <a:rPr lang="tr-TR" sz="2800" b="1" dirty="0">
                <a:solidFill>
                  <a:schemeClr val="tx1"/>
                </a:solidFill>
              </a:rPr>
              <a:t>Vitamin A veya </a:t>
            </a:r>
            <a:r>
              <a:rPr lang="tr-TR" sz="2800" b="1" dirty="0" err="1">
                <a:solidFill>
                  <a:schemeClr val="tx1"/>
                </a:solidFill>
              </a:rPr>
              <a:t>Retinol</a:t>
            </a:r>
            <a:r>
              <a:rPr lang="tr-TR" sz="2800" dirty="0">
                <a:solidFill>
                  <a:schemeClr val="tx1"/>
                </a:solidFill>
              </a:rPr>
              <a:t/>
            </a:r>
            <a:br>
              <a:rPr lang="tr-TR" sz="2800" dirty="0">
                <a:solidFill>
                  <a:schemeClr val="tx1"/>
                </a:solidFill>
              </a:rPr>
            </a:br>
            <a:endParaRPr lang="tr-TR" sz="2800" dirty="0">
              <a:solidFill>
                <a:schemeClr val="tx1"/>
              </a:solidFill>
            </a:endParaRPr>
          </a:p>
        </p:txBody>
      </p:sp>
      <p:sp>
        <p:nvSpPr>
          <p:cNvPr id="3" name="2 İçerik Yer Tutucusu"/>
          <p:cNvSpPr>
            <a:spLocks noGrp="1"/>
          </p:cNvSpPr>
          <p:nvPr>
            <p:ph idx="1"/>
          </p:nvPr>
        </p:nvSpPr>
        <p:spPr/>
        <p:txBody>
          <a:bodyPr>
            <a:normAutofit lnSpcReduction="10000"/>
          </a:bodyPr>
          <a:lstStyle/>
          <a:p>
            <a:pPr algn="just"/>
            <a:r>
              <a:rPr lang="tr-TR" b="1" dirty="0" smtClean="0"/>
              <a:t>Bu vitamin, et, süt, yumurta v.b. gibi yalnızca hayvansal materyallerde bulunur. </a:t>
            </a:r>
            <a:endParaRPr lang="tr-TR" dirty="0" smtClean="0"/>
          </a:p>
          <a:p>
            <a:pPr algn="just"/>
            <a:r>
              <a:rPr lang="tr-TR" b="1" dirty="0" smtClean="0"/>
              <a:t>Bitkiler A vitamini ihtiva etmez ancak </a:t>
            </a:r>
            <a:r>
              <a:rPr lang="tr-TR" b="1" dirty="0" err="1" smtClean="0"/>
              <a:t>provitamini</a:t>
            </a:r>
            <a:r>
              <a:rPr lang="tr-TR" b="1" dirty="0" smtClean="0"/>
              <a:t> olan beta </a:t>
            </a:r>
            <a:r>
              <a:rPr lang="tr-TR" b="1" dirty="0" err="1" smtClean="0"/>
              <a:t>karoteni</a:t>
            </a:r>
            <a:r>
              <a:rPr lang="tr-TR" b="1" dirty="0" smtClean="0"/>
              <a:t> ihtiva eder. İnsanlar ve diğer hayvanlar ya vitamin </a:t>
            </a:r>
            <a:r>
              <a:rPr lang="tr-TR" b="1" dirty="0" err="1" smtClean="0"/>
              <a:t>A’ya</a:t>
            </a:r>
            <a:r>
              <a:rPr lang="tr-TR" b="1" dirty="0" smtClean="0"/>
              <a:t> yada kolaylıkla vitamin </a:t>
            </a:r>
            <a:r>
              <a:rPr lang="tr-TR" b="1" dirty="0" err="1" smtClean="0"/>
              <a:t>A’ya</a:t>
            </a:r>
            <a:r>
              <a:rPr lang="tr-TR" b="1" dirty="0" smtClean="0"/>
              <a:t> dönüşebilen beta </a:t>
            </a:r>
            <a:r>
              <a:rPr lang="tr-TR" b="1" dirty="0" err="1" smtClean="0"/>
              <a:t>karotene</a:t>
            </a:r>
            <a:r>
              <a:rPr lang="tr-TR" b="1" dirty="0" smtClean="0"/>
              <a:t> ihtiyaç duyarlar. β </a:t>
            </a:r>
            <a:r>
              <a:rPr lang="tr-TR" b="1" dirty="0" err="1" smtClean="0"/>
              <a:t>karoten</a:t>
            </a:r>
            <a:r>
              <a:rPr lang="tr-TR" b="1" dirty="0" smtClean="0"/>
              <a:t> yeşil yapraklı sebzeler kadar sarı sebzelerde ve turuncu sebzelerde bulunur.</a:t>
            </a:r>
            <a:endParaRPr lang="tr-TR" dirty="0" smtClean="0"/>
          </a:p>
          <a:p>
            <a:pPr algn="just"/>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Vitamin A eksikliği; geçe körlüğüne, gençlerde diş gelişiminin ve normal kemik gelişiminin noksanlığına, vücudun enfeksiyonlara karşı direncini azaltan burun, boğaz ve gözlerin </a:t>
            </a:r>
            <a:r>
              <a:rPr lang="tr-TR" b="1" dirty="0" err="1" smtClean="0"/>
              <a:t>epitel</a:t>
            </a:r>
            <a:r>
              <a:rPr lang="tr-TR" b="1" dirty="0" smtClean="0"/>
              <a:t> hücrelerinin ve </a:t>
            </a:r>
            <a:r>
              <a:rPr lang="tr-TR" b="1" dirty="0" err="1" smtClean="0"/>
              <a:t>membranlarının</a:t>
            </a:r>
            <a:r>
              <a:rPr lang="tr-TR" b="1" dirty="0" smtClean="0"/>
              <a:t> noksan oluşmasına yol açar.</a:t>
            </a:r>
            <a:endParaRPr lang="tr-TR" dirty="0" smtClean="0"/>
          </a:p>
          <a:p>
            <a:pPr algn="just"/>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A vitamini bakımından zengin olan gıdalar; karaciğer, balık, sıvı yağlar, tereyağı ihtiva eden kurutulmuş ürünler ve yumurtadır. β </a:t>
            </a:r>
            <a:r>
              <a:rPr lang="tr-TR" b="1" dirty="0" err="1" smtClean="0"/>
              <a:t>Karoten</a:t>
            </a:r>
            <a:r>
              <a:rPr lang="tr-TR" b="1" dirty="0" smtClean="0"/>
              <a:t> bakımından zengin olan gıdalar havuç tatlı patates, bal kabağı, ıspanak ve lahanadır. Günümüzde diğer vitaminler gibi vitamin A ve </a:t>
            </a:r>
            <a:r>
              <a:rPr lang="tr-TR" b="1" dirty="0" err="1" smtClean="0"/>
              <a:t>betakaroten</a:t>
            </a:r>
            <a:r>
              <a:rPr lang="tr-TR" b="1" dirty="0" smtClean="0"/>
              <a:t> aynı zamanda sentetik olarak da yapılmaktadır.</a:t>
            </a:r>
            <a:endParaRPr lang="tr-TR" dirty="0" smtClean="0"/>
          </a:p>
          <a:p>
            <a:pPr algn="just"/>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lvl="3" algn="l" rtl="0">
              <a:spcBef>
                <a:spcPct val="0"/>
              </a:spcBef>
            </a:pPr>
            <a:r>
              <a:rPr lang="tr-TR" sz="3200" b="1" dirty="0">
                <a:solidFill>
                  <a:schemeClr val="tx1"/>
                </a:solidFill>
              </a:rPr>
              <a:t>Vitamin D.</a:t>
            </a:r>
            <a:br>
              <a:rPr lang="tr-TR" sz="3200" b="1" dirty="0">
                <a:solidFill>
                  <a:schemeClr val="tx1"/>
                </a:solidFill>
              </a:rPr>
            </a:br>
            <a:endParaRPr lang="tr-TR" sz="3200" dirty="0">
              <a:solidFill>
                <a:schemeClr val="tx1"/>
              </a:solidFill>
            </a:endParaRPr>
          </a:p>
        </p:txBody>
      </p:sp>
      <p:sp>
        <p:nvSpPr>
          <p:cNvPr id="3" name="2 İçerik Yer Tutucusu"/>
          <p:cNvSpPr>
            <a:spLocks noGrp="1"/>
          </p:cNvSpPr>
          <p:nvPr>
            <p:ph idx="1"/>
          </p:nvPr>
        </p:nvSpPr>
        <p:spPr/>
        <p:txBody>
          <a:bodyPr>
            <a:normAutofit/>
          </a:bodyPr>
          <a:lstStyle/>
          <a:p>
            <a:pPr algn="just"/>
            <a:r>
              <a:rPr lang="tr-TR" b="1" dirty="0" smtClean="0"/>
              <a:t>Vitamin D, yapay olarak sterollerin ultraviyole aktivasyonu veya güneşten sağlanan ultraviyole ışınları ile sterollerin aktivasyonu ile insan ve hayvanların derilerinde oluşur.  </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Bu steroller kolesterol ve </a:t>
            </a:r>
            <a:r>
              <a:rPr lang="tr-TR" b="1" dirty="0" err="1" smtClean="0"/>
              <a:t>ergosterollerdir</a:t>
            </a:r>
            <a:r>
              <a:rPr lang="tr-TR" b="1" dirty="0" smtClean="0"/>
              <a:t>. Kolesterol hayvanların derilerinde ve deri altında bulunur. Mayadan alınan </a:t>
            </a:r>
            <a:r>
              <a:rPr lang="tr-TR" b="1" dirty="0" err="1" smtClean="0"/>
              <a:t>ergosteroller</a:t>
            </a:r>
            <a:r>
              <a:rPr lang="tr-TR" b="1" dirty="0" smtClean="0"/>
              <a:t>, süt ve diğer gıdalara ilaveten, vitamin D kaynağı olarak görev yaparlar.</a:t>
            </a:r>
            <a:endParaRPr lang="tr-TR" dirty="0" smtClean="0"/>
          </a:p>
          <a:p>
            <a:pPr algn="just"/>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Vitamin D, kalsiyum ve fosfor minerallerinin sindirim sistemlerinden </a:t>
            </a:r>
            <a:r>
              <a:rPr lang="tr-TR" b="1" dirty="0" err="1" smtClean="0"/>
              <a:t>absorbsiyonunu</a:t>
            </a:r>
            <a:r>
              <a:rPr lang="tr-TR" b="1" dirty="0" smtClean="0"/>
              <a:t> artırır ve bu onların etkili kullanımı için gereklidir. Bu minerallerin metabolizmasını düzenleyerek kalsiyumun kemik ve dişlerde yerleşmesini sağlamaktadır.</a:t>
            </a:r>
            <a:endParaRPr lang="tr-TR" dirty="0" smtClean="0"/>
          </a:p>
          <a:p>
            <a:pPr algn="just"/>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D vitamini noksanlığında </a:t>
            </a:r>
            <a:r>
              <a:rPr lang="tr-TR" b="1" dirty="0" err="1" smtClean="0"/>
              <a:t>çoçuklarda</a:t>
            </a:r>
            <a:r>
              <a:rPr lang="tr-TR" b="1" dirty="0" smtClean="0"/>
              <a:t> kalsiyum ve fosfor metabolizmalarının bozulması, kemiklerde minerallerin yerleşmesinin engellenmesi, kemikleşmenin normal olmamasına yol açar. Raşitizm hastalığı meydana gelir. </a:t>
            </a:r>
            <a:endParaRPr lang="tr-TR" dirty="0" smtClean="0"/>
          </a:p>
          <a:p>
            <a:pPr algn="just"/>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Yetişkinlerle ise özellikle kadınlarda </a:t>
            </a:r>
            <a:r>
              <a:rPr lang="tr-TR" b="1" dirty="0" err="1" smtClean="0"/>
              <a:t>Osteomalasia</a:t>
            </a:r>
            <a:r>
              <a:rPr lang="tr-TR" b="1" dirty="0" smtClean="0"/>
              <a:t> denilen kemik yumuşaması hastalığına neden olur. D vitamini açık havada güneş ışınlarının sınırlı olduğu zaman veya kış aylarında derinin çok fazla elbise ile kaplanmasında olduğu gibi güneş ışınlarının sınırlandığı zaman noksan oluşur.</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Birçok gıda maddesinde D vitamini miktarı düşük olmakla birlikte, karaciğer, balık, sıvı yağlar, kuru ürünler ve yumurta iyi bir D vitamini kaynağıdırlar. Çocuklarda 400 IU vitamin </a:t>
            </a:r>
            <a:r>
              <a:rPr lang="tr-TR" b="1" dirty="0" err="1" smtClean="0"/>
              <a:t>D’nin</a:t>
            </a:r>
            <a:r>
              <a:rPr lang="tr-TR" b="1" dirty="0" smtClean="0"/>
              <a:t> günlük alınması gerekmektedir.</a:t>
            </a:r>
            <a:endParaRPr lang="tr-TR" dirty="0" smtClean="0"/>
          </a:p>
          <a:p>
            <a:pPr algn="just"/>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t>
            </a:r>
            <a:r>
              <a:rPr lang="tr-TR" dirty="0" smtClean="0"/>
              <a:t/>
            </a:r>
            <a:br>
              <a:rPr lang="tr-TR" dirty="0" smtClean="0"/>
            </a:br>
            <a:r>
              <a:rPr lang="tr-TR" b="1" dirty="0" smtClean="0"/>
              <a:t>Vitamin E.</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pPr algn="just"/>
            <a:r>
              <a:rPr lang="tr-TR" b="1" dirty="0" smtClean="0"/>
              <a:t>E. vitamini   aynı   zamanda   alfa- </a:t>
            </a:r>
            <a:r>
              <a:rPr lang="tr-TR" b="1" dirty="0" err="1" smtClean="0"/>
              <a:t>tokoferoller</a:t>
            </a:r>
            <a:r>
              <a:rPr lang="tr-TR" b="1" dirty="0" smtClean="0"/>
              <a:t>   olarak bilinir.   Farelerde  </a:t>
            </a:r>
            <a:r>
              <a:rPr lang="tr-TR" b="1" dirty="0" err="1" smtClean="0"/>
              <a:t>antisterilite</a:t>
            </a:r>
            <a:r>
              <a:rPr lang="tr-TR" b="1" dirty="0" smtClean="0"/>
              <a:t> faktörüdür.  Köpeklerde ve diğer hayvanlarda normal kas kuvvetliliği için </a:t>
            </a:r>
            <a:r>
              <a:rPr lang="tr-TR" b="1" dirty="0" err="1" smtClean="0"/>
              <a:t>esensiyeldir</a:t>
            </a:r>
            <a:r>
              <a:rPr lang="tr-TR" b="1" dirty="0" smtClean="0"/>
              <a:t>. Fakat insanlarda yeterliliği hala tartışılmalıdır, E vitamini kuvvetli bir antioksidandır. </a:t>
            </a:r>
            <a:endParaRPr lang="tr-TR" dirty="0" smtClean="0"/>
          </a:p>
          <a:p>
            <a:pPr algn="just"/>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Siyah üzümlerin meyve suyuna işlenmesinde </a:t>
            </a:r>
            <a:r>
              <a:rPr lang="tr-TR" b="1" dirty="0" err="1" smtClean="0"/>
              <a:t>mayşenin</a:t>
            </a:r>
            <a:r>
              <a:rPr lang="tr-TR" b="1" dirty="0" smtClean="0"/>
              <a:t> ısıtılması yoluyla kabuktaki renk maddeleri erir hale getirilerek, üzüm suyuna geçirilebilmektedir. </a:t>
            </a:r>
            <a:endParaRPr lang="tr-TR" dirty="0" smtClean="0"/>
          </a:p>
          <a:p>
            <a:pPr algn="just"/>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Bu nedenle </a:t>
            </a:r>
            <a:r>
              <a:rPr lang="tr-TR" b="1" dirty="0" err="1" smtClean="0"/>
              <a:t>karoten</a:t>
            </a:r>
            <a:r>
              <a:rPr lang="tr-TR" b="1" dirty="0" smtClean="0"/>
              <a:t> ve A vitaminini </a:t>
            </a:r>
            <a:r>
              <a:rPr lang="tr-TR" b="1" dirty="0" err="1" smtClean="0"/>
              <a:t>oksidatif</a:t>
            </a:r>
            <a:r>
              <a:rPr lang="tr-TR" b="1" dirty="0" smtClean="0"/>
              <a:t> parçalanmaktan korur. E vitamini demirin </a:t>
            </a:r>
            <a:r>
              <a:rPr lang="tr-TR" b="1" dirty="0" err="1" smtClean="0"/>
              <a:t>absorbsiyonunu</a:t>
            </a:r>
            <a:r>
              <a:rPr lang="tr-TR" b="1" dirty="0" smtClean="0"/>
              <a:t> artırır ve biyolojik </a:t>
            </a:r>
            <a:r>
              <a:rPr lang="tr-TR" b="1" dirty="0" err="1" smtClean="0"/>
              <a:t>membranlarda</a:t>
            </a:r>
            <a:r>
              <a:rPr lang="tr-TR" b="1" dirty="0" smtClean="0"/>
              <a:t> </a:t>
            </a:r>
            <a:r>
              <a:rPr lang="tr-TR" b="1" dirty="0" err="1" smtClean="0"/>
              <a:t>stabilitenin</a:t>
            </a:r>
            <a:r>
              <a:rPr lang="tr-TR" b="1" dirty="0" smtClean="0"/>
              <a:t> korunmasında rol oynayabilir.		</a:t>
            </a:r>
            <a:endParaRPr lang="tr-TR" dirty="0" smtClean="0"/>
          </a:p>
          <a:p>
            <a:pPr algn="just">
              <a:buNone/>
            </a:pPr>
            <a:r>
              <a:rPr lang="tr-TR" b="1" dirty="0" smtClean="0"/>
              <a:t>En iyi E vitamin kaynağı bitkisel yağlardır.</a:t>
            </a:r>
            <a:endParaRPr lang="tr-TR" dirty="0" smtClean="0"/>
          </a:p>
          <a:p>
            <a:pPr algn="just"/>
            <a:r>
              <a:rPr lang="tr-TR" b="1" dirty="0" smtClean="0"/>
              <a:t> </a:t>
            </a: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3" algn="l" rtl="0">
              <a:spcBef>
                <a:spcPct val="0"/>
              </a:spcBef>
            </a:pPr>
            <a:r>
              <a:rPr lang="tr-TR" sz="3600" b="1" dirty="0">
                <a:solidFill>
                  <a:schemeClr val="tx1"/>
                </a:solidFill>
              </a:rPr>
              <a:t>Vitamini K.</a:t>
            </a:r>
            <a:r>
              <a:rPr lang="tr-TR" sz="3600" dirty="0">
                <a:solidFill>
                  <a:schemeClr val="tx1"/>
                </a:solidFill>
              </a:rPr>
              <a:t/>
            </a:r>
            <a:br>
              <a:rPr lang="tr-TR" sz="3600" dirty="0">
                <a:solidFill>
                  <a:schemeClr val="tx1"/>
                </a:solidFill>
              </a:rPr>
            </a:br>
            <a:endParaRPr lang="tr-TR" sz="3600" dirty="0">
              <a:solidFill>
                <a:schemeClr val="tx1"/>
              </a:solidFill>
            </a:endParaRPr>
          </a:p>
        </p:txBody>
      </p:sp>
      <p:sp>
        <p:nvSpPr>
          <p:cNvPr id="3" name="2 İçerik Yer Tutucusu"/>
          <p:cNvSpPr>
            <a:spLocks noGrp="1"/>
          </p:cNvSpPr>
          <p:nvPr>
            <p:ph idx="1"/>
          </p:nvPr>
        </p:nvSpPr>
        <p:spPr/>
        <p:txBody>
          <a:bodyPr>
            <a:normAutofit/>
          </a:bodyPr>
          <a:lstStyle/>
          <a:p>
            <a:pPr algn="just"/>
            <a:r>
              <a:rPr lang="tr-TR" b="1" dirty="0" smtClean="0"/>
              <a:t>K. vitamini normal kanın pıhtılaşması  için </a:t>
            </a:r>
            <a:r>
              <a:rPr lang="tr-TR" b="1" dirty="0" err="1" smtClean="0"/>
              <a:t>esensiyeldir</a:t>
            </a:r>
            <a:r>
              <a:rPr lang="tr-TR" b="1" dirty="0" smtClean="0"/>
              <a:t>.  Eksikliğinde genellikle yağ </a:t>
            </a:r>
            <a:r>
              <a:rPr lang="tr-TR" b="1" dirty="0" err="1" smtClean="0"/>
              <a:t>absorsiyonunun</a:t>
            </a:r>
            <a:r>
              <a:rPr lang="tr-TR" b="1" dirty="0" smtClean="0"/>
              <a:t> anormal olduğu karaciğer hastalığına </a:t>
            </a:r>
            <a:r>
              <a:rPr lang="tr-TR" b="1" dirty="0" err="1" smtClean="0"/>
              <a:t>paralelik</a:t>
            </a:r>
            <a:r>
              <a:rPr lang="tr-TR" b="1" dirty="0" smtClean="0"/>
              <a:t> gösterir. Çocuklarda eksikliği görülebilir. </a:t>
            </a:r>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Bu da çocuklara vitamin K verilerek </a:t>
            </a:r>
            <a:r>
              <a:rPr lang="tr-TR" b="1" dirty="0" err="1" smtClean="0"/>
              <a:t>önleneblir</a:t>
            </a:r>
            <a:r>
              <a:rPr lang="tr-TR" b="1" dirty="0" smtClean="0"/>
              <a:t>. K vitamini kaynakları ıspanak ve kabak gibi yeşil sebzelerdir. Vitamin K aynı zamanda insanların iç </a:t>
            </a:r>
            <a:r>
              <a:rPr lang="tr-TR" b="1" dirty="0" err="1" smtClean="0"/>
              <a:t>barsaklarında</a:t>
            </a:r>
            <a:r>
              <a:rPr lang="tr-TR" b="1" dirty="0" smtClean="0"/>
              <a:t> bakteriler tarafından sentezlenir.</a:t>
            </a:r>
            <a:endParaRPr lang="tr-TR" dirty="0" smtClean="0"/>
          </a:p>
          <a:p>
            <a:pPr algn="just"/>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pPr lvl="2" algn="l" rtl="0">
              <a:spcBef>
                <a:spcPct val="0"/>
              </a:spcBef>
            </a:pPr>
            <a:r>
              <a:rPr lang="tr-TR" sz="3200" b="1" dirty="0">
                <a:solidFill>
                  <a:schemeClr val="tx1"/>
                </a:solidFill>
              </a:rPr>
              <a:t>Suda Eriyen Vitaminler</a:t>
            </a:r>
            <a:r>
              <a:rPr lang="tr-TR" sz="3200" dirty="0">
                <a:solidFill>
                  <a:schemeClr val="tx1"/>
                </a:solidFill>
              </a:rPr>
              <a:t/>
            </a:r>
            <a:br>
              <a:rPr lang="tr-TR" sz="3200" dirty="0">
                <a:solidFill>
                  <a:schemeClr val="tx1"/>
                </a:solidFill>
              </a:rPr>
            </a:br>
            <a:endParaRPr lang="tr-TR" sz="3200" dirty="0">
              <a:solidFill>
                <a:schemeClr val="tx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pPr lvl="3" algn="l" rtl="0">
              <a:spcBef>
                <a:spcPct val="0"/>
              </a:spcBef>
            </a:pPr>
            <a:r>
              <a:rPr lang="tr-TR" sz="3200" b="1" dirty="0">
                <a:solidFill>
                  <a:schemeClr val="tx1"/>
                </a:solidFill>
              </a:rPr>
              <a:t>C Vitamini</a:t>
            </a:r>
            <a:r>
              <a:rPr lang="tr-TR" sz="3200" dirty="0">
                <a:solidFill>
                  <a:schemeClr val="tx1"/>
                </a:solidFill>
              </a:rPr>
              <a:t/>
            </a:r>
            <a:br>
              <a:rPr lang="tr-TR" sz="3200" dirty="0">
                <a:solidFill>
                  <a:schemeClr val="tx1"/>
                </a:solidFill>
              </a:rPr>
            </a:br>
            <a:endParaRPr lang="tr-TR" sz="3200" dirty="0">
              <a:solidFill>
                <a:schemeClr val="tx1"/>
              </a:solidFill>
            </a:endParaRPr>
          </a:p>
        </p:txBody>
      </p:sp>
      <p:sp>
        <p:nvSpPr>
          <p:cNvPr id="5" name="4 İçerik Yer Tutucusu"/>
          <p:cNvSpPr>
            <a:spLocks noGrp="1"/>
          </p:cNvSpPr>
          <p:nvPr>
            <p:ph idx="1"/>
          </p:nvPr>
        </p:nvSpPr>
        <p:spPr/>
        <p:txBody>
          <a:bodyPr>
            <a:normAutofit/>
          </a:bodyPr>
          <a:lstStyle/>
          <a:p>
            <a:pPr algn="just"/>
            <a:r>
              <a:rPr lang="tr-TR" b="1" dirty="0" smtClean="0"/>
              <a:t>C vitamini </a:t>
            </a:r>
            <a:r>
              <a:rPr lang="tr-TR" b="1" dirty="0" err="1" smtClean="0"/>
              <a:t>antiskorbüt</a:t>
            </a:r>
            <a:r>
              <a:rPr lang="tr-TR" b="1" dirty="0" smtClean="0"/>
              <a:t> vitamindir. C vitamini eksiliği kan damarlarında  kanamalara, dişlerin ve diş etlerinin dökülmesine, kemiklerin eklem yerlerinde hastalıklara yol açmaktadır.  Kemik, kıkırdak ve dokuların hücreler arasında bulunarak bağ vazifesi gören dokuları bir arada tutan bir protein olan </a:t>
            </a:r>
            <a:r>
              <a:rPr lang="tr-TR" b="1" dirty="0" err="1" smtClean="0"/>
              <a:t>kollagen</a:t>
            </a:r>
            <a:r>
              <a:rPr lang="tr-TR" b="1" dirty="0" smtClean="0"/>
              <a:t> sentezi için gereklidir. </a:t>
            </a:r>
            <a:endParaRPr lang="tr-TR" dirty="0" smtClean="0"/>
          </a:p>
          <a:p>
            <a:pPr algn="just"/>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pPr algn="just"/>
            <a:r>
              <a:rPr lang="tr-TR" b="1" dirty="0" smtClean="0"/>
              <a:t>Vitamin E gibi demirin </a:t>
            </a:r>
            <a:r>
              <a:rPr lang="tr-TR" b="1" dirty="0" err="1" smtClean="0"/>
              <a:t>absorbsiyonunu</a:t>
            </a:r>
            <a:r>
              <a:rPr lang="tr-TR" b="1" dirty="0" smtClean="0"/>
              <a:t> sağlamaktadır. Böbrek üstü bezi hormonlarının (Adrenalin)  sentezinde rol oynar. Adrenalin hormonunu oksitlenmeye karşı korur. Bu nedenle yara ve yanıklar C vitamini yetersizliğinde geç iyileşmektedir. Kanda kolesterol düzeyini düşürür ve pıhtılaşmasını sağlar. Nezle, grip, gibi hastalıklara karşı vücut direncini artırır. Mikroorganizmalar ve toksinler üzerinde öldürücü etkisi vardır.</a:t>
            </a:r>
            <a:endParaRPr lang="tr-TR" dirty="0" smtClean="0"/>
          </a:p>
          <a:p>
            <a:pPr algn="just"/>
            <a:r>
              <a:rPr lang="tr-TR" b="1" dirty="0" smtClean="0"/>
              <a:t> </a:t>
            </a:r>
            <a:endParaRPr lang="tr-T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C vitamini aynı zamanda </a:t>
            </a:r>
            <a:r>
              <a:rPr lang="tr-TR" b="1" dirty="0" err="1" smtClean="0"/>
              <a:t>askorbik</a:t>
            </a:r>
            <a:r>
              <a:rPr lang="tr-TR" b="1" dirty="0" smtClean="0"/>
              <a:t> asit olarak bilinir ve özellikle yüksek sıcaklık derecelerinde </a:t>
            </a:r>
            <a:r>
              <a:rPr lang="tr-TR" b="1" dirty="0" err="1" smtClean="0"/>
              <a:t>oksidasyon</a:t>
            </a:r>
            <a:r>
              <a:rPr lang="tr-TR" b="1" dirty="0" smtClean="0"/>
              <a:t> ile kolaylıkla parçalanır. Ayrıca gıda işleme sırasında, depolamada ve pişirmede kolaylıkla kayba uğrar.</a:t>
            </a:r>
            <a:endParaRPr lang="tr-TR" dirty="0" smtClean="0"/>
          </a:p>
          <a:p>
            <a:pPr algn="just"/>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C vitamini insan vücudunda sentezlenemez ve vücutta sınırlı oranda tutulur ve fazlası dışarı  atılır. C vitaminin kaynakları; </a:t>
            </a:r>
            <a:r>
              <a:rPr lang="tr-TR" b="1" dirty="0" err="1" smtClean="0"/>
              <a:t>sitrus</a:t>
            </a:r>
            <a:r>
              <a:rPr lang="tr-TR" b="1" dirty="0" smtClean="0"/>
              <a:t> meyveleri, domates, kabak ve yeşil biberdir.</a:t>
            </a:r>
            <a:endParaRPr lang="tr-TR" dirty="0" smtClean="0"/>
          </a:p>
          <a:p>
            <a:pPr algn="just"/>
            <a:endParaRPr lang="tr-T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lvl="3" algn="l" rtl="0">
              <a:spcBef>
                <a:spcPct val="0"/>
              </a:spcBef>
            </a:pPr>
            <a:r>
              <a:rPr lang="tr-TR" sz="3200" b="1" dirty="0">
                <a:solidFill>
                  <a:schemeClr val="tx1"/>
                </a:solidFill>
              </a:rPr>
              <a:t>B grubu kompleks vitaminler</a:t>
            </a:r>
            <a:r>
              <a:rPr lang="tr-TR" sz="3200" dirty="0">
                <a:solidFill>
                  <a:schemeClr val="tx1"/>
                </a:solidFill>
              </a:rPr>
              <a:t/>
            </a:r>
            <a:br>
              <a:rPr lang="tr-TR" sz="3200" dirty="0">
                <a:solidFill>
                  <a:schemeClr val="tx1"/>
                </a:solidFill>
              </a:rPr>
            </a:br>
            <a:endParaRPr lang="tr-TR" sz="3200" dirty="0">
              <a:solidFill>
                <a:schemeClr val="tx1"/>
              </a:solidFill>
            </a:endParaRPr>
          </a:p>
        </p:txBody>
      </p:sp>
      <p:sp>
        <p:nvSpPr>
          <p:cNvPr id="3" name="2 İçerik Yer Tutucusu"/>
          <p:cNvSpPr>
            <a:spLocks noGrp="1"/>
          </p:cNvSpPr>
          <p:nvPr>
            <p:ph idx="1"/>
          </p:nvPr>
        </p:nvSpPr>
        <p:spPr/>
        <p:txBody>
          <a:bodyPr/>
          <a:lstStyle/>
          <a:p>
            <a:pPr algn="just"/>
            <a:r>
              <a:rPr lang="tr-TR" b="1" dirty="0" smtClean="0"/>
              <a:t>Bu grup </a:t>
            </a:r>
            <a:r>
              <a:rPr lang="tr-TR" b="1" dirty="0" err="1" smtClean="0"/>
              <a:t>tiyamin</a:t>
            </a:r>
            <a:r>
              <a:rPr lang="tr-TR" b="1" dirty="0" smtClean="0"/>
              <a:t>, </a:t>
            </a:r>
            <a:r>
              <a:rPr lang="tr-TR" b="1" dirty="0" err="1" smtClean="0"/>
              <a:t>riboflavin</a:t>
            </a:r>
            <a:r>
              <a:rPr lang="tr-TR" b="1" dirty="0" smtClean="0"/>
              <a:t>, </a:t>
            </a:r>
            <a:r>
              <a:rPr lang="tr-TR" b="1" dirty="0" err="1" smtClean="0"/>
              <a:t>niasin</a:t>
            </a:r>
            <a:r>
              <a:rPr lang="tr-TR" b="1" dirty="0" smtClean="0"/>
              <a:t>, vitamin B</a:t>
            </a:r>
            <a:r>
              <a:rPr lang="tr-TR" b="1" baseline="-25000" dirty="0" smtClean="0"/>
              <a:t>6</a:t>
            </a:r>
            <a:r>
              <a:rPr lang="tr-TR" b="1" dirty="0" smtClean="0"/>
              <a:t>,  </a:t>
            </a:r>
            <a:r>
              <a:rPr lang="tr-TR" b="1" dirty="0" err="1" smtClean="0"/>
              <a:t>pantotenik</a:t>
            </a:r>
            <a:r>
              <a:rPr lang="tr-TR" b="1" dirty="0" smtClean="0"/>
              <a:t> </a:t>
            </a:r>
            <a:r>
              <a:rPr lang="tr-TR" b="1" dirty="0" err="1" smtClean="0"/>
              <a:t>asid</a:t>
            </a:r>
            <a:r>
              <a:rPr lang="tr-TR" b="1" dirty="0" smtClean="0"/>
              <a:t>, </a:t>
            </a:r>
            <a:r>
              <a:rPr lang="tr-TR" b="1" dirty="0" err="1" smtClean="0"/>
              <a:t>folik</a:t>
            </a:r>
            <a:r>
              <a:rPr lang="tr-TR" b="1" dirty="0" smtClean="0"/>
              <a:t> asit, vitamin B</a:t>
            </a:r>
            <a:r>
              <a:rPr lang="tr-TR" b="1" baseline="-25000" dirty="0" smtClean="0"/>
              <a:t>12</a:t>
            </a:r>
            <a:r>
              <a:rPr lang="tr-TR" b="1" dirty="0" smtClean="0"/>
              <a:t>, </a:t>
            </a:r>
            <a:r>
              <a:rPr lang="tr-TR" b="1" dirty="0" err="1" smtClean="0"/>
              <a:t>biotin</a:t>
            </a:r>
            <a:r>
              <a:rPr lang="tr-TR" b="1" dirty="0" smtClean="0"/>
              <a:t> ve kolindir.</a:t>
            </a:r>
            <a:endParaRPr lang="tr-TR" dirty="0" smtClean="0"/>
          </a:p>
          <a:p>
            <a:pPr algn="just"/>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Bu gruba dahil olan vitaminler genellikle aynı gıda kaynaklarında bulunur. Bunlar; karaciğer, maya ve buğday kepekleridir. Bu vitaminler </a:t>
            </a:r>
            <a:r>
              <a:rPr lang="tr-TR" b="1" dirty="0" err="1" smtClean="0"/>
              <a:t>esensiyel</a:t>
            </a:r>
            <a:r>
              <a:rPr lang="tr-TR" b="1" dirty="0" smtClean="0"/>
              <a:t> </a:t>
            </a:r>
            <a:r>
              <a:rPr lang="tr-TR" b="1" dirty="0" err="1" smtClean="0"/>
              <a:t>metabolik</a:t>
            </a:r>
            <a:r>
              <a:rPr lang="tr-TR" b="1" dirty="0" smtClean="0"/>
              <a:t> aktiviteler için gereklidir ve aktif enzimlerin parçaları olarak birçok göreve </a:t>
            </a:r>
            <a:r>
              <a:rPr lang="tr-TR" b="1" dirty="0" err="1" smtClean="0"/>
              <a:t>sahipdirler</a:t>
            </a:r>
            <a:r>
              <a:rPr lang="tr-TR" b="1" dirty="0" smtClean="0"/>
              <a:t>.</a:t>
            </a:r>
            <a:endParaRPr lang="tr-TR" dirty="0" smtClean="0"/>
          </a:p>
          <a:p>
            <a:pPr algn="just"/>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Aksi halde siyah üzümlerden sadece pembe renkli bir üzüm suyu elde edilebilir. Şarap işlemede  ise cibre </a:t>
            </a:r>
            <a:r>
              <a:rPr lang="tr-TR" b="1" dirty="0" err="1" smtClean="0"/>
              <a:t>fermentasyonuyla</a:t>
            </a:r>
            <a:r>
              <a:rPr lang="tr-TR" b="1" dirty="0" smtClean="0"/>
              <a:t> oluşan alkolle, kabuktaki </a:t>
            </a:r>
            <a:r>
              <a:rPr lang="tr-TR" b="1" dirty="0" err="1" smtClean="0"/>
              <a:t>antosiyaninler</a:t>
            </a:r>
            <a:r>
              <a:rPr lang="tr-TR" b="1" dirty="0" smtClean="0"/>
              <a:t> eriyerek şaraba geçmektedirler.</a:t>
            </a:r>
            <a:endParaRPr lang="tr-T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smtClean="0"/>
              <a:t>Tiyamin</a:t>
            </a:r>
            <a:r>
              <a:rPr lang="tr-TR" b="1" dirty="0" smtClean="0"/>
              <a:t> (B</a:t>
            </a:r>
            <a:r>
              <a:rPr lang="tr-TR" b="1" baseline="-25000" dirty="0" smtClean="0"/>
              <a:t>1</a:t>
            </a:r>
            <a:r>
              <a:rPr lang="tr-TR" b="1" dirty="0" smtClean="0"/>
              <a:t> Vitamini)</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pPr algn="just"/>
            <a:r>
              <a:rPr lang="tr-TR" b="1" dirty="0" smtClean="0"/>
              <a:t>B grubu vitaminlerin birincisidir. Eksikliğinde beriberi hastalığı olmaktadır. Bu hastalık özellikle uzak  doğu gibi temel gıda maddesi olarak pirinç tüketimin yaygın olduğu yerlerde görülmektedir. Pirinci veya beyaz ekmeği </a:t>
            </a:r>
            <a:r>
              <a:rPr lang="tr-TR" b="1" dirty="0" err="1" smtClean="0"/>
              <a:t>tiyamin</a:t>
            </a:r>
            <a:r>
              <a:rPr lang="tr-TR" b="1" dirty="0" smtClean="0"/>
              <a:t> ile zenginleştirmek suretiyle bu hastalığın önüne geçilebilir. </a:t>
            </a:r>
            <a:endParaRPr lang="tr-T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Enerji  sağlamak karbonhidratların metabolizmasında </a:t>
            </a:r>
            <a:r>
              <a:rPr lang="tr-TR" b="1" dirty="0" err="1" smtClean="0"/>
              <a:t>tiyaminin</a:t>
            </a:r>
            <a:r>
              <a:rPr lang="tr-TR" b="1" dirty="0" smtClean="0"/>
              <a:t> önemli bir rolü bulunmaktadır. Bu sırada </a:t>
            </a:r>
            <a:r>
              <a:rPr lang="tr-TR" b="1" dirty="0" err="1" smtClean="0"/>
              <a:t>glukozun</a:t>
            </a:r>
            <a:r>
              <a:rPr lang="tr-TR" b="1" dirty="0" smtClean="0"/>
              <a:t> </a:t>
            </a:r>
            <a:r>
              <a:rPr lang="tr-TR" b="1" dirty="0" err="1" smtClean="0"/>
              <a:t>oksidasyonunda</a:t>
            </a:r>
            <a:r>
              <a:rPr lang="tr-TR" b="1" dirty="0" smtClean="0"/>
              <a:t> </a:t>
            </a:r>
            <a:r>
              <a:rPr lang="tr-TR" b="1" dirty="0" err="1" smtClean="0"/>
              <a:t>tiyamin</a:t>
            </a:r>
            <a:r>
              <a:rPr lang="tr-TR" b="1" dirty="0" smtClean="0"/>
              <a:t>  </a:t>
            </a:r>
            <a:r>
              <a:rPr lang="tr-TR" b="1" dirty="0" err="1" smtClean="0"/>
              <a:t>pirofosfat</a:t>
            </a:r>
            <a:r>
              <a:rPr lang="tr-TR" b="1" dirty="0" smtClean="0"/>
              <a:t> veya </a:t>
            </a:r>
            <a:r>
              <a:rPr lang="tr-TR" b="1" dirty="0" err="1" smtClean="0"/>
              <a:t>cocarboksilaz</a:t>
            </a:r>
            <a:r>
              <a:rPr lang="tr-TR" b="1" dirty="0" smtClean="0"/>
              <a:t> </a:t>
            </a:r>
            <a:r>
              <a:rPr lang="tr-TR" b="1" dirty="0" err="1" smtClean="0"/>
              <a:t>ko</a:t>
            </a:r>
            <a:r>
              <a:rPr lang="tr-TR" b="1" dirty="0" smtClean="0"/>
              <a:t> enzim olarak görev yapar.</a:t>
            </a:r>
            <a:endParaRPr lang="tr-TR" dirty="0" smtClean="0"/>
          </a:p>
          <a:p>
            <a:pPr algn="just"/>
            <a:endParaRPr lang="tr-T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Beriberi hastalığında vücutta ödem, eklemlerde şişme ve ağırlıklar olmaktadır. </a:t>
            </a:r>
            <a:r>
              <a:rPr lang="tr-TR" b="1" dirty="0" err="1" smtClean="0"/>
              <a:t>Tiyamin</a:t>
            </a:r>
            <a:r>
              <a:rPr lang="tr-TR" b="1" dirty="0" smtClean="0"/>
              <a:t> sinir sistemini düzenleyici etkisinden dolayı “</a:t>
            </a:r>
            <a:r>
              <a:rPr lang="tr-TR" b="1" dirty="0" err="1" smtClean="0"/>
              <a:t>antineuritik</a:t>
            </a:r>
            <a:r>
              <a:rPr lang="tr-TR" b="1" dirty="0" smtClean="0"/>
              <a:t> faktör” olarak adlandırılır.</a:t>
            </a:r>
            <a:endParaRPr lang="tr-TR" dirty="0" smtClean="0"/>
          </a:p>
          <a:p>
            <a:pPr algn="just"/>
            <a:endParaRPr lang="tr-T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a:t>
            </a:r>
            <a:r>
              <a:rPr lang="tr-TR" b="1" baseline="-25000" dirty="0" smtClean="0"/>
              <a:t>1</a:t>
            </a:r>
            <a:r>
              <a:rPr lang="tr-TR" b="1" dirty="0" smtClean="0"/>
              <a:t> vitamini SO</a:t>
            </a:r>
            <a:r>
              <a:rPr lang="tr-TR" b="1" baseline="-25000" dirty="0" smtClean="0"/>
              <a:t>2</a:t>
            </a:r>
            <a:r>
              <a:rPr lang="tr-TR" b="1" dirty="0" smtClean="0"/>
              <a:t>’e karşı duyarlıdır. Ayrıca sülfit tuzlarına karşı da hassastır. Kükürt dioksit </a:t>
            </a:r>
            <a:r>
              <a:rPr lang="tr-TR" b="1" dirty="0" err="1" smtClean="0"/>
              <a:t>tiyaminin</a:t>
            </a:r>
            <a:r>
              <a:rPr lang="tr-TR" b="1" dirty="0" smtClean="0"/>
              <a:t> vitamin aktivitesini tahrip eder ve bu nedenle </a:t>
            </a:r>
            <a:r>
              <a:rPr lang="tr-TR" b="1" dirty="0" err="1" smtClean="0"/>
              <a:t>tiyamin</a:t>
            </a:r>
            <a:r>
              <a:rPr lang="tr-TR" b="1" dirty="0" smtClean="0"/>
              <a:t> kaynağı olarak düşünülen gıdalar hiçbir zaman SO</a:t>
            </a:r>
            <a:r>
              <a:rPr lang="tr-TR" b="1" baseline="-25000" dirty="0" smtClean="0"/>
              <a:t>2</a:t>
            </a:r>
            <a:r>
              <a:rPr lang="tr-TR" b="1" dirty="0" smtClean="0"/>
              <a:t> ile korunmaz. </a:t>
            </a:r>
            <a:r>
              <a:rPr lang="tr-TR" b="1" dirty="0" err="1" smtClean="0"/>
              <a:t>Tiyamin</a:t>
            </a:r>
            <a:r>
              <a:rPr lang="tr-TR" b="1" dirty="0" smtClean="0"/>
              <a:t> </a:t>
            </a:r>
            <a:r>
              <a:rPr lang="tr-TR" b="1" dirty="0" err="1" smtClean="0"/>
              <a:t>asid</a:t>
            </a:r>
            <a:r>
              <a:rPr lang="tr-TR" b="1" dirty="0" smtClean="0"/>
              <a:t> gıdalarda sıcaklığı karşı dayanıklı fakat </a:t>
            </a:r>
            <a:r>
              <a:rPr lang="tr-TR" b="1" dirty="0" err="1" smtClean="0"/>
              <a:t>nötral</a:t>
            </a:r>
            <a:r>
              <a:rPr lang="tr-TR" b="1" dirty="0" smtClean="0"/>
              <a:t> ve bazik gıdalarda dayanıksızdır.</a:t>
            </a:r>
            <a:endParaRPr lang="tr-TR" dirty="0" smtClean="0"/>
          </a:p>
          <a:p>
            <a:pPr algn="just"/>
            <a:endParaRPr lang="tr-T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Çok iyi </a:t>
            </a:r>
            <a:r>
              <a:rPr lang="tr-TR" b="1" dirty="0" err="1" smtClean="0"/>
              <a:t>tiyamin</a:t>
            </a:r>
            <a:r>
              <a:rPr lang="tr-TR" b="1" dirty="0" smtClean="0"/>
              <a:t> kaynakları; buğday </a:t>
            </a:r>
            <a:r>
              <a:rPr lang="tr-TR" b="1" dirty="0" err="1" smtClean="0"/>
              <a:t>germleri</a:t>
            </a:r>
            <a:r>
              <a:rPr lang="tr-TR" b="1" dirty="0" smtClean="0"/>
              <a:t>, kepek ihtiva eden tam buğday unları, karaciğer, maya ve yumurta sarısıdır. </a:t>
            </a:r>
            <a:r>
              <a:rPr lang="tr-TR" b="1" dirty="0" err="1" smtClean="0"/>
              <a:t>Tiyamin</a:t>
            </a:r>
            <a:r>
              <a:rPr lang="tr-TR" b="1" dirty="0" smtClean="0"/>
              <a:t> ihtiyacı, günlük enerji tüketimine ve diyetteki karbonhidrat miktarına göre değişmektedir. Günde 1000 kalori enerji harcamasına karşılık 0,5 mg B</a:t>
            </a:r>
            <a:r>
              <a:rPr lang="tr-TR" b="1" baseline="-25000" dirty="0" smtClean="0"/>
              <a:t>1</a:t>
            </a:r>
            <a:r>
              <a:rPr lang="tr-TR" b="1" dirty="0" smtClean="0"/>
              <a:t> vitaminine ihtiyaç duyulmaktadır.</a:t>
            </a:r>
            <a:endParaRPr lang="tr-TR" dirty="0" smtClean="0"/>
          </a:p>
          <a:p>
            <a:pPr algn="just"/>
            <a:r>
              <a:rPr lang="tr-TR" b="1" dirty="0" smtClean="0"/>
              <a:t> </a:t>
            </a:r>
            <a:endParaRPr lang="tr-TR" dirty="0" smtClean="0"/>
          </a:p>
          <a:p>
            <a:pPr algn="just"/>
            <a:endParaRPr lang="tr-T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smtClean="0"/>
              <a:t>Riboflavin</a:t>
            </a:r>
            <a:r>
              <a:rPr lang="tr-TR" b="1" dirty="0" smtClean="0"/>
              <a:t> (Vitamin B</a:t>
            </a:r>
            <a:r>
              <a:rPr lang="tr-TR" b="1" baseline="-25000" dirty="0" smtClean="0"/>
              <a:t>2</a:t>
            </a:r>
            <a:r>
              <a:rPr lang="tr-TR" b="1" dirty="0" smtClean="0"/>
              <a:t>)</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pPr algn="just"/>
            <a:r>
              <a:rPr lang="tr-TR" b="1" dirty="0" err="1" smtClean="0"/>
              <a:t>Riboflavin</a:t>
            </a:r>
            <a:r>
              <a:rPr lang="tr-TR" b="1" dirty="0" smtClean="0"/>
              <a:t> süt kaymağının ve balın sarı-yeşil pigmentidir. Yaşayan hücrelerde </a:t>
            </a:r>
            <a:r>
              <a:rPr lang="tr-TR" b="1" dirty="0" err="1" smtClean="0"/>
              <a:t>oksidatif</a:t>
            </a:r>
            <a:r>
              <a:rPr lang="tr-TR" b="1" dirty="0" smtClean="0"/>
              <a:t> proseslerde ve büyümede, deri sağılığında, gözün kornea tabakasının beslenmesinde, sindirim sisteminin normal görev yapısında önemli rolü bulunmaktadır. </a:t>
            </a:r>
            <a:r>
              <a:rPr lang="tr-TR" b="1" dirty="0" err="1" smtClean="0"/>
              <a:t>Ultraviyele</a:t>
            </a:r>
            <a:r>
              <a:rPr lang="tr-TR" b="1" dirty="0" smtClean="0"/>
              <a:t> ışınlarına karşı dayanıklıdır. </a:t>
            </a:r>
            <a:endParaRPr lang="tr-T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err="1" smtClean="0"/>
              <a:t>Riboflavin</a:t>
            </a:r>
            <a:r>
              <a:rPr lang="tr-TR" b="1" dirty="0" smtClean="0"/>
              <a:t> vücutta fosforik asitle birleşerek bazı enzimleri oluşturur. </a:t>
            </a:r>
            <a:r>
              <a:rPr lang="tr-TR" b="1" dirty="0" err="1" smtClean="0"/>
              <a:t>Riboflavin</a:t>
            </a:r>
            <a:r>
              <a:rPr lang="tr-TR" b="1" dirty="0" smtClean="0"/>
              <a:t> yetersizliğinde deri, yüz ve ağız kenarlarında çatlaklık, burun ve göz kenarlarında yaralar ve iltihaplanmalar görülür.</a:t>
            </a:r>
            <a:endParaRPr lang="tr-TR" dirty="0" smtClean="0"/>
          </a:p>
          <a:p>
            <a:pPr algn="just"/>
            <a:r>
              <a:rPr lang="tr-TR" b="1" dirty="0" smtClean="0"/>
              <a:t>	Karaciğer,  süt ve yumurta çok iyi </a:t>
            </a:r>
            <a:r>
              <a:rPr lang="tr-TR" b="1" dirty="0" err="1" smtClean="0"/>
              <a:t>riboflavin</a:t>
            </a:r>
            <a:r>
              <a:rPr lang="tr-TR" b="1" dirty="0" smtClean="0"/>
              <a:t> kaynağıdırlar.</a:t>
            </a:r>
            <a:endParaRPr lang="tr-TR" dirty="0" smtClean="0"/>
          </a:p>
          <a:p>
            <a:pPr algn="just"/>
            <a:r>
              <a:rPr lang="tr-TR" b="1" dirty="0" smtClean="0"/>
              <a:t> </a:t>
            </a:r>
            <a:endParaRPr lang="tr-TR" dirty="0" smtClean="0"/>
          </a:p>
          <a:p>
            <a:pPr algn="just"/>
            <a:endParaRPr lang="tr-TR" dirty="0" smtClean="0"/>
          </a:p>
          <a:p>
            <a:endParaRPr lang="tr-T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smtClean="0"/>
              <a:t>Niasin</a:t>
            </a:r>
            <a:r>
              <a:rPr lang="tr-TR" b="1" dirty="0" smtClean="0"/>
              <a:t> (</a:t>
            </a:r>
            <a:r>
              <a:rPr lang="tr-TR" b="1" dirty="0" err="1" smtClean="0"/>
              <a:t>Nikotinik</a:t>
            </a:r>
            <a:r>
              <a:rPr lang="tr-TR" b="1" dirty="0" smtClean="0"/>
              <a:t> Asit)</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pPr algn="just"/>
            <a:r>
              <a:rPr lang="tr-TR" b="1" dirty="0" smtClean="0"/>
              <a:t>Bu vitamin aynı zamanda </a:t>
            </a:r>
            <a:r>
              <a:rPr lang="tr-TR" b="1" dirty="0" err="1" smtClean="0"/>
              <a:t>nikotinamid</a:t>
            </a:r>
            <a:r>
              <a:rPr lang="tr-TR" b="1" dirty="0" smtClean="0"/>
              <a:t> olarak da isimlendirilmektedir. </a:t>
            </a:r>
            <a:r>
              <a:rPr lang="tr-TR" b="1" dirty="0" err="1" smtClean="0"/>
              <a:t>Niasin</a:t>
            </a:r>
            <a:r>
              <a:rPr lang="tr-TR" b="1" dirty="0" smtClean="0"/>
              <a:t> eksikliği hücrelerin solunumunu ve </a:t>
            </a:r>
            <a:r>
              <a:rPr lang="tr-TR" b="1" dirty="0" err="1" smtClean="0"/>
              <a:t>glukozun</a:t>
            </a:r>
            <a:r>
              <a:rPr lang="tr-TR" b="1" dirty="0" smtClean="0"/>
              <a:t> </a:t>
            </a:r>
            <a:r>
              <a:rPr lang="tr-TR" b="1" dirty="0" err="1" smtClean="0"/>
              <a:t>oksidasyonunu</a:t>
            </a:r>
            <a:r>
              <a:rPr lang="tr-TR" b="1" dirty="0" smtClean="0"/>
              <a:t> azaltır ve bu olayda insanlarda </a:t>
            </a:r>
            <a:r>
              <a:rPr lang="tr-TR" b="1" dirty="0" err="1" smtClean="0"/>
              <a:t>pellegra</a:t>
            </a:r>
            <a:r>
              <a:rPr lang="tr-TR" b="1" dirty="0" smtClean="0"/>
              <a:t> adı verilen hastalığa yol açar. </a:t>
            </a:r>
            <a:endParaRPr lang="tr-T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err="1" smtClean="0"/>
              <a:t>Pellegra</a:t>
            </a:r>
            <a:r>
              <a:rPr lang="tr-TR" b="1" dirty="0" smtClean="0"/>
              <a:t> hastalığı depresyon ve </a:t>
            </a:r>
            <a:r>
              <a:rPr lang="tr-TR" b="1" dirty="0" err="1" smtClean="0"/>
              <a:t>sersemlikde</a:t>
            </a:r>
            <a:r>
              <a:rPr lang="tr-TR" b="1" dirty="0" smtClean="0"/>
              <a:t> olduğu gibi elde, yüzde, boyunda ve ayaklarda daha çok olmak üzere yanığa benzer yaralanmalara yol açar. Metabolizmada önemli olan enzimlere dönüşerek metabolizmayı düzenler. </a:t>
            </a:r>
            <a:r>
              <a:rPr lang="tr-TR" b="1" dirty="0" err="1" smtClean="0"/>
              <a:t>Pellegra</a:t>
            </a:r>
            <a:r>
              <a:rPr lang="tr-TR" b="1" dirty="0" smtClean="0"/>
              <a:t> hastalığı </a:t>
            </a:r>
            <a:r>
              <a:rPr lang="tr-TR" b="1" dirty="0" err="1" smtClean="0"/>
              <a:t>niasin</a:t>
            </a:r>
            <a:r>
              <a:rPr lang="tr-TR" b="1" dirty="0" smtClean="0"/>
              <a:t> ile beslenme veya vücutta </a:t>
            </a:r>
            <a:r>
              <a:rPr lang="tr-TR" b="1" dirty="0" err="1" smtClean="0"/>
              <a:t>niasine</a:t>
            </a:r>
            <a:r>
              <a:rPr lang="tr-TR" b="1" dirty="0" smtClean="0"/>
              <a:t> dönüşecek olan </a:t>
            </a:r>
            <a:r>
              <a:rPr lang="tr-TR" b="1" dirty="0" err="1" smtClean="0"/>
              <a:t>triptofan</a:t>
            </a:r>
            <a:r>
              <a:rPr lang="tr-TR" b="1" dirty="0" smtClean="0"/>
              <a:t> </a:t>
            </a:r>
            <a:r>
              <a:rPr lang="tr-TR" b="1" dirty="0" err="1" smtClean="0"/>
              <a:t>esensiyel</a:t>
            </a:r>
            <a:r>
              <a:rPr lang="tr-TR" b="1" dirty="0" smtClean="0"/>
              <a:t> amino asit ile besleme ile engellenebilir.</a:t>
            </a:r>
            <a:endParaRPr lang="tr-TR" dirty="0" smtClean="0"/>
          </a:p>
          <a:p>
            <a:pPr algn="just"/>
            <a:endParaRPr lang="tr-TR" dirty="0" smtClean="0"/>
          </a:p>
          <a:p>
            <a:endParaRPr lang="tr-T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err="1" smtClean="0"/>
              <a:t>Niasin</a:t>
            </a:r>
            <a:r>
              <a:rPr lang="tr-TR" b="1" dirty="0" smtClean="0"/>
              <a:t> sıcaklığa, ışığa ve </a:t>
            </a:r>
            <a:r>
              <a:rPr lang="tr-TR" b="1" dirty="0" err="1" smtClean="0"/>
              <a:t>oksidasyona</a:t>
            </a:r>
            <a:r>
              <a:rPr lang="tr-TR" b="1" dirty="0" smtClean="0"/>
              <a:t> karşı çok dayanıklıdır. Fakat diğer suda çözünen gıda bileşenleri gibi gıda maddelerinin işlenmesi ve pişirilmesi sırasında azalmaktadır.</a:t>
            </a:r>
            <a:endParaRPr lang="tr-TR" dirty="0" smtClean="0"/>
          </a:p>
          <a:p>
            <a:pPr algn="just"/>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err="1" smtClean="0"/>
              <a:t>Antosiyaninler</a:t>
            </a:r>
            <a:r>
              <a:rPr lang="tr-TR" b="1" dirty="0" smtClean="0"/>
              <a:t> glikozit yapısındaki bileşiklerdir. Bazı şekerlerle şeker olmayan başka bir maddenin birleşmesiyle oluşmuştur.</a:t>
            </a:r>
            <a:endParaRPr lang="tr-TR" dirty="0" smtClean="0"/>
          </a:p>
          <a:p>
            <a:pPr algn="just"/>
            <a:endParaRPr lang="tr-T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Başlıca </a:t>
            </a:r>
            <a:r>
              <a:rPr lang="tr-TR" b="1" dirty="0" err="1" smtClean="0"/>
              <a:t>niasin</a:t>
            </a:r>
            <a:r>
              <a:rPr lang="tr-TR" b="1" dirty="0" smtClean="0"/>
              <a:t> kaynakları; maya, et, balık, tavuk, yağlı tohumlar (fındık, ceviz gibi), baklagiller ve kepeği ve embriyosu alınmamış buğday ürünleridir.</a:t>
            </a:r>
            <a:endParaRPr lang="tr-TR" dirty="0" smtClean="0"/>
          </a:p>
          <a:p>
            <a:pPr algn="just"/>
            <a:r>
              <a:rPr lang="tr-TR" b="1" dirty="0" smtClean="0"/>
              <a:t> </a:t>
            </a:r>
            <a:endParaRPr lang="tr-TR" dirty="0" smtClean="0"/>
          </a:p>
          <a:p>
            <a:pPr algn="just"/>
            <a:endParaRPr lang="tr-T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pPr lvl="2" algn="l" rtl="0">
              <a:spcBef>
                <a:spcPct val="0"/>
              </a:spcBef>
            </a:pPr>
            <a:r>
              <a:rPr lang="tr-TR" sz="3600" b="1" dirty="0">
                <a:solidFill>
                  <a:schemeClr val="tx1"/>
                </a:solidFill>
              </a:rPr>
              <a:t>Mineral Maddeler</a:t>
            </a:r>
            <a:r>
              <a:rPr lang="tr-TR" sz="3600" dirty="0">
                <a:solidFill>
                  <a:schemeClr val="tx1"/>
                </a:solidFill>
              </a:rPr>
              <a:t/>
            </a:r>
            <a:br>
              <a:rPr lang="tr-TR" sz="3600" dirty="0">
                <a:solidFill>
                  <a:schemeClr val="tx1"/>
                </a:solidFill>
              </a:rPr>
            </a:br>
            <a:endParaRPr lang="tr-TR" sz="3600" dirty="0">
              <a:solidFill>
                <a:schemeClr val="tx1"/>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İçerik Yer Tutucusu"/>
          <p:cNvSpPr>
            <a:spLocks noGrp="1"/>
          </p:cNvSpPr>
          <p:nvPr>
            <p:ph idx="1"/>
          </p:nvPr>
        </p:nvSpPr>
        <p:spPr/>
        <p:txBody>
          <a:bodyPr/>
          <a:lstStyle/>
          <a:p>
            <a:pPr lvl="0" algn="just"/>
            <a:r>
              <a:rPr lang="tr-TR" b="1" dirty="0" smtClean="0"/>
              <a:t>1. </a:t>
            </a:r>
            <a:r>
              <a:rPr lang="tr-TR" b="1" dirty="0" err="1" smtClean="0"/>
              <a:t>Major</a:t>
            </a:r>
            <a:r>
              <a:rPr lang="tr-TR" b="1" dirty="0" smtClean="0"/>
              <a:t> elementler: potasyum,kalsiyum, sodyum, magnezyum, klor, fosfor, sülfat ve fosfatlardır.</a:t>
            </a:r>
            <a:endParaRPr lang="tr-TR" dirty="0" smtClean="0"/>
          </a:p>
          <a:p>
            <a:pPr algn="just"/>
            <a:endParaRPr lang="tr-T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pPr lvl="0" algn="just">
              <a:buNone/>
            </a:pPr>
            <a:r>
              <a:rPr lang="tr-TR" b="1" dirty="0" smtClean="0"/>
              <a:t>2. İz elementler</a:t>
            </a:r>
            <a:endParaRPr lang="tr-TR" dirty="0" smtClean="0"/>
          </a:p>
          <a:p>
            <a:pPr algn="just"/>
            <a:r>
              <a:rPr lang="tr-TR" b="1" dirty="0" smtClean="0"/>
              <a:t>a) </a:t>
            </a:r>
            <a:r>
              <a:rPr lang="tr-TR" b="1" dirty="0" err="1" smtClean="0"/>
              <a:t>Esansiyel</a:t>
            </a:r>
            <a:r>
              <a:rPr lang="tr-TR" b="1" dirty="0" smtClean="0"/>
              <a:t> elementler:	Demir, bakır, çinko, kobalt, mangan, </a:t>
            </a:r>
            <a:r>
              <a:rPr lang="tr-TR" b="1" dirty="0" err="1" smtClean="0"/>
              <a:t>molibten</a:t>
            </a:r>
            <a:r>
              <a:rPr lang="tr-TR" b="1" dirty="0" smtClean="0"/>
              <a:t>, iyot</a:t>
            </a:r>
            <a:endParaRPr lang="tr-TR" dirty="0" smtClean="0"/>
          </a:p>
          <a:p>
            <a:pPr algn="just"/>
            <a:r>
              <a:rPr lang="tr-TR" b="1" dirty="0" smtClean="0"/>
              <a:t>b) Besin değeri olmayan ve </a:t>
            </a:r>
            <a:r>
              <a:rPr lang="tr-TR" b="1" dirty="0" err="1" smtClean="0"/>
              <a:t>toksikde</a:t>
            </a:r>
            <a:r>
              <a:rPr lang="tr-TR" b="1" dirty="0" smtClean="0"/>
              <a:t> olmayan: </a:t>
            </a:r>
            <a:r>
              <a:rPr lang="tr-TR" b="1" dirty="0" err="1" smtClean="0"/>
              <a:t>Alimunyum</a:t>
            </a:r>
            <a:r>
              <a:rPr lang="tr-TR" b="1" dirty="0" smtClean="0"/>
              <a:t>, bor, nikel, flor ve    selenyum, kalay ve krom</a:t>
            </a:r>
            <a:endParaRPr lang="tr-TR" dirty="0" smtClean="0"/>
          </a:p>
          <a:p>
            <a:pPr algn="just"/>
            <a:r>
              <a:rPr lang="tr-TR" b="1" dirty="0" smtClean="0"/>
              <a:t>c) </a:t>
            </a:r>
            <a:r>
              <a:rPr lang="tr-TR" b="1" dirty="0" err="1" smtClean="0"/>
              <a:t>Toksik</a:t>
            </a:r>
            <a:r>
              <a:rPr lang="tr-TR" b="1" dirty="0" smtClean="0"/>
              <a:t>   iz elementler: </a:t>
            </a:r>
            <a:r>
              <a:rPr lang="tr-TR" b="1" dirty="0" err="1" smtClean="0"/>
              <a:t>Civa</a:t>
            </a:r>
            <a:r>
              <a:rPr lang="tr-TR" b="1" dirty="0" smtClean="0"/>
              <a:t>, kurşun, arsenik, kadmiyum ve antimon</a:t>
            </a:r>
            <a:endParaRPr lang="tr-TR" dirty="0" smtClean="0"/>
          </a:p>
          <a:p>
            <a:pPr algn="just"/>
            <a:r>
              <a:rPr lang="tr-TR" b="1" dirty="0" smtClean="0"/>
              <a:t> </a:t>
            </a:r>
            <a:endParaRPr lang="tr-TR" dirty="0" smtClean="0"/>
          </a:p>
          <a:p>
            <a:pPr algn="just"/>
            <a:endParaRPr lang="tr-T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Gıdalarda mineral maddeler çok az miktarlarda bulunan inorganik bileşikler olup, toplam vücut ağırlığının %4’ünü teşkil ederler.</a:t>
            </a:r>
            <a:endParaRPr lang="tr-TR" dirty="0" smtClean="0"/>
          </a:p>
          <a:p>
            <a:pPr algn="just"/>
            <a:endParaRPr lang="tr-T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Minerallerin </a:t>
            </a:r>
            <a:r>
              <a:rPr lang="tr-TR" b="1" dirty="0" err="1" smtClean="0"/>
              <a:t>herbirinin</a:t>
            </a:r>
            <a:r>
              <a:rPr lang="tr-TR" b="1" dirty="0" smtClean="0"/>
              <a:t> canlı  metabolizmada ayrı ayrı ve birbirleriyle ilişkili görevleri bulunmaktadır. Kemik ve diş </a:t>
            </a:r>
            <a:r>
              <a:rPr lang="tr-TR" b="1" dirty="0" err="1" smtClean="0"/>
              <a:t>teşekülü</a:t>
            </a:r>
            <a:r>
              <a:rPr lang="tr-TR" b="1" dirty="0" smtClean="0"/>
              <a:t>, asit-baz dengesinin korunması, sıvı dengesinin korunması, sinir sistemi ve kasların düzenli çalışması, enzimlerin etkinliği minerallerce  etkilenmektedir.  Ayrıca proteinlerin yapısında ve sentezinde yer alırlar.</a:t>
            </a:r>
          </a:p>
          <a:p>
            <a:pPr algn="just"/>
            <a:endParaRPr lang="tr-T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b="1" dirty="0" smtClean="0"/>
              <a:t>Doğal Toksinler </a:t>
            </a:r>
            <a:r>
              <a:rPr lang="tr-TR" dirty="0" smtClean="0"/>
              <a:t/>
            </a:r>
            <a:br>
              <a:rPr lang="tr-TR" dirty="0" smtClean="0"/>
            </a:br>
            <a:endParaRPr lang="tr-T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İçerik Yer Tutucusu"/>
          <p:cNvSpPr>
            <a:spLocks noGrp="1"/>
          </p:cNvSpPr>
          <p:nvPr>
            <p:ph idx="1"/>
          </p:nvPr>
        </p:nvSpPr>
        <p:spPr/>
        <p:txBody>
          <a:bodyPr>
            <a:normAutofit/>
          </a:bodyPr>
          <a:lstStyle/>
          <a:p>
            <a:pPr algn="just"/>
            <a:r>
              <a:rPr lang="tr-TR" b="1" dirty="0" smtClean="0"/>
              <a:t>Genellikle bazı mantar türlerinin zehirli özelliğe </a:t>
            </a:r>
            <a:r>
              <a:rPr lang="tr-TR" b="1" dirty="0" err="1" smtClean="0"/>
              <a:t>sahib</a:t>
            </a:r>
            <a:r>
              <a:rPr lang="tr-TR" b="1" dirty="0" smtClean="0"/>
              <a:t> olduğu bilinmektedir. Bu  özellik, </a:t>
            </a:r>
            <a:r>
              <a:rPr lang="tr-TR" b="1" dirty="0" err="1" smtClean="0"/>
              <a:t>pisikolojik</a:t>
            </a:r>
            <a:r>
              <a:rPr lang="tr-TR" b="1" dirty="0" smtClean="0"/>
              <a:t> etkili olumsuz imajları yaratabilecek, konsantrasyon miktarlarına bağlı olan spesifik azotlu maddeler veya </a:t>
            </a:r>
            <a:r>
              <a:rPr lang="tr-TR" b="1" dirty="0" err="1" smtClean="0"/>
              <a:t>alkoloidlerden</a:t>
            </a:r>
            <a:r>
              <a:rPr lang="tr-TR" b="1" dirty="0" smtClean="0"/>
              <a:t> kaynaklanmaktadır. </a:t>
            </a:r>
            <a:endParaRPr lang="tr-TR" dirty="0" smtClean="0"/>
          </a:p>
          <a:p>
            <a:pPr algn="just"/>
            <a:endParaRPr lang="tr-T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Bir çok doğal diğer gıda maddeleri de eğer yeterli miktarda tüketilirse zararlı olabilecek maddeleri ihtiva etmektedir.  Bu şekilde, toprak ve su normal olarak potansiyel zararlı metallerden kurşun, </a:t>
            </a:r>
            <a:r>
              <a:rPr lang="tr-TR" b="1" dirty="0" err="1" smtClean="0"/>
              <a:t>civa</a:t>
            </a:r>
            <a:r>
              <a:rPr lang="tr-TR" b="1" dirty="0" smtClean="0"/>
              <a:t> </a:t>
            </a:r>
            <a:r>
              <a:rPr lang="tr-TR" b="1" dirty="0" err="1" smtClean="0"/>
              <a:t>kadminyum</a:t>
            </a:r>
            <a:r>
              <a:rPr lang="tr-TR" b="1" dirty="0" smtClean="0"/>
              <a:t>, arsenik, çinko ve selenyumu ihtiva etmektedir. </a:t>
            </a:r>
            <a:endParaRPr lang="tr-T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Bu nedenle bu elementler bütün gıda maddelerinde oluşur ve daima bulunurlar. Bununla birlikte çinko ve selenyum gibi elementler düşük oranlarda yaşam için </a:t>
            </a:r>
            <a:r>
              <a:rPr lang="tr-TR" b="1" dirty="0" err="1" smtClean="0"/>
              <a:t>esensiyeldirler</a:t>
            </a:r>
            <a:r>
              <a:rPr lang="tr-TR" b="1" dirty="0" smtClean="0"/>
              <a:t>.</a:t>
            </a:r>
            <a:endParaRPr lang="tr-TR" dirty="0" smtClean="0"/>
          </a:p>
          <a:p>
            <a:pPr algn="just"/>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Çoğu </a:t>
            </a:r>
            <a:r>
              <a:rPr lang="tr-TR" b="1" dirty="0" err="1" smtClean="0"/>
              <a:t>antosiyaninlerin</a:t>
            </a:r>
            <a:r>
              <a:rPr lang="tr-TR" b="1" dirty="0" smtClean="0"/>
              <a:t> rengi, </a:t>
            </a:r>
            <a:r>
              <a:rPr lang="tr-TR" b="1" dirty="0" err="1" smtClean="0"/>
              <a:t>pH</a:t>
            </a:r>
            <a:r>
              <a:rPr lang="tr-TR" b="1" dirty="0" smtClean="0"/>
              <a:t> derecesine  bağlı olarak adeta bir indikatör gibi değişir. </a:t>
            </a:r>
            <a:r>
              <a:rPr lang="tr-TR" b="1" dirty="0" err="1" smtClean="0"/>
              <a:t>pH</a:t>
            </a:r>
            <a:r>
              <a:rPr lang="tr-TR" b="1" dirty="0" smtClean="0"/>
              <a:t> derecesi yükselince renk zayıflar. Meyve ve sebzelerin işlenmesi sırasında kolaylıkla parçalanıp, önemli renk kayıpları ortaya çıkmaktadırlar. </a:t>
            </a:r>
            <a:r>
              <a:rPr lang="tr-TR" b="1" dirty="0" err="1" smtClean="0"/>
              <a:t>Antosiyaninler</a:t>
            </a:r>
            <a:r>
              <a:rPr lang="tr-TR" b="1" dirty="0" smtClean="0"/>
              <a:t> bazı metal iyonları ile erguvani kurşuni renkte bileşikler oluşturarak renkleri bozulur. </a:t>
            </a:r>
            <a:endParaRPr lang="tr-TR"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Birçok zararlı maddeler gıdaların normal </a:t>
            </a:r>
            <a:r>
              <a:rPr lang="tr-TR" b="1" dirty="0" err="1" smtClean="0"/>
              <a:t>komponenti</a:t>
            </a:r>
            <a:r>
              <a:rPr lang="tr-TR" b="1" dirty="0" smtClean="0"/>
              <a:t> değildirler fakat gıdanın parçası olabilirler. Bu da endüstriyel </a:t>
            </a:r>
            <a:r>
              <a:rPr lang="tr-TR" b="1" dirty="0" err="1" smtClean="0"/>
              <a:t>kontaminasyon</a:t>
            </a:r>
            <a:r>
              <a:rPr lang="tr-TR" b="1" dirty="0" smtClean="0"/>
              <a:t>, mikroorganizmalar tarafından gıda maddelerinde toksinlerin üretilmesi ve gıda maddelerine ilave edilen emniyetli kullanım miktarlarını aşan </a:t>
            </a:r>
            <a:r>
              <a:rPr lang="tr-TR" b="1" dirty="0" err="1" smtClean="0"/>
              <a:t>aditivler</a:t>
            </a:r>
            <a:r>
              <a:rPr lang="tr-TR" b="1" dirty="0" smtClean="0"/>
              <a:t> v.b. yollarla olmaktadır.</a:t>
            </a:r>
            <a:endParaRPr lang="tr-TR" dirty="0" smtClean="0"/>
          </a:p>
          <a:p>
            <a:pPr algn="just"/>
            <a:endParaRPr lang="tr-T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Bu metallere ilaveten gıda maddelerinde doğal olarak oluşan ve </a:t>
            </a:r>
            <a:r>
              <a:rPr lang="tr-TR" b="1" dirty="0" err="1" smtClean="0"/>
              <a:t>toksik</a:t>
            </a:r>
            <a:r>
              <a:rPr lang="tr-TR" b="1" dirty="0" smtClean="0"/>
              <a:t> etkisi bilinen birçok madde de bulunmaktadır. Patateslerde düşük orandaki bir </a:t>
            </a:r>
            <a:r>
              <a:rPr lang="tr-TR" b="1" dirty="0" err="1" smtClean="0"/>
              <a:t>alkaloid</a:t>
            </a:r>
            <a:r>
              <a:rPr lang="tr-TR" b="1" dirty="0" smtClean="0"/>
              <a:t> olan </a:t>
            </a:r>
            <a:r>
              <a:rPr lang="tr-TR" b="1" dirty="0" err="1" smtClean="0"/>
              <a:t>solanin</a:t>
            </a:r>
            <a:r>
              <a:rPr lang="tr-TR" b="1" dirty="0" smtClean="0"/>
              <a:t>, </a:t>
            </a:r>
            <a:r>
              <a:rPr lang="tr-TR" b="1" dirty="0" err="1" smtClean="0"/>
              <a:t>lima</a:t>
            </a:r>
            <a:r>
              <a:rPr lang="tr-TR" b="1" dirty="0" smtClean="0"/>
              <a:t> </a:t>
            </a:r>
            <a:r>
              <a:rPr lang="tr-TR" b="1" dirty="0" err="1" smtClean="0"/>
              <a:t>fasülyelerinde</a:t>
            </a:r>
            <a:r>
              <a:rPr lang="tr-TR" b="1" dirty="0" smtClean="0"/>
              <a:t> meydana gelen </a:t>
            </a:r>
            <a:r>
              <a:rPr lang="tr-TR" b="1" dirty="0" err="1" smtClean="0"/>
              <a:t>siyanid</a:t>
            </a:r>
            <a:r>
              <a:rPr lang="tr-TR" b="1" dirty="0" smtClean="0"/>
              <a:t>, baharatlarda </a:t>
            </a:r>
            <a:r>
              <a:rPr lang="tr-TR" b="1" dirty="0" err="1" smtClean="0"/>
              <a:t>safrol</a:t>
            </a:r>
            <a:r>
              <a:rPr lang="tr-TR" b="1" dirty="0" smtClean="0"/>
              <a:t>, bademlerde </a:t>
            </a:r>
            <a:r>
              <a:rPr lang="tr-TR" b="1" dirty="0" err="1" smtClean="0"/>
              <a:t>prussik</a:t>
            </a:r>
            <a:r>
              <a:rPr lang="tr-TR" b="1" dirty="0" smtClean="0"/>
              <a:t> asit, </a:t>
            </a:r>
            <a:endParaRPr lang="tr-TR"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ıspanaklarda </a:t>
            </a:r>
            <a:r>
              <a:rPr lang="tr-TR" b="1" dirty="0" err="1" smtClean="0"/>
              <a:t>okzalik</a:t>
            </a:r>
            <a:r>
              <a:rPr lang="tr-TR" b="1" dirty="0" smtClean="0"/>
              <a:t> asit, soya </a:t>
            </a:r>
            <a:r>
              <a:rPr lang="tr-TR" b="1" dirty="0" err="1" smtClean="0"/>
              <a:t>fasülyesinde</a:t>
            </a:r>
            <a:r>
              <a:rPr lang="tr-TR" b="1" dirty="0" smtClean="0"/>
              <a:t> ve diğer </a:t>
            </a:r>
            <a:r>
              <a:rPr lang="tr-TR" b="1" dirty="0" err="1" smtClean="0"/>
              <a:t>fasülyelerde</a:t>
            </a:r>
            <a:r>
              <a:rPr lang="tr-TR" b="1" dirty="0" smtClean="0"/>
              <a:t> enzim </a:t>
            </a:r>
            <a:r>
              <a:rPr lang="tr-TR" b="1" dirty="0" err="1" smtClean="0"/>
              <a:t>inhiibitörleri</a:t>
            </a:r>
            <a:r>
              <a:rPr lang="tr-TR" b="1" dirty="0" smtClean="0"/>
              <a:t> ve </a:t>
            </a:r>
            <a:r>
              <a:rPr lang="tr-TR" b="1" dirty="0" err="1" smtClean="0"/>
              <a:t>hemaggulutininler</a:t>
            </a:r>
            <a:r>
              <a:rPr lang="tr-TR" b="1" dirty="0" smtClean="0"/>
              <a:t>, pamuk yağlarında </a:t>
            </a:r>
            <a:r>
              <a:rPr lang="tr-TR" b="1" dirty="0" err="1" smtClean="0"/>
              <a:t>gossipol</a:t>
            </a:r>
            <a:r>
              <a:rPr lang="tr-TR" b="1" dirty="0" smtClean="0"/>
              <a:t>, kabaklarda </a:t>
            </a:r>
            <a:r>
              <a:rPr lang="tr-TR" b="1" dirty="0" err="1" smtClean="0"/>
              <a:t>goitrogenler</a:t>
            </a:r>
            <a:r>
              <a:rPr lang="tr-TR" b="1" dirty="0" smtClean="0"/>
              <a:t>, peynirlerde </a:t>
            </a:r>
            <a:r>
              <a:rPr lang="tr-TR" b="1" dirty="0" err="1" smtClean="0"/>
              <a:t>tiramin</a:t>
            </a:r>
            <a:r>
              <a:rPr lang="tr-TR" b="1" dirty="0" smtClean="0"/>
              <a:t>, yumurta beyazında büyüme faktörü </a:t>
            </a:r>
            <a:r>
              <a:rPr lang="tr-TR" b="1" dirty="0" err="1" smtClean="0"/>
              <a:t>biotine</a:t>
            </a:r>
            <a:r>
              <a:rPr lang="tr-TR" b="1" dirty="0" smtClean="0"/>
              <a:t> karşı olan </a:t>
            </a:r>
            <a:r>
              <a:rPr lang="tr-TR" b="1" dirty="0" err="1" smtClean="0"/>
              <a:t>avidin</a:t>
            </a:r>
            <a:r>
              <a:rPr lang="tr-TR" b="1" dirty="0" smtClean="0"/>
              <a:t>, </a:t>
            </a:r>
            <a:endParaRPr lang="tr-T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balıklarda B</a:t>
            </a:r>
            <a:r>
              <a:rPr lang="tr-TR" b="1" baseline="-25000" dirty="0" smtClean="0"/>
              <a:t>1</a:t>
            </a:r>
            <a:r>
              <a:rPr lang="tr-TR" b="1" dirty="0" smtClean="0"/>
              <a:t> vitaminini tahrip eden </a:t>
            </a:r>
            <a:r>
              <a:rPr lang="tr-TR" b="1" dirty="0" err="1" smtClean="0"/>
              <a:t>tiyaminaz</a:t>
            </a:r>
            <a:r>
              <a:rPr lang="tr-TR" b="1" dirty="0" smtClean="0"/>
              <a:t>. Vitamin A ve D ile </a:t>
            </a:r>
            <a:r>
              <a:rPr lang="tr-TR" b="1" dirty="0" err="1" smtClean="0"/>
              <a:t>esensiyel</a:t>
            </a:r>
            <a:r>
              <a:rPr lang="tr-TR" b="1" dirty="0" smtClean="0"/>
              <a:t> amino asitlerinden olan </a:t>
            </a:r>
            <a:r>
              <a:rPr lang="tr-TR" b="1" dirty="0" err="1" smtClean="0"/>
              <a:t>methionin</a:t>
            </a:r>
            <a:r>
              <a:rPr lang="tr-TR" b="1" dirty="0" smtClean="0"/>
              <a:t> fazla miktarlarda alındığı zaman </a:t>
            </a:r>
            <a:r>
              <a:rPr lang="tr-TR" b="1" dirty="0" err="1" smtClean="0"/>
              <a:t>toksik</a:t>
            </a:r>
            <a:r>
              <a:rPr lang="tr-TR" b="1" dirty="0" smtClean="0"/>
              <a:t> etkide bulunurlar.</a:t>
            </a:r>
            <a:endParaRPr lang="tr-TR" dirty="0" smtClean="0"/>
          </a:p>
          <a:p>
            <a:pPr algn="just"/>
            <a:endParaRPr lang="tr-TR"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b="1" dirty="0" smtClean="0"/>
              <a:t>Bu gıda maddelerinde bulunan doğal toksinler gıda maddelerinin işlenmesi sırasında çoğunlukla uzaklaştırılmakta veya </a:t>
            </a:r>
            <a:r>
              <a:rPr lang="tr-TR" b="1" dirty="0" err="1" smtClean="0"/>
              <a:t>inaktive</a:t>
            </a:r>
            <a:r>
              <a:rPr lang="tr-TR" b="1" dirty="0" smtClean="0"/>
              <a:t> edilmektedir. Örneğin pişirme sırasındaki sıcaklık, </a:t>
            </a:r>
            <a:r>
              <a:rPr lang="tr-TR" b="1" dirty="0" err="1" smtClean="0"/>
              <a:t>fasülyelerdeki</a:t>
            </a:r>
            <a:r>
              <a:rPr lang="tr-TR" b="1" dirty="0" smtClean="0"/>
              <a:t> enzim inhibitörleri ve </a:t>
            </a:r>
            <a:r>
              <a:rPr lang="tr-TR" b="1" dirty="0" err="1" smtClean="0"/>
              <a:t>hemaglutininleri</a:t>
            </a:r>
            <a:r>
              <a:rPr lang="tr-TR" b="1" dirty="0" smtClean="0"/>
              <a:t>, yumurta beyazındaki </a:t>
            </a:r>
            <a:r>
              <a:rPr lang="tr-TR" b="1" dirty="0" err="1" smtClean="0"/>
              <a:t>avidinini</a:t>
            </a:r>
            <a:r>
              <a:rPr lang="tr-TR" b="1" dirty="0" smtClean="0"/>
              <a:t> ve balıklarda </a:t>
            </a:r>
            <a:r>
              <a:rPr lang="tr-TR" b="1" dirty="0" err="1" smtClean="0"/>
              <a:t>tiyaminazı</a:t>
            </a:r>
            <a:r>
              <a:rPr lang="tr-TR" b="1" dirty="0" smtClean="0"/>
              <a:t> parçalar. </a:t>
            </a:r>
            <a:endParaRPr lang="tr-TR" dirty="0" smtClean="0"/>
          </a:p>
          <a:p>
            <a:pPr algn="just"/>
            <a:endParaRPr lang="tr-TR"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Yıkama ve </a:t>
            </a:r>
            <a:r>
              <a:rPr lang="tr-TR" b="1" dirty="0" err="1" smtClean="0"/>
              <a:t>fermentasyon</a:t>
            </a:r>
            <a:r>
              <a:rPr lang="tr-TR" b="1" dirty="0" smtClean="0"/>
              <a:t> aynı zamanda </a:t>
            </a:r>
            <a:r>
              <a:rPr lang="tr-TR" b="1" dirty="0" err="1" smtClean="0"/>
              <a:t>siyanogenik</a:t>
            </a:r>
            <a:r>
              <a:rPr lang="tr-TR" b="1" dirty="0" smtClean="0"/>
              <a:t> maddeleri uzaklaştırır. Gıda maddelerinin bazı parçalarının ayıklanması da toksinleri elemine etmektedir. Islah ve seleksiyon çalışmaları ile de bazı gıda maddelerindeki doğal toksinlerin miktarları azaltılmaktadır.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Ayrıca SO</a:t>
            </a:r>
            <a:r>
              <a:rPr lang="tr-TR" b="1" baseline="-25000" dirty="0" smtClean="0"/>
              <a:t>2</a:t>
            </a:r>
            <a:r>
              <a:rPr lang="tr-TR" b="1" dirty="0" smtClean="0"/>
              <a:t> ile  uzaklaşarak renklerini kaybederler. Bazı ürünlerin kükürtlenmesinde rengin açılma nedeni budur. Ancak olay geri dönüşlü olduğundan, SO</a:t>
            </a:r>
            <a:r>
              <a:rPr lang="tr-TR" b="1" baseline="-25000" dirty="0" smtClean="0"/>
              <a:t>2</a:t>
            </a:r>
            <a:r>
              <a:rPr lang="tr-TR" b="1" dirty="0" smtClean="0"/>
              <a:t> uzaklaşınca, ürünün  rengi tekrar eski özelliğini kazanmaktadır.</a:t>
            </a:r>
            <a:endParaRPr lang="tr-TR" dirty="0" smtClean="0"/>
          </a:p>
          <a:p>
            <a:pPr algn="just"/>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4.6. FLAVORLAR</a:t>
            </a:r>
            <a:r>
              <a:rPr lang="tr-TR" dirty="0" smtClean="0"/>
              <a:t/>
            </a:r>
            <a:br>
              <a:rPr lang="tr-TR" dirty="0" smtClean="0"/>
            </a:br>
            <a:endParaRPr lang="tr-TR" dirty="0"/>
          </a:p>
        </p:txBody>
      </p:sp>
      <p:sp>
        <p:nvSpPr>
          <p:cNvPr id="3" name="2 İçerik Yer Tutucusu"/>
          <p:cNvSpPr>
            <a:spLocks noGrp="1"/>
          </p:cNvSpPr>
          <p:nvPr>
            <p:ph idx="1"/>
          </p:nvPr>
        </p:nvSpPr>
        <p:spPr/>
        <p:txBody>
          <a:bodyPr/>
          <a:lstStyle/>
          <a:p>
            <a:pPr algn="just"/>
            <a:r>
              <a:rPr lang="tr-TR" b="1" dirty="0" smtClean="0"/>
              <a:t>Eğer gıda rengi kompleks ise, gıda </a:t>
            </a:r>
            <a:r>
              <a:rPr lang="tr-TR" b="1" dirty="0" err="1" smtClean="0"/>
              <a:t>flavorundaki</a:t>
            </a:r>
            <a:r>
              <a:rPr lang="tr-TR" b="1" dirty="0" smtClean="0"/>
              <a:t> oluşum ve değişimler muhtemelen çok daha </a:t>
            </a:r>
            <a:r>
              <a:rPr lang="tr-TR" b="1" dirty="0" err="1" smtClean="0"/>
              <a:t>komoleksdir</a:t>
            </a:r>
            <a:r>
              <a:rPr lang="tr-TR" b="1" dirty="0" smtClean="0"/>
              <a:t>. Kahvede yalnız başına </a:t>
            </a:r>
            <a:r>
              <a:rPr lang="tr-TR" b="1" dirty="0" err="1" smtClean="0"/>
              <a:t>flavor</a:t>
            </a:r>
            <a:r>
              <a:rPr lang="tr-TR" b="1" dirty="0" smtClean="0"/>
              <a:t> ve aromayı oluşturan 600’ün üzerinde bileşiğin olduğu bildirilmektedir. Bu bileşiklerin miktarları çok düşük oranlardadır. Bu organik maddeler hava, sıcaklık ve birbirleri ile ilişkilerine oldukça duyarlıdırlar.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dirty="0" smtClean="0"/>
              <a:t>Kahve, süt, pişirilmiş et ürünlerinin ve bir çok gıda maddelerinin </a:t>
            </a:r>
            <a:r>
              <a:rPr lang="tr-TR" b="1" dirty="0" err="1" smtClean="0"/>
              <a:t>flavor</a:t>
            </a:r>
            <a:r>
              <a:rPr lang="tr-TR" b="1" dirty="0" smtClean="0"/>
              <a:t> ve aroma maddeleri genellikle gıdanın işlenmesi ve depolanması sırasında daha az kabul edilebilir olmaktadır. Bunların dışında örneğin peynir olgunlaştığı, şarap yıllandığı veya et bekletildiği zaman </a:t>
            </a:r>
            <a:r>
              <a:rPr lang="tr-TR" b="1" dirty="0" err="1" smtClean="0"/>
              <a:t>flavoru</a:t>
            </a:r>
            <a:r>
              <a:rPr lang="tr-TR" b="1" dirty="0" smtClean="0"/>
              <a:t> gelişmektedir.</a:t>
            </a:r>
            <a:endParaRPr lang="tr-TR" dirty="0" smtClean="0"/>
          </a:p>
          <a:p>
            <a:pPr algn="just"/>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2084</Words>
  <Application>Microsoft Office PowerPoint</Application>
  <PresentationFormat>Ekran Gösterisi (4:3)</PresentationFormat>
  <Paragraphs>98</Paragraphs>
  <Slides>65</Slides>
  <Notes>0</Notes>
  <HiddenSlides>0</HiddenSlides>
  <MMClips>0</MMClips>
  <ScaleCrop>false</ScaleCrop>
  <HeadingPairs>
    <vt:vector size="4" baseType="variant">
      <vt:variant>
        <vt:lpstr>Tema</vt:lpstr>
      </vt:variant>
      <vt:variant>
        <vt:i4>1</vt:i4>
      </vt:variant>
      <vt:variant>
        <vt:lpstr>Slayt Başlıkları</vt:lpstr>
      </vt:variant>
      <vt:variant>
        <vt:i4>65</vt:i4>
      </vt:variant>
    </vt:vector>
  </HeadingPairs>
  <TitlesOfParts>
    <vt:vector size="66" baseType="lpstr">
      <vt:lpstr>Ofis Teması</vt:lpstr>
      <vt:lpstr>4.5.3. ANTOSİYANİNLER </vt:lpstr>
      <vt:lpstr>Slayt 2</vt:lpstr>
      <vt:lpstr>Slayt 3</vt:lpstr>
      <vt:lpstr>Slayt 4</vt:lpstr>
      <vt:lpstr>Slayt 5</vt:lpstr>
      <vt:lpstr>Slayt 6</vt:lpstr>
      <vt:lpstr>Slayt 7</vt:lpstr>
      <vt:lpstr>4.6. FLAVORLAR </vt:lpstr>
      <vt:lpstr>Slayt 9</vt:lpstr>
      <vt:lpstr>Slayt 10</vt:lpstr>
      <vt:lpstr>Aroma genel olarak birçok maddenin bir araya gelmesiyle oluşmaktadır. </vt:lpstr>
      <vt:lpstr>Slayt 12</vt:lpstr>
      <vt:lpstr>Aroma maddeleri gıdalarda aşağıda belirtilen yollarla meydana gelmektedir</vt:lpstr>
      <vt:lpstr>Vitamin ve Mineraller </vt:lpstr>
      <vt:lpstr>Slayt 15</vt:lpstr>
      <vt:lpstr>Slayt 16</vt:lpstr>
      <vt:lpstr>Slayt 17</vt:lpstr>
      <vt:lpstr>Slayt 18</vt:lpstr>
      <vt:lpstr>Slayt 19</vt:lpstr>
      <vt:lpstr>Vitamin A veya Retinol </vt:lpstr>
      <vt:lpstr>Slayt 21</vt:lpstr>
      <vt:lpstr>Slayt 22</vt:lpstr>
      <vt:lpstr>Vitamin D. </vt:lpstr>
      <vt:lpstr>Slayt 24</vt:lpstr>
      <vt:lpstr>Slayt 25</vt:lpstr>
      <vt:lpstr>Slayt 26</vt:lpstr>
      <vt:lpstr>Slayt 27</vt:lpstr>
      <vt:lpstr>Slayt 28</vt:lpstr>
      <vt:lpstr>  Vitamin E. </vt:lpstr>
      <vt:lpstr>Slayt 30</vt:lpstr>
      <vt:lpstr>Vitamini K. </vt:lpstr>
      <vt:lpstr>Slayt 32</vt:lpstr>
      <vt:lpstr>Suda Eriyen Vitaminler </vt:lpstr>
      <vt:lpstr>C Vitamini </vt:lpstr>
      <vt:lpstr>Slayt 35</vt:lpstr>
      <vt:lpstr>Slayt 36</vt:lpstr>
      <vt:lpstr>Slayt 37</vt:lpstr>
      <vt:lpstr>B grubu kompleks vitaminler </vt:lpstr>
      <vt:lpstr>Slayt 39</vt:lpstr>
      <vt:lpstr>Tiyamin (B1 Vitamini) </vt:lpstr>
      <vt:lpstr>Slayt 41</vt:lpstr>
      <vt:lpstr>Slayt 42</vt:lpstr>
      <vt:lpstr>Slayt 43</vt:lpstr>
      <vt:lpstr>Slayt 44</vt:lpstr>
      <vt:lpstr>Riboflavin (Vitamin B2) </vt:lpstr>
      <vt:lpstr>Slayt 46</vt:lpstr>
      <vt:lpstr>Niasin (Nikotinik Asit) </vt:lpstr>
      <vt:lpstr>Slayt 48</vt:lpstr>
      <vt:lpstr>Slayt 49</vt:lpstr>
      <vt:lpstr>Slayt 50</vt:lpstr>
      <vt:lpstr>Mineral Maddeler </vt:lpstr>
      <vt:lpstr>Slayt 52</vt:lpstr>
      <vt:lpstr>Slayt 53</vt:lpstr>
      <vt:lpstr>Slayt 54</vt:lpstr>
      <vt:lpstr>Slayt 55</vt:lpstr>
      <vt:lpstr>Doğal Toksinler  </vt:lpstr>
      <vt:lpstr>Slayt 57</vt:lpstr>
      <vt:lpstr>Slayt 58</vt:lpstr>
      <vt:lpstr>Slayt 59</vt:lpstr>
      <vt:lpstr>Slayt 60</vt:lpstr>
      <vt:lpstr>Slayt 61</vt:lpstr>
      <vt:lpstr>Slayt 62</vt:lpstr>
      <vt:lpstr>Slayt 63</vt:lpstr>
      <vt:lpstr>Slayt 64</vt:lpstr>
      <vt:lpstr>Slayt 65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4.5.3. ANTOSİYANİNLER </dc:title>
  <dc:creator>pinar</dc:creator>
  <cp:lastModifiedBy>pinar</cp:lastModifiedBy>
  <cp:revision>1</cp:revision>
  <dcterms:created xsi:type="dcterms:W3CDTF">2018-10-16T08:05:53Z</dcterms:created>
  <dcterms:modified xsi:type="dcterms:W3CDTF">2018-10-16T08:06:08Z</dcterms:modified>
</cp:coreProperties>
</file>