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54" r:id="rId2"/>
    <p:sldId id="257" r:id="rId3"/>
    <p:sldId id="266" r:id="rId4"/>
    <p:sldId id="273" r:id="rId5"/>
    <p:sldId id="274" r:id="rId6"/>
    <p:sldId id="276" r:id="rId7"/>
    <p:sldId id="278" r:id="rId8"/>
    <p:sldId id="280" r:id="rId9"/>
    <p:sldId id="279" r:id="rId10"/>
    <p:sldId id="282" r:id="rId11"/>
    <p:sldId id="283" r:id="rId12"/>
    <p:sldId id="337" r:id="rId13"/>
    <p:sldId id="284" r:id="rId14"/>
    <p:sldId id="260" r:id="rId15"/>
    <p:sldId id="344" r:id="rId16"/>
    <p:sldId id="347" r:id="rId17"/>
  </p:sldIdLst>
  <p:sldSz cx="9144000" cy="6858000" type="screen4x3"/>
  <p:notesSz cx="6811963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D60093"/>
    <a:srgbClr val="FF5050"/>
    <a:srgbClr val="00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900" autoAdjust="0"/>
  </p:normalViewPr>
  <p:slideViewPr>
    <p:cSldViewPr>
      <p:cViewPr varScale="1">
        <p:scale>
          <a:sx n="59" d="100"/>
          <a:sy n="59" d="100"/>
        </p:scale>
        <p:origin x="-16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52147" cy="496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81" tIns="46741" rIns="93481" bIns="46741" numCol="1" anchor="t" anchorCtr="0" compatLnSpc="1">
            <a:prstTxWarp prst="textNoShape">
              <a:avLst/>
            </a:prstTxWarp>
          </a:bodyPr>
          <a:lstStyle>
            <a:lvl1pPr defTabSz="934981">
              <a:defRPr sz="1300"/>
            </a:lvl1pPr>
          </a:lstStyle>
          <a:p>
            <a:endParaRPr lang="tr-T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9818" y="2"/>
            <a:ext cx="2952146" cy="496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81" tIns="46741" rIns="93481" bIns="46741" numCol="1" anchor="t" anchorCtr="0" compatLnSpc="1">
            <a:prstTxWarp prst="textNoShape">
              <a:avLst/>
            </a:prstTxWarp>
          </a:bodyPr>
          <a:lstStyle>
            <a:lvl1pPr algn="r" defTabSz="934981">
              <a:defRPr sz="1300"/>
            </a:lvl1pPr>
          </a:lstStyle>
          <a:p>
            <a:endParaRPr lang="tr-T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9062"/>
            <a:ext cx="2952147" cy="496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81" tIns="46741" rIns="93481" bIns="46741" numCol="1" anchor="b" anchorCtr="0" compatLnSpc="1">
            <a:prstTxWarp prst="textNoShape">
              <a:avLst/>
            </a:prstTxWarp>
          </a:bodyPr>
          <a:lstStyle>
            <a:lvl1pPr defTabSz="934981">
              <a:defRPr sz="1300"/>
            </a:lvl1pPr>
          </a:lstStyle>
          <a:p>
            <a:endParaRPr lang="tr-T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9818" y="9449062"/>
            <a:ext cx="2952146" cy="496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81" tIns="46741" rIns="93481" bIns="46741" numCol="1" anchor="b" anchorCtr="0" compatLnSpc="1">
            <a:prstTxWarp prst="textNoShape">
              <a:avLst/>
            </a:prstTxWarp>
          </a:bodyPr>
          <a:lstStyle>
            <a:lvl1pPr algn="r" defTabSz="934981">
              <a:defRPr sz="1300"/>
            </a:lvl1pPr>
          </a:lstStyle>
          <a:p>
            <a:fld id="{E55EACBE-BAF5-4A7A-B20D-AA870394C19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52147" cy="496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432" tIns="44216" rIns="88432" bIns="4421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8338" y="2"/>
            <a:ext cx="2952147" cy="496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432" tIns="44216" rIns="88432" bIns="4421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7713"/>
            <a:ext cx="49672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493" y="4724532"/>
            <a:ext cx="5448979" cy="4474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432" tIns="44216" rIns="88432" bIns="442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419"/>
            <a:ext cx="2952147" cy="496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432" tIns="44216" rIns="88432" bIns="4421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8338" y="9447419"/>
            <a:ext cx="2952147" cy="496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432" tIns="44216" rIns="88432" bIns="4421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6148E59-BDA3-49AE-915B-EA962B8E9F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4C2BFE-044F-4B29-9537-C38BC46C327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33361" indent="-233361" eaLnBrk="1" hangingPunct="1"/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2E149A-CE96-41F9-B964-00199CE338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663A07-08E3-4349-BEB1-4632C2AEB0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7C0FA0-FAA2-4F3C-BAD1-2012E38EFA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56C8EE-A88C-4C38-A361-BF6D61ECBC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F5202-87DB-45FE-921A-06FC9AD2DE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1F3D89-1C66-46F9-9374-CCB3864388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614680-43C0-4887-9A9F-E2DE921A0E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E66858-B23E-4501-A84C-8E5799BFB9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FDFD92-96B4-4547-A71D-0DDCF0B2B7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147E7C-63B9-4E61-B6D4-B82B6AF8F9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230E8F-94A3-4D84-8988-7E09A8089A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01A2AC-B7E1-42A1-ADBA-BE755AC90E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DD2E99-3A69-4F71-8D15-D41053AE54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EC90A6-33B8-4AD6-BFB5-5F8E9F31404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0" descr="Untitled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676400"/>
            <a:ext cx="91440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4000" b="1" dirty="0" err="1" smtClean="0">
                <a:solidFill>
                  <a:srgbClr val="00B0F0"/>
                </a:solidFill>
              </a:rPr>
              <a:t>Biyosinyalleşme</a:t>
            </a:r>
            <a:endParaRPr lang="tr-TR" sz="4000" b="1" dirty="0" smtClean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 sz="2800" b="1" dirty="0" smtClean="0">
                <a:solidFill>
                  <a:srgbClr val="00B0F0"/>
                </a:solidFill>
              </a:rPr>
              <a:t>111504 Biyoteknoloji ve Biyokimya Ders Notları</a:t>
            </a:r>
            <a:endParaRPr lang="tr-TR" sz="3600" b="1" dirty="0" smtClean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tr-TR" sz="4000" b="1" dirty="0" smtClean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4000" b="1" dirty="0" smtClean="0">
              <a:solidFill>
                <a:srgbClr val="00B0F0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29718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tr-TR" sz="3200" b="1" smtClean="0">
                <a:solidFill>
                  <a:schemeClr val="bg1"/>
                </a:solidFill>
              </a:rPr>
              <a:t>Ders14</a:t>
            </a:r>
            <a:endParaRPr lang="tr-TR" sz="3200" b="1" dirty="0" smtClean="0">
              <a:solidFill>
                <a:schemeClr val="bg1"/>
              </a:solidFill>
              <a:latin typeface="Times New Roman" charset="0"/>
            </a:endParaRPr>
          </a:p>
          <a:p>
            <a:pPr algn="ctr">
              <a:spcBef>
                <a:spcPct val="20000"/>
              </a:spcBef>
            </a:pPr>
            <a:r>
              <a:rPr lang="tr-TR" b="1" dirty="0" smtClean="0">
                <a:solidFill>
                  <a:schemeClr val="bg1"/>
                </a:solidFill>
                <a:latin typeface="Times New Roman" charset="0"/>
              </a:rPr>
              <a:t>Dr. Açelya Yılmazer Aktuna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413" name="Rectangle 8"/>
          <p:cNvSpPr>
            <a:spLocks noChangeArrowheads="1"/>
          </p:cNvSpPr>
          <p:nvPr/>
        </p:nvSpPr>
        <p:spPr bwMode="auto">
          <a:xfrm>
            <a:off x="3538538" y="6016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 dirty="0"/>
          </a:p>
        </p:txBody>
      </p:sp>
      <p:sp>
        <p:nvSpPr>
          <p:cNvPr id="17414" name="Text Box 15"/>
          <p:cNvSpPr txBox="1">
            <a:spLocks noChangeArrowheads="1"/>
          </p:cNvSpPr>
          <p:nvPr/>
        </p:nvSpPr>
        <p:spPr bwMode="auto">
          <a:xfrm>
            <a:off x="1066800" y="51054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78C5E1"/>
                </a:solidFill>
              </a:rPr>
              <a:t>                                                                   © 2009 W. H. Freeman and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err="1" smtClean="0">
                <a:solidFill>
                  <a:srgbClr val="2FB0DC"/>
                </a:solidFill>
              </a:rPr>
              <a:t>cAMP</a:t>
            </a:r>
            <a:r>
              <a:rPr lang="tr-TR" dirty="0" smtClean="0">
                <a:solidFill>
                  <a:srgbClr val="2FB0DC"/>
                </a:solidFill>
              </a:rPr>
              <a:t>: genel bir ikincil mesajcı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6758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600200"/>
            <a:ext cx="8458200" cy="41148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tr-TR" sz="2800" dirty="0" smtClean="0"/>
              <a:t>Bir çok </a:t>
            </a:r>
            <a:r>
              <a:rPr lang="en-US" sz="2800" dirty="0" smtClean="0"/>
              <a:t>GPCR</a:t>
            </a:r>
            <a:r>
              <a:rPr lang="tr-TR" sz="2800" dirty="0" smtClean="0"/>
              <a:t> etkilerini </a:t>
            </a:r>
            <a:r>
              <a:rPr lang="tr-TR" sz="2800" dirty="0" err="1" smtClean="0"/>
              <a:t>cAMP</a:t>
            </a:r>
            <a:r>
              <a:rPr lang="tr-TR" sz="2800" dirty="0" smtClean="0"/>
              <a:t> üzerinden gösterir.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110000"/>
              </a:lnSpc>
            </a:pPr>
            <a:r>
              <a:rPr lang="tr-TR" sz="2800" dirty="0" smtClean="0"/>
              <a:t>İnsan </a:t>
            </a:r>
            <a:r>
              <a:rPr lang="en-US" sz="2800" dirty="0" err="1" smtClean="0"/>
              <a:t>genom</a:t>
            </a:r>
            <a:r>
              <a:rPr lang="tr-TR" sz="2800" dirty="0" smtClean="0"/>
              <a:t>u</a:t>
            </a:r>
            <a:r>
              <a:rPr lang="en-US" sz="2800" dirty="0" smtClean="0"/>
              <a:t> 350 GPCRs </a:t>
            </a:r>
            <a:r>
              <a:rPr lang="tr-TR" sz="2800" dirty="0" smtClean="0"/>
              <a:t> genine sahip (</a:t>
            </a:r>
            <a:r>
              <a:rPr lang="en-US" sz="2800" dirty="0" err="1" smtClean="0"/>
              <a:t>hormon</a:t>
            </a:r>
            <a:r>
              <a:rPr lang="tr-TR" sz="2800" dirty="0" err="1" smtClean="0"/>
              <a:t>lar</a:t>
            </a:r>
            <a:r>
              <a:rPr lang="en-US" sz="2800" dirty="0" smtClean="0"/>
              <a:t>, </a:t>
            </a:r>
            <a:r>
              <a:rPr lang="tr-TR" sz="2800" dirty="0" smtClean="0"/>
              <a:t>büyüme</a:t>
            </a:r>
            <a:r>
              <a:rPr lang="en-US" sz="2800" dirty="0" smtClean="0"/>
              <a:t> </a:t>
            </a:r>
            <a:r>
              <a:rPr lang="en-US" sz="2800" dirty="0" err="1" smtClean="0"/>
              <a:t>fa</a:t>
            </a:r>
            <a:r>
              <a:rPr lang="tr-TR" sz="2800" dirty="0" smtClean="0"/>
              <a:t>k</a:t>
            </a:r>
            <a:r>
              <a:rPr lang="en-US" sz="2800" dirty="0" smtClean="0"/>
              <a:t>t</a:t>
            </a:r>
            <a:r>
              <a:rPr lang="tr-TR" sz="2800" dirty="0" err="1" smtClean="0"/>
              <a:t>örleri</a:t>
            </a:r>
            <a:r>
              <a:rPr lang="en-US" sz="2800" dirty="0" smtClean="0"/>
              <a:t>, </a:t>
            </a:r>
            <a:r>
              <a:rPr lang="tr-TR" sz="2800" dirty="0" smtClean="0"/>
              <a:t>ve </a:t>
            </a:r>
            <a:r>
              <a:rPr lang="tr-TR" sz="2800" dirty="0" err="1" smtClean="0"/>
              <a:t>nörotransmitter</a:t>
            </a:r>
            <a:r>
              <a:rPr lang="tr-TR" sz="2800" dirty="0" smtClean="0"/>
              <a:t> gibi diğer </a:t>
            </a:r>
            <a:r>
              <a:rPr lang="en-US" sz="2800" dirty="0" err="1" smtClean="0"/>
              <a:t>ligand</a:t>
            </a:r>
            <a:r>
              <a:rPr lang="tr-TR" sz="2800" dirty="0" err="1" smtClean="0"/>
              <a:t>ler</a:t>
            </a:r>
            <a:r>
              <a:rPr lang="tr-TR" sz="2800" dirty="0" smtClean="0"/>
              <a:t>)</a:t>
            </a:r>
            <a:endParaRPr lang="en-US" sz="2800" dirty="0" smtClean="0"/>
          </a:p>
          <a:p>
            <a:pPr eaLnBrk="1" hangingPunct="1">
              <a:lnSpc>
                <a:spcPct val="110000"/>
              </a:lnSpc>
            </a:pPr>
            <a:r>
              <a:rPr lang="tr-TR" sz="2800" dirty="0" smtClean="0"/>
              <a:t>Yaklaşık </a:t>
            </a:r>
            <a:r>
              <a:rPr lang="en-US" sz="2800" dirty="0" smtClean="0"/>
              <a:t>500 GPRC </a:t>
            </a:r>
            <a:r>
              <a:rPr lang="tr-TR" sz="2800" dirty="0" smtClean="0"/>
              <a:t>gen de koku ve tat almada. </a:t>
            </a:r>
            <a:endParaRPr lang="en-US" sz="2800" dirty="0" smtClean="0"/>
          </a:p>
          <a:p>
            <a:pPr eaLnBrk="1" hangingPunct="1">
              <a:lnSpc>
                <a:spcPct val="110000"/>
              </a:lnSpc>
            </a:pPr>
            <a:r>
              <a:rPr lang="tr-TR" sz="2800" dirty="0" smtClean="0"/>
              <a:t>Daha bir çok farklı GPRC l</a:t>
            </a:r>
            <a:r>
              <a:rPr lang="en-US" sz="2800" dirty="0" err="1" smtClean="0"/>
              <a:t>igand</a:t>
            </a:r>
            <a:r>
              <a:rPr lang="tr-TR" sz="2800" dirty="0" smtClean="0"/>
              <a:t>ı tanımlanmayı bekliyor…</a:t>
            </a:r>
            <a:endParaRPr lang="en-US" sz="2800" dirty="0" smtClean="0"/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>
            <a:off x="381000" y="1447800"/>
            <a:ext cx="83820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Bazı bakteri enzimleri G-proteinleri </a:t>
            </a:r>
            <a:r>
              <a:rPr lang="tr-TR" dirty="0" err="1" smtClean="0">
                <a:solidFill>
                  <a:srgbClr val="2FB0DC"/>
                </a:solidFill>
              </a:rPr>
              <a:t>inaktifleştirir</a:t>
            </a:r>
            <a:r>
              <a:rPr lang="tr-TR" dirty="0" smtClean="0">
                <a:solidFill>
                  <a:srgbClr val="2FB0DC"/>
                </a:solidFill>
              </a:rPr>
              <a:t>. 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7065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905000"/>
            <a:ext cx="82296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err="1" smtClean="0">
                <a:solidFill>
                  <a:srgbClr val="FF0000"/>
                </a:solidFill>
              </a:rPr>
              <a:t>Adenilil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siklaz</a:t>
            </a:r>
            <a:r>
              <a:rPr lang="tr-TR" sz="2800" dirty="0" smtClean="0">
                <a:solidFill>
                  <a:srgbClr val="FF0000"/>
                </a:solidFill>
              </a:rPr>
              <a:t> sürekli aktiftir ve gerektiğinden fazla </a:t>
            </a:r>
            <a:r>
              <a:rPr lang="tr-TR" sz="2800" dirty="0" err="1" smtClean="0">
                <a:solidFill>
                  <a:srgbClr val="FF0000"/>
                </a:solidFill>
              </a:rPr>
              <a:t>cAMP</a:t>
            </a:r>
            <a:r>
              <a:rPr lang="tr-TR" sz="2800" dirty="0" smtClean="0">
                <a:solidFill>
                  <a:srgbClr val="FF0000"/>
                </a:solidFill>
              </a:rPr>
              <a:t> üretir. 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70660" name="Line 4"/>
          <p:cNvSpPr>
            <a:spLocks noChangeShapeType="1"/>
          </p:cNvSpPr>
          <p:nvPr/>
        </p:nvSpPr>
        <p:spPr bwMode="auto">
          <a:xfrm>
            <a:off x="381000" y="1447800"/>
            <a:ext cx="83820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Ca</a:t>
            </a:r>
            <a:r>
              <a:rPr lang="tr-TR" baseline="30000" dirty="0" smtClean="0">
                <a:solidFill>
                  <a:srgbClr val="2FB0DC"/>
                </a:solidFill>
              </a:rPr>
              <a:t>2+ </a:t>
            </a:r>
            <a:r>
              <a:rPr lang="tr-TR" dirty="0" smtClean="0">
                <a:solidFill>
                  <a:srgbClr val="2FB0DC"/>
                </a:solidFill>
              </a:rPr>
              <a:t>: ikincil mesajcı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7065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905000"/>
            <a:ext cx="82296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/>
              <a:t>Hücresel Ca</a:t>
            </a:r>
            <a:r>
              <a:rPr lang="tr-TR" sz="2800" baseline="30000" dirty="0" smtClean="0"/>
              <a:t>2+ </a:t>
            </a:r>
            <a:r>
              <a:rPr lang="tr-TR" sz="2800" dirty="0" smtClean="0"/>
              <a:t>derişimi bir çok hücresel tepkiyi tetiklemektedir: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dirty="0" smtClean="0"/>
              <a:t>Salgılama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dirty="0" smtClean="0"/>
              <a:t>Hücre iskeletinin yeniden düzenlenmesi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dirty="0" smtClean="0"/>
              <a:t>Kas kasılmalarında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Hücresel Ca</a:t>
            </a:r>
            <a:r>
              <a:rPr lang="tr-TR" baseline="30000" dirty="0" smtClean="0"/>
              <a:t>2+ </a:t>
            </a:r>
            <a:r>
              <a:rPr lang="tr-TR" dirty="0" err="1" smtClean="0"/>
              <a:t>derişimindeki</a:t>
            </a:r>
            <a:r>
              <a:rPr lang="tr-TR" dirty="0" smtClean="0"/>
              <a:t> değişiklikler pek çok Ca</a:t>
            </a:r>
            <a:r>
              <a:rPr lang="tr-TR" baseline="30000" dirty="0" smtClean="0"/>
              <a:t>2+ </a:t>
            </a:r>
            <a:r>
              <a:rPr lang="tr-TR" dirty="0" smtClean="0"/>
              <a:t>bağımlı enzimi düzenleyen Ca</a:t>
            </a:r>
            <a:r>
              <a:rPr lang="tr-TR" baseline="30000" dirty="0" smtClean="0"/>
              <a:t>2+ </a:t>
            </a:r>
            <a:r>
              <a:rPr lang="tr-TR" dirty="0" smtClean="0"/>
              <a:t>bağlayıcı proteinler tarafından algılanır. - </a:t>
            </a:r>
            <a:r>
              <a:rPr lang="tr-TR" b="1" dirty="0" err="1" smtClean="0"/>
              <a:t>kalmodulin</a:t>
            </a:r>
            <a:endParaRPr lang="tr-TR" b="1" dirty="0" smtClean="0"/>
          </a:p>
          <a:p>
            <a:pPr lvl="1" eaLnBrk="1" hangingPunct="1">
              <a:lnSpc>
                <a:spcPct val="90000"/>
              </a:lnSpc>
            </a:pPr>
            <a:endParaRPr lang="tr-TR" sz="2400" dirty="0" smtClean="0"/>
          </a:p>
          <a:p>
            <a:pPr eaLnBrk="1" hangingPunct="1">
              <a:lnSpc>
                <a:spcPct val="90000"/>
              </a:lnSpc>
              <a:buNone/>
            </a:pPr>
            <a:endParaRPr lang="en-US" dirty="0" smtClean="0"/>
          </a:p>
        </p:txBody>
      </p:sp>
      <p:sp>
        <p:nvSpPr>
          <p:cNvPr id="70660" name="Line 4"/>
          <p:cNvSpPr>
            <a:spLocks noChangeShapeType="1"/>
          </p:cNvSpPr>
          <p:nvPr/>
        </p:nvSpPr>
        <p:spPr bwMode="auto">
          <a:xfrm>
            <a:off x="381000" y="1447800"/>
            <a:ext cx="83820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0668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Reseptör </a:t>
            </a:r>
            <a:r>
              <a:rPr lang="tr-TR" dirty="0" err="1" smtClean="0">
                <a:solidFill>
                  <a:srgbClr val="2FB0DC"/>
                </a:solidFill>
              </a:rPr>
              <a:t>Tirozin</a:t>
            </a:r>
            <a:r>
              <a:rPr lang="tr-TR" dirty="0" smtClean="0">
                <a:solidFill>
                  <a:srgbClr val="2FB0DC"/>
                </a:solidFill>
              </a:rPr>
              <a:t> </a:t>
            </a:r>
            <a:r>
              <a:rPr lang="tr-TR" dirty="0" err="1" smtClean="0">
                <a:solidFill>
                  <a:srgbClr val="2FB0DC"/>
                </a:solidFill>
              </a:rPr>
              <a:t>Kinazlar</a:t>
            </a:r>
            <a:r>
              <a:rPr lang="tr-TR" dirty="0" smtClean="0">
                <a:solidFill>
                  <a:srgbClr val="2FB0DC"/>
                </a:solidFill>
              </a:rPr>
              <a:t> (RTK) 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7373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676400"/>
            <a:ext cx="7924800" cy="4343400"/>
          </a:xfrm>
        </p:spPr>
        <p:txBody>
          <a:bodyPr/>
          <a:lstStyle/>
          <a:p>
            <a:pPr eaLnBrk="1" hangingPunct="1"/>
            <a:r>
              <a:rPr lang="tr-TR" sz="2400" dirty="0" smtClean="0"/>
              <a:t>Çoğu zar reseptörleri </a:t>
            </a:r>
            <a:r>
              <a:rPr lang="tr-TR" sz="2400" b="1" dirty="0" smtClean="0"/>
              <a:t>hücre dışı </a:t>
            </a:r>
            <a:r>
              <a:rPr lang="tr-TR" sz="2400" b="1" dirty="0" err="1" smtClean="0"/>
              <a:t>ligand</a:t>
            </a:r>
            <a:r>
              <a:rPr lang="tr-TR" sz="2400" b="1" dirty="0" smtClean="0"/>
              <a:t> bağlama bölgesine</a:t>
            </a:r>
            <a:r>
              <a:rPr lang="tr-TR" sz="2400" dirty="0" smtClean="0"/>
              <a:t> ve de </a:t>
            </a:r>
            <a:r>
              <a:rPr lang="tr-TR" sz="2400" b="1" dirty="0" smtClean="0"/>
              <a:t>hücre içi katalitik bölgeye </a:t>
            </a:r>
            <a:r>
              <a:rPr lang="tr-TR" sz="2400" dirty="0" smtClean="0"/>
              <a:t>sahiptir. </a:t>
            </a: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tr-TR" sz="2400" dirty="0" smtClean="0"/>
              <a:t>En çok görülen katalitik bölge </a:t>
            </a:r>
            <a:r>
              <a:rPr lang="tr-TR" sz="2400" dirty="0" err="1" smtClean="0">
                <a:solidFill>
                  <a:srgbClr val="FF0000"/>
                </a:solidFill>
              </a:rPr>
              <a:t>tirozin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kinaz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smtClean="0"/>
              <a:t>aktivitesine sahiptir. </a:t>
            </a:r>
            <a:endParaRPr lang="en-US" sz="2400" dirty="0" smtClean="0"/>
          </a:p>
          <a:p>
            <a:pPr lvl="1" eaLnBrk="1" hangingPunct="1"/>
            <a:r>
              <a:rPr lang="tr-TR" sz="2000" dirty="0" smtClean="0"/>
              <a:t>Kendisine fosfat grubu ekler: </a:t>
            </a:r>
            <a:r>
              <a:rPr lang="tr-TR" sz="2000" dirty="0" err="1" smtClean="0">
                <a:solidFill>
                  <a:srgbClr val="0000FF"/>
                </a:solidFill>
              </a:rPr>
              <a:t>otofosforilleme</a:t>
            </a:r>
            <a:r>
              <a:rPr lang="tr-TR" sz="2000" dirty="0" smtClean="0"/>
              <a:t> </a:t>
            </a:r>
            <a:r>
              <a:rPr lang="tr-TR" sz="2000" dirty="0" err="1" smtClean="0"/>
              <a:t>konformasyonel</a:t>
            </a:r>
            <a:r>
              <a:rPr lang="tr-TR" sz="2000" dirty="0" smtClean="0"/>
              <a:t> değişimi tetikler ve hedef proteinin </a:t>
            </a:r>
            <a:r>
              <a:rPr lang="tr-TR" sz="2000" dirty="0" err="1" smtClean="0"/>
              <a:t>fosforillenmesini</a:t>
            </a:r>
            <a:r>
              <a:rPr lang="tr-TR" sz="2000" dirty="0" smtClean="0"/>
              <a:t> sağlar. </a:t>
            </a:r>
            <a:endParaRPr lang="en-US" sz="2000" dirty="0" smtClean="0"/>
          </a:p>
          <a:p>
            <a:pPr lvl="1" eaLnBrk="1" hangingPunct="1"/>
            <a:r>
              <a:rPr lang="tr-TR" sz="2000" dirty="0" smtClean="0"/>
              <a:t>Hedef proteindeki </a:t>
            </a:r>
            <a:r>
              <a:rPr lang="tr-TR" sz="2000" dirty="0" err="1" smtClean="0"/>
              <a:t>tirozin</a:t>
            </a:r>
            <a:r>
              <a:rPr lang="tr-TR" sz="2000" dirty="0" smtClean="0"/>
              <a:t> kalıntısına fosfat ekler. </a:t>
            </a:r>
            <a:endParaRPr lang="en-US" sz="2000" dirty="0" smtClean="0"/>
          </a:p>
          <a:p>
            <a:pPr eaLnBrk="1" hangingPunct="1"/>
            <a:r>
              <a:rPr lang="tr-TR" sz="2400" dirty="0" smtClean="0"/>
              <a:t>Bazı katalitik bölgeler ise </a:t>
            </a:r>
            <a:r>
              <a:rPr lang="tr-TR" sz="2400" dirty="0" err="1" smtClean="0">
                <a:solidFill>
                  <a:srgbClr val="FF0000"/>
                </a:solidFill>
              </a:rPr>
              <a:t>guanilil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siklaz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smtClean="0"/>
              <a:t>aktivitesine sahiptir. </a:t>
            </a:r>
            <a:endParaRPr lang="en-US" sz="2400" dirty="0" smtClean="0"/>
          </a:p>
          <a:p>
            <a:pPr lvl="1" eaLnBrk="1" hangingPunct="1"/>
            <a:r>
              <a:rPr lang="tr-TR" sz="2000" dirty="0" err="1" smtClean="0"/>
              <a:t>GTP’yi</a:t>
            </a:r>
            <a:r>
              <a:rPr lang="tr-TR" sz="2000" dirty="0" smtClean="0"/>
              <a:t> ikincil mesajcı olan </a:t>
            </a:r>
            <a:r>
              <a:rPr lang="tr-TR" sz="2000" dirty="0" err="1" smtClean="0"/>
              <a:t>cGMP’ye</a:t>
            </a:r>
            <a:r>
              <a:rPr lang="tr-TR" sz="2000" dirty="0" smtClean="0"/>
              <a:t> çevirir. </a:t>
            </a:r>
            <a:endParaRPr lang="en-US" sz="2000" dirty="0" smtClean="0"/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>
            <a:off x="381000" y="1371600"/>
            <a:ext cx="83820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-152400" y="0"/>
            <a:ext cx="9601200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2FB0DC"/>
                </a:solidFill>
              </a:rPr>
              <a:t>Ins</a:t>
            </a:r>
            <a:r>
              <a:rPr lang="tr-TR" sz="3600" dirty="0" smtClean="0">
                <a:solidFill>
                  <a:srgbClr val="2FB0DC"/>
                </a:solidFill>
              </a:rPr>
              <a:t>ü</a:t>
            </a:r>
            <a:r>
              <a:rPr lang="en-US" sz="3600" dirty="0" err="1" smtClean="0">
                <a:solidFill>
                  <a:srgbClr val="2FB0DC"/>
                </a:solidFill>
              </a:rPr>
              <a:t>lin</a:t>
            </a:r>
            <a:r>
              <a:rPr lang="en-US" sz="3600" dirty="0" smtClean="0">
                <a:solidFill>
                  <a:srgbClr val="2FB0DC"/>
                </a:solidFill>
              </a:rPr>
              <a:t>:</a:t>
            </a:r>
            <a:r>
              <a:rPr lang="tr-TR" sz="3600" dirty="0" smtClean="0">
                <a:solidFill>
                  <a:srgbClr val="2FB0DC"/>
                </a:solidFill>
              </a:rPr>
              <a:t> </a:t>
            </a:r>
            <a:r>
              <a:rPr lang="tr-TR" sz="3600" dirty="0" err="1" smtClean="0">
                <a:solidFill>
                  <a:srgbClr val="2FB0DC"/>
                </a:solidFill>
              </a:rPr>
              <a:t>Glukoz</a:t>
            </a:r>
            <a:r>
              <a:rPr lang="tr-TR" sz="3600" dirty="0" smtClean="0">
                <a:solidFill>
                  <a:srgbClr val="2FB0DC"/>
                </a:solidFill>
              </a:rPr>
              <a:t> alımı ve metabolizmasını düzenleyen hormon</a:t>
            </a:r>
            <a:endParaRPr lang="en-US" sz="3600" dirty="0" smtClean="0">
              <a:solidFill>
                <a:srgbClr val="2FB0DC"/>
              </a:solidFill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0" y="1295400"/>
            <a:ext cx="9144000" cy="47244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Ins</a:t>
            </a:r>
            <a:r>
              <a:rPr lang="tr-TR" sz="2800" dirty="0" smtClean="0"/>
              <a:t>ü</a:t>
            </a:r>
            <a:r>
              <a:rPr lang="en-US" sz="2800" dirty="0" err="1" smtClean="0"/>
              <a:t>lin</a:t>
            </a:r>
            <a:r>
              <a:rPr lang="en-US" sz="2800" dirty="0" smtClean="0"/>
              <a:t> </a:t>
            </a:r>
            <a:r>
              <a:rPr lang="tr-TR" sz="2800" dirty="0" smtClean="0"/>
              <a:t>bir </a:t>
            </a:r>
            <a:r>
              <a:rPr lang="tr-TR" sz="2800" dirty="0" err="1" smtClean="0"/>
              <a:t>peptit</a:t>
            </a:r>
            <a:r>
              <a:rPr lang="tr-TR" sz="2800" dirty="0" smtClean="0"/>
              <a:t> hormonudur. Pankreastaki </a:t>
            </a:r>
            <a:r>
              <a:rPr lang="tr-TR" sz="2800" dirty="0" err="1" smtClean="0"/>
              <a:t>Langerhans</a:t>
            </a:r>
            <a:r>
              <a:rPr lang="tr-TR" sz="2800" dirty="0" smtClean="0"/>
              <a:t> adacıklarındaki 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 charset="2"/>
              </a:rPr>
              <a:t>-</a:t>
            </a:r>
            <a:r>
              <a:rPr lang="tr-TR" sz="2800" dirty="0" smtClean="0">
                <a:sym typeface="Symbol" charset="2"/>
              </a:rPr>
              <a:t>hücreleri tarafından üretilir. </a:t>
            </a:r>
            <a:endParaRPr lang="en-US" sz="2800" dirty="0" smtClean="0">
              <a:solidFill>
                <a:srgbClr val="0000FF"/>
              </a:solidFill>
            </a:endParaRPr>
          </a:p>
          <a:p>
            <a:pPr eaLnBrk="1" hangingPunct="1"/>
            <a:r>
              <a:rPr lang="en-US" sz="2800" dirty="0" smtClean="0"/>
              <a:t>Ins</a:t>
            </a:r>
            <a:r>
              <a:rPr lang="tr-TR" sz="2800" dirty="0" smtClean="0"/>
              <a:t>ü</a:t>
            </a:r>
            <a:r>
              <a:rPr lang="en-US" sz="2800" dirty="0" err="1" smtClean="0"/>
              <a:t>lin</a:t>
            </a:r>
            <a:r>
              <a:rPr lang="tr-TR" sz="2800" dirty="0" smtClean="0"/>
              <a:t>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gibi besinlere cevap olarak üretilir ve pankreastan salınır. </a:t>
            </a:r>
            <a:r>
              <a:rPr lang="en-US" sz="2800" dirty="0" smtClean="0"/>
              <a:t> </a:t>
            </a:r>
            <a:endParaRPr lang="en-US" sz="2800" dirty="0" smtClean="0">
              <a:solidFill>
                <a:srgbClr val="0000FF"/>
              </a:solidFill>
            </a:endParaRPr>
          </a:p>
          <a:p>
            <a:pPr eaLnBrk="1" hangingPunct="1"/>
            <a:r>
              <a:rPr lang="en-US" sz="2800" dirty="0" smtClean="0"/>
              <a:t>Ins</a:t>
            </a:r>
            <a:r>
              <a:rPr lang="tr-TR" sz="2800" dirty="0" smtClean="0"/>
              <a:t>ü</a:t>
            </a:r>
            <a:r>
              <a:rPr lang="en-US" sz="2800" dirty="0" err="1" smtClean="0"/>
              <a:t>lin</a:t>
            </a:r>
            <a:r>
              <a:rPr lang="tr-TR" sz="2800" dirty="0" smtClean="0"/>
              <a:t> hedef hücreye (karaciğer, kas, yağ dokuları gibi) kanda dolaşarak ulaşır .</a:t>
            </a:r>
            <a:r>
              <a:rPr lang="en-US" sz="2800" dirty="0" smtClean="0"/>
              <a:t> </a:t>
            </a:r>
            <a:endParaRPr lang="en-US" sz="28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tr-TR" sz="2800" dirty="0" err="1" smtClean="0"/>
              <a:t>İnsülinin</a:t>
            </a:r>
            <a:r>
              <a:rPr lang="tr-TR" sz="2800" dirty="0" smtClean="0"/>
              <a:t> reseptörüne bağlanması bir dizi tepkimeyi ve yolağı başlatır. Bu da </a:t>
            </a:r>
            <a:r>
              <a:rPr lang="tr-TR" sz="2800" dirty="0" err="1" smtClean="0"/>
              <a:t>glukozun</a:t>
            </a:r>
            <a:r>
              <a:rPr lang="tr-TR" sz="2800" dirty="0" smtClean="0"/>
              <a:t> alımını ve metabolizmada artışı destekler. </a:t>
            </a:r>
            <a:endParaRPr lang="en-US" sz="2800" dirty="0" smtClean="0"/>
          </a:p>
          <a:p>
            <a:pPr eaLnBrk="1" hangingPunct="1"/>
            <a:r>
              <a:rPr lang="tr-TR" sz="2800" dirty="0" err="1" smtClean="0"/>
              <a:t>İnsülinin</a:t>
            </a:r>
            <a:r>
              <a:rPr lang="tr-TR" sz="2800" dirty="0" smtClean="0"/>
              <a:t> yapılamaması ya da hissedilememesi: diyabet</a:t>
            </a:r>
            <a:endParaRPr lang="en-US" sz="2800" dirty="0" smtClean="0"/>
          </a:p>
        </p:txBody>
      </p:sp>
      <p:sp>
        <p:nvSpPr>
          <p:cNvPr id="77828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Reseptör </a:t>
            </a:r>
            <a:r>
              <a:rPr lang="tr-TR" dirty="0" err="1" smtClean="0">
                <a:solidFill>
                  <a:srgbClr val="2FB0DC"/>
                </a:solidFill>
              </a:rPr>
              <a:t>Guanilil</a:t>
            </a:r>
            <a:r>
              <a:rPr lang="tr-TR" dirty="0" smtClean="0">
                <a:solidFill>
                  <a:srgbClr val="2FB0DC"/>
                </a:solidFill>
              </a:rPr>
              <a:t> </a:t>
            </a:r>
            <a:r>
              <a:rPr lang="tr-TR" dirty="0" err="1" smtClean="0">
                <a:solidFill>
                  <a:srgbClr val="2FB0DC"/>
                </a:solidFill>
              </a:rPr>
              <a:t>Siklazlar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9421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pPr eaLnBrk="1" hangingPunct="1"/>
            <a:r>
              <a:rPr lang="tr-TR" dirty="0" smtClean="0"/>
              <a:t>Hücre dışı bağlanma bölgesi ve hücre içi katalitik bölgesi</a:t>
            </a:r>
          </a:p>
          <a:p>
            <a:pPr eaLnBrk="1" hangingPunct="1"/>
            <a:r>
              <a:rPr lang="tr-TR" dirty="0" err="1" smtClean="0"/>
              <a:t>GTP’den</a:t>
            </a:r>
            <a:r>
              <a:rPr lang="tr-TR" dirty="0" smtClean="0"/>
              <a:t> </a:t>
            </a:r>
            <a:r>
              <a:rPr lang="tr-TR" dirty="0" err="1" smtClean="0"/>
              <a:t>cGMP</a:t>
            </a:r>
            <a:r>
              <a:rPr lang="tr-TR" dirty="0" smtClean="0"/>
              <a:t> oluştururlar</a:t>
            </a:r>
          </a:p>
          <a:p>
            <a:pPr eaLnBrk="1" hangingPunct="1"/>
            <a:r>
              <a:rPr lang="tr-TR" dirty="0" err="1" smtClean="0"/>
              <a:t>cGMP</a:t>
            </a:r>
            <a:r>
              <a:rPr lang="tr-TR" dirty="0" smtClean="0"/>
              <a:t>: ikincil bir mesajcıdır.</a:t>
            </a:r>
          </a:p>
          <a:p>
            <a:pPr eaLnBrk="1" hangingPunct="1"/>
            <a:endParaRPr lang="en-US" dirty="0" smtClean="0"/>
          </a:p>
        </p:txBody>
      </p:sp>
      <p:sp>
        <p:nvSpPr>
          <p:cNvPr id="94212" name="Line 4"/>
          <p:cNvSpPr>
            <a:spLocks noChangeShapeType="1"/>
          </p:cNvSpPr>
          <p:nvPr/>
        </p:nvSpPr>
        <p:spPr bwMode="auto">
          <a:xfrm>
            <a:off x="457200" y="990600"/>
            <a:ext cx="83820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Sinyalleşme sistemleri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9421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143000"/>
            <a:ext cx="8229600" cy="4800600"/>
          </a:xfrm>
        </p:spPr>
        <p:txBody>
          <a:bodyPr/>
          <a:lstStyle/>
          <a:p>
            <a:pPr eaLnBrk="1" hangingPunct="1">
              <a:buNone/>
            </a:pPr>
            <a:r>
              <a:rPr lang="tr-TR" dirty="0" smtClean="0"/>
              <a:t>Şimdiye kadar gördüğümüz sinyalleşme sistemlerindeki genellemeler:</a:t>
            </a:r>
          </a:p>
          <a:p>
            <a:pPr eaLnBrk="1" hangingPunct="1"/>
            <a:r>
              <a:rPr lang="tr-TR" dirty="0" err="1" smtClean="0"/>
              <a:t>Tyr</a:t>
            </a:r>
            <a:r>
              <a:rPr lang="tr-TR" dirty="0" smtClean="0"/>
              <a:t>, Ser ve </a:t>
            </a:r>
            <a:r>
              <a:rPr lang="tr-TR" dirty="0" err="1" smtClean="0"/>
              <a:t>Thr</a:t>
            </a:r>
            <a:r>
              <a:rPr lang="tr-TR" dirty="0" smtClean="0"/>
              <a:t> kalıntılarını </a:t>
            </a:r>
            <a:r>
              <a:rPr lang="tr-TR" dirty="0" err="1" smtClean="0"/>
              <a:t>fosforilleyen</a:t>
            </a:r>
            <a:r>
              <a:rPr lang="tr-TR" dirty="0" smtClean="0"/>
              <a:t> protein </a:t>
            </a:r>
            <a:r>
              <a:rPr lang="tr-TR" dirty="0" err="1" smtClean="0"/>
              <a:t>kinazlar</a:t>
            </a:r>
            <a:r>
              <a:rPr lang="tr-TR" dirty="0" smtClean="0"/>
              <a:t> sinyalleşmede merkezi bir rol oynar</a:t>
            </a:r>
          </a:p>
          <a:p>
            <a:pPr eaLnBrk="1" hangingPunct="1"/>
            <a:r>
              <a:rPr lang="tr-TR" dirty="0" smtClean="0"/>
              <a:t>Sinyal proteinlerindeki </a:t>
            </a:r>
            <a:r>
              <a:rPr lang="tr-TR" dirty="0" err="1" smtClean="0"/>
              <a:t>Try</a:t>
            </a:r>
            <a:r>
              <a:rPr lang="tr-TR" dirty="0" smtClean="0"/>
              <a:t>, Ser, </a:t>
            </a:r>
            <a:r>
              <a:rPr lang="tr-TR" dirty="0" err="1" smtClean="0"/>
              <a:t>Thr</a:t>
            </a:r>
            <a:r>
              <a:rPr lang="tr-TR" dirty="0" smtClean="0"/>
              <a:t> kalıntılarının tersinir </a:t>
            </a:r>
            <a:r>
              <a:rPr lang="tr-TR" dirty="0" err="1" smtClean="0"/>
              <a:t>fosforilenmesiyle</a:t>
            </a:r>
            <a:r>
              <a:rPr lang="tr-TR" dirty="0" smtClean="0"/>
              <a:t> oluşan tersinir protein-protein etkileşmeleri diğer proteinler için kenetlenme bölgeleri oluşturur.</a:t>
            </a:r>
          </a:p>
          <a:p>
            <a:pPr eaLnBrk="1" hangingPunct="1">
              <a:buNone/>
            </a:pPr>
            <a:r>
              <a:rPr lang="tr-TR" dirty="0" smtClean="0"/>
              <a:t>Çoğu sinyal proteini: çok değerliklidir.  </a:t>
            </a:r>
            <a:endParaRPr lang="en-US" dirty="0" smtClean="0"/>
          </a:p>
        </p:txBody>
      </p:sp>
      <p:sp>
        <p:nvSpPr>
          <p:cNvPr id="94212" name="Line 4"/>
          <p:cNvSpPr>
            <a:spLocks noChangeShapeType="1"/>
          </p:cNvSpPr>
          <p:nvPr/>
        </p:nvSpPr>
        <p:spPr bwMode="auto">
          <a:xfrm>
            <a:off x="457200" y="990600"/>
            <a:ext cx="83820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763000" cy="1143000"/>
          </a:xfrm>
        </p:spPr>
        <p:txBody>
          <a:bodyPr/>
          <a:lstStyle/>
          <a:p>
            <a:pPr eaLnBrk="1" hangingPunct="1"/>
            <a:r>
              <a:rPr lang="tr-TR" dirty="0" err="1" smtClean="0">
                <a:solidFill>
                  <a:srgbClr val="2FB0DC"/>
                </a:solidFill>
              </a:rPr>
              <a:t>Biyosinyalleşme</a:t>
            </a:r>
            <a:r>
              <a:rPr lang="tr-TR" dirty="0" smtClean="0">
                <a:solidFill>
                  <a:srgbClr val="2FB0DC"/>
                </a:solidFill>
              </a:rPr>
              <a:t> Yaşamın Temelidir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143000"/>
            <a:ext cx="88392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/>
              <a:t>Hücreler dış çevreden (plazma zarı ötesinden) sinyaller alırlar. 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Anti</a:t>
            </a:r>
            <a:r>
              <a:rPr lang="tr-TR" sz="2400" dirty="0" smtClean="0"/>
              <a:t>j</a:t>
            </a:r>
            <a:r>
              <a:rPr lang="en-US" sz="2400" dirty="0" smtClean="0"/>
              <a:t>en</a:t>
            </a:r>
            <a:r>
              <a:rPr lang="tr-TR" sz="2400" dirty="0" err="1" smtClean="0"/>
              <a:t>ler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err="1" smtClean="0"/>
              <a:t>Hormon</a:t>
            </a:r>
            <a:r>
              <a:rPr lang="tr-TR" sz="2400" dirty="0" err="1" smtClean="0"/>
              <a:t>lar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N</a:t>
            </a:r>
            <a:r>
              <a:rPr lang="tr-TR" sz="2400" dirty="0" smtClean="0"/>
              <a:t>ö</a:t>
            </a:r>
            <a:r>
              <a:rPr lang="en-US" sz="2400" dirty="0" err="1" smtClean="0"/>
              <a:t>rotransmitter</a:t>
            </a:r>
            <a:r>
              <a:rPr lang="tr-TR" sz="2400" dirty="0" err="1" smtClean="0"/>
              <a:t>ler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tr-TR" sz="2400" dirty="0" smtClean="0"/>
              <a:t>Işık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tr-TR" sz="2400" dirty="0" smtClean="0"/>
              <a:t>Fiziksel etkiler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tr-TR" sz="2400" dirty="0" err="1" smtClean="0"/>
              <a:t>Feromonlar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tr-TR" sz="2800" dirty="0" smtClean="0"/>
              <a:t>Bu gibi sinyaller hücrelerin yapısı ve görevlerini etkiler: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</a:pPr>
            <a:r>
              <a:rPr lang="tr-TR" sz="2400" dirty="0" smtClean="0"/>
              <a:t>Farklılaşma, hormon, faktör ve antikor üretimi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tr-TR" sz="2400" dirty="0" smtClean="0"/>
              <a:t>Büyüme (yapısal </a:t>
            </a:r>
            <a:r>
              <a:rPr lang="tr-TR" sz="2400" dirty="0" err="1" smtClean="0"/>
              <a:t>dayannıklılık</a:t>
            </a:r>
            <a:r>
              <a:rPr lang="tr-TR" sz="2400" dirty="0" smtClean="0"/>
              <a:t> ve büyüklük olarak)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tr-TR" sz="2400" dirty="0" smtClean="0"/>
              <a:t>Hücre bölünmesi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Re</a:t>
            </a:r>
            <a:r>
              <a:rPr lang="tr-TR" dirty="0" smtClean="0">
                <a:solidFill>
                  <a:srgbClr val="2FB0DC"/>
                </a:solidFill>
              </a:rPr>
              <a:t>s</a:t>
            </a:r>
            <a:r>
              <a:rPr lang="en-US" dirty="0" err="1" smtClean="0">
                <a:solidFill>
                  <a:srgbClr val="2FB0DC"/>
                </a:solidFill>
              </a:rPr>
              <a:t>ept</a:t>
            </a:r>
            <a:r>
              <a:rPr lang="tr-TR" dirty="0" err="1" smtClean="0">
                <a:solidFill>
                  <a:srgbClr val="2FB0DC"/>
                </a:solidFill>
              </a:rPr>
              <a:t>örler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152400" y="685800"/>
            <a:ext cx="8991600" cy="148040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50000"/>
              </a:spcBef>
              <a:buFont typeface="Wingdings" charset="2"/>
              <a:buChar char="Ø"/>
            </a:pPr>
            <a:r>
              <a:rPr lang="en-US" sz="2200" b="1" dirty="0" smtClean="0">
                <a:solidFill>
                  <a:srgbClr val="A50027"/>
                </a:solidFill>
                <a:latin typeface="Arial" charset="0"/>
              </a:rPr>
              <a:t> Re</a:t>
            </a:r>
            <a:r>
              <a:rPr lang="tr-TR" sz="2200" b="1" dirty="0" smtClean="0">
                <a:solidFill>
                  <a:srgbClr val="A50027"/>
                </a:solidFill>
                <a:latin typeface="Arial" charset="0"/>
              </a:rPr>
              <a:t>s</a:t>
            </a:r>
            <a:r>
              <a:rPr lang="en-US" sz="2200" b="1" dirty="0" err="1" smtClean="0">
                <a:solidFill>
                  <a:srgbClr val="A50027"/>
                </a:solidFill>
                <a:latin typeface="Arial" charset="0"/>
              </a:rPr>
              <a:t>ept</a:t>
            </a:r>
            <a:r>
              <a:rPr lang="tr-TR" sz="2200" b="1" dirty="0" smtClean="0">
                <a:solidFill>
                  <a:srgbClr val="A50027"/>
                </a:solidFill>
                <a:latin typeface="Arial" charset="0"/>
              </a:rPr>
              <a:t>ö</a:t>
            </a:r>
            <a:r>
              <a:rPr lang="en-US" sz="2200" b="1" dirty="0" smtClean="0">
                <a:solidFill>
                  <a:srgbClr val="A50027"/>
                </a:solidFill>
                <a:latin typeface="Arial" charset="0"/>
              </a:rPr>
              <a:t>r:</a:t>
            </a:r>
            <a:r>
              <a:rPr lang="tr-TR" sz="2200" b="1" dirty="0" smtClean="0">
                <a:solidFill>
                  <a:srgbClr val="A50027"/>
                </a:solidFill>
                <a:latin typeface="Arial" charset="0"/>
              </a:rPr>
              <a:t> </a:t>
            </a:r>
            <a:r>
              <a:rPr lang="tr-TR" sz="2200" dirty="0" smtClean="0">
                <a:solidFill>
                  <a:schemeClr val="accent2"/>
                </a:solidFill>
                <a:latin typeface="Arial" charset="0"/>
              </a:rPr>
              <a:t>Sinyal moleküllerini bağlar, sinyali çoğaltırlar, diğer reseptörlerden gelen girdilerle bütünlerler ve bilgiyi hücreye aktarırlar. </a:t>
            </a:r>
          </a:p>
          <a:p>
            <a:pPr eaLnBrk="0" hangingPunct="0">
              <a:lnSpc>
                <a:spcPct val="120000"/>
              </a:lnSpc>
              <a:spcBef>
                <a:spcPct val="50000"/>
              </a:spcBef>
              <a:buFont typeface="Wingdings" charset="2"/>
              <a:buChar char="Ø"/>
            </a:pPr>
            <a:r>
              <a:rPr lang="tr-TR" sz="2200" dirty="0" smtClean="0">
                <a:solidFill>
                  <a:schemeClr val="accent2"/>
                </a:solidFill>
                <a:latin typeface="Arial" charset="0"/>
              </a:rPr>
              <a:t>Çok hücreli canlılarda 6 temel sinyalleşme mekanizması bulunur:</a:t>
            </a:r>
            <a:endParaRPr lang="en-US" sz="22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355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2133600"/>
            <a:ext cx="8763000" cy="4114800"/>
          </a:xfrm>
          <a:noFill/>
        </p:spPr>
        <p:txBody>
          <a:bodyPr/>
          <a:lstStyle/>
          <a:p>
            <a:pPr marL="457200" indent="-457200" eaLnBrk="1" hangingPunct="1">
              <a:buFont typeface="+mj-lt"/>
              <a:buAutoNum type="arabicPeriod"/>
            </a:pPr>
            <a:r>
              <a:rPr lang="en-US" sz="2000" dirty="0" smtClean="0"/>
              <a:t>G-</a:t>
            </a:r>
            <a:r>
              <a:rPr lang="en-US" sz="2000" dirty="0" err="1" smtClean="0"/>
              <a:t>protei</a:t>
            </a:r>
            <a:r>
              <a:rPr lang="tr-TR" sz="2000" dirty="0" err="1" smtClean="0"/>
              <a:t>ni</a:t>
            </a:r>
            <a:r>
              <a:rPr lang="tr-TR" sz="2000" dirty="0" smtClean="0"/>
              <a:t> ile eşleşmiş reseptörler (GTP bağlayıcı proteinler)</a:t>
            </a:r>
            <a:endParaRPr lang="en-US" sz="2000" dirty="0" smtClean="0"/>
          </a:p>
          <a:p>
            <a:pPr marL="800100" lvl="1" indent="-342900" eaLnBrk="1" hangingPunct="1"/>
            <a:r>
              <a:rPr lang="en-US" sz="1800" dirty="0" err="1" smtClean="0"/>
              <a:t>Epine</a:t>
            </a:r>
            <a:r>
              <a:rPr lang="tr-TR" sz="1800" dirty="0" err="1" smtClean="0"/>
              <a:t>fr</a:t>
            </a:r>
            <a:r>
              <a:rPr lang="en-US" sz="1800" dirty="0" smtClean="0"/>
              <a:t>in </a:t>
            </a:r>
            <a:r>
              <a:rPr lang="tr-TR" sz="1800" dirty="0" smtClean="0"/>
              <a:t>reseptörü</a:t>
            </a:r>
            <a:endParaRPr lang="en-US" sz="1800" dirty="0" smtClean="0"/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000" dirty="0" smtClean="0"/>
              <a:t>Reseptör </a:t>
            </a:r>
            <a:r>
              <a:rPr lang="tr-TR" sz="2000" dirty="0" err="1" smtClean="0"/>
              <a:t>tirozin</a:t>
            </a:r>
            <a:r>
              <a:rPr lang="tr-TR" sz="2000" dirty="0" smtClean="0"/>
              <a:t> </a:t>
            </a:r>
            <a:r>
              <a:rPr lang="tr-TR" sz="2000" dirty="0" err="1" smtClean="0"/>
              <a:t>kinazlar</a:t>
            </a:r>
            <a:r>
              <a:rPr lang="tr-TR" sz="2000" dirty="0" smtClean="0"/>
              <a:t> (</a:t>
            </a:r>
            <a:r>
              <a:rPr lang="en-US" sz="2000" dirty="0" err="1" smtClean="0"/>
              <a:t>Enz</a:t>
            </a:r>
            <a:r>
              <a:rPr lang="tr-TR" sz="2000" dirty="0" smtClean="0"/>
              <a:t>i</a:t>
            </a:r>
            <a:r>
              <a:rPr lang="en-US" sz="2000" dirty="0" smtClean="0"/>
              <a:t>m </a:t>
            </a:r>
            <a:r>
              <a:rPr lang="tr-TR" sz="2000" dirty="0" smtClean="0"/>
              <a:t>olan hücre zarı </a:t>
            </a:r>
            <a:r>
              <a:rPr lang="en-US" sz="2000" dirty="0" smtClean="0"/>
              <a:t>re</a:t>
            </a:r>
            <a:r>
              <a:rPr lang="tr-TR" sz="2000" dirty="0" smtClean="0"/>
              <a:t>s</a:t>
            </a:r>
            <a:r>
              <a:rPr lang="en-US" sz="2000" dirty="0" err="1" smtClean="0"/>
              <a:t>ept</a:t>
            </a:r>
            <a:r>
              <a:rPr lang="tr-TR" sz="2000" dirty="0" err="1" smtClean="0"/>
              <a:t>örleri</a:t>
            </a:r>
            <a:r>
              <a:rPr lang="tr-TR" sz="2000" dirty="0" smtClean="0"/>
              <a:t>)</a:t>
            </a:r>
            <a:endParaRPr lang="en-US" sz="2000" dirty="0" smtClean="0"/>
          </a:p>
          <a:p>
            <a:pPr marL="800100" lvl="1" indent="-342900" eaLnBrk="1" hangingPunct="1"/>
            <a:r>
              <a:rPr lang="en-US" sz="1800" dirty="0" smtClean="0"/>
              <a:t>Ins</a:t>
            </a:r>
            <a:r>
              <a:rPr lang="tr-TR" sz="1800" dirty="0" smtClean="0"/>
              <a:t>ü</a:t>
            </a:r>
            <a:r>
              <a:rPr lang="en-US" sz="1800" dirty="0" err="1" smtClean="0"/>
              <a:t>lin</a:t>
            </a:r>
            <a:r>
              <a:rPr lang="en-US" sz="1800" dirty="0" smtClean="0"/>
              <a:t> re</a:t>
            </a:r>
            <a:r>
              <a:rPr lang="tr-TR" sz="1800" dirty="0" smtClean="0"/>
              <a:t>s</a:t>
            </a:r>
            <a:r>
              <a:rPr lang="en-US" sz="1800" dirty="0" err="1" smtClean="0"/>
              <a:t>ept</a:t>
            </a:r>
            <a:r>
              <a:rPr lang="tr-TR" sz="1800" dirty="0" smtClean="0"/>
              <a:t>ö</a:t>
            </a:r>
            <a:r>
              <a:rPr lang="en-US" sz="1800" dirty="0" smtClean="0"/>
              <a:t>r</a:t>
            </a:r>
            <a:r>
              <a:rPr lang="tr-TR" sz="1800" dirty="0" smtClean="0"/>
              <a:t>ü</a:t>
            </a:r>
            <a:endParaRPr lang="en-US" sz="2000" dirty="0" smtClean="0"/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000" dirty="0" smtClean="0"/>
              <a:t>Reseptör </a:t>
            </a:r>
            <a:r>
              <a:rPr lang="tr-TR" sz="2000" dirty="0" err="1" smtClean="0"/>
              <a:t>guanilil</a:t>
            </a:r>
            <a:r>
              <a:rPr lang="tr-TR" sz="2000" dirty="0" smtClean="0"/>
              <a:t> </a:t>
            </a:r>
            <a:r>
              <a:rPr lang="tr-TR" sz="2000" dirty="0" err="1" smtClean="0"/>
              <a:t>siklazlar</a:t>
            </a:r>
            <a:r>
              <a:rPr lang="tr-TR" sz="2000" dirty="0" smtClean="0"/>
              <a:t> (</a:t>
            </a:r>
            <a:r>
              <a:rPr lang="tr-TR" sz="2000" dirty="0" err="1" smtClean="0"/>
              <a:t>enzimatik</a:t>
            </a:r>
            <a:r>
              <a:rPr lang="tr-TR" sz="2000" dirty="0" smtClean="0"/>
              <a:t> </a:t>
            </a:r>
            <a:r>
              <a:rPr lang="tr-TR" sz="2000" dirty="0" err="1" smtClean="0"/>
              <a:t>sitoplazmik</a:t>
            </a:r>
            <a:r>
              <a:rPr lang="tr-TR" sz="2000" dirty="0" smtClean="0"/>
              <a:t> bölge içeren plazma zarı reseptörleri)</a:t>
            </a:r>
          </a:p>
          <a:p>
            <a:pPr marL="800100" lvl="1" indent="-342900" eaLnBrk="1" hangingPunct="1"/>
            <a:r>
              <a:rPr lang="tr-TR" sz="1800" dirty="0" err="1" smtClean="0"/>
              <a:t>cGMP</a:t>
            </a:r>
            <a:r>
              <a:rPr lang="tr-TR" sz="1800" dirty="0" smtClean="0"/>
              <a:t> oluşumu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000" dirty="0" smtClean="0"/>
              <a:t>Kapılı iyon kanalları</a:t>
            </a:r>
          </a:p>
          <a:p>
            <a:pPr marL="800100" lvl="1" indent="-342900" eaLnBrk="1" hangingPunct="1"/>
            <a:r>
              <a:rPr lang="tr-TR" sz="1800" dirty="0" err="1" smtClean="0"/>
              <a:t>Asetilkolin</a:t>
            </a:r>
            <a:r>
              <a:rPr lang="tr-TR" sz="1800" dirty="0" smtClean="0"/>
              <a:t> reseptörü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000" dirty="0" smtClean="0"/>
              <a:t>Adezyon reseptörleri</a:t>
            </a:r>
            <a:r>
              <a:rPr lang="en-US" sz="2000" dirty="0" smtClean="0"/>
              <a:t> </a:t>
            </a:r>
          </a:p>
          <a:p>
            <a:pPr marL="800100" lvl="1" indent="-342900" eaLnBrk="1" hangingPunct="1"/>
            <a:r>
              <a:rPr lang="en-US" sz="1800" dirty="0" err="1" smtClean="0"/>
              <a:t>Integrin</a:t>
            </a:r>
            <a:r>
              <a:rPr lang="tr-TR" sz="1800" dirty="0" smtClean="0"/>
              <a:t> reseptörleri</a:t>
            </a:r>
            <a:endParaRPr lang="en-US" sz="2000" dirty="0" smtClean="0"/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000" dirty="0" smtClean="0"/>
              <a:t>Çekirdek reseptörleri</a:t>
            </a:r>
            <a:endParaRPr lang="en-US" sz="2000" dirty="0" smtClean="0"/>
          </a:p>
          <a:p>
            <a:pPr marL="800100" lvl="1" indent="-342900" eaLnBrk="1" hangingPunct="1"/>
            <a:r>
              <a:rPr lang="en-US" sz="1800" dirty="0" smtClean="0"/>
              <a:t>Steroid </a:t>
            </a:r>
            <a:r>
              <a:rPr lang="tr-TR" sz="1800" dirty="0" smtClean="0"/>
              <a:t>hormon reseptörleri</a:t>
            </a:r>
            <a:endParaRPr lang="en-US" sz="1800" dirty="0" smtClean="0"/>
          </a:p>
        </p:txBody>
      </p:sp>
      <p:sp>
        <p:nvSpPr>
          <p:cNvPr id="23557" name="Line 4"/>
          <p:cNvSpPr>
            <a:spLocks noChangeShapeType="1"/>
          </p:cNvSpPr>
          <p:nvPr/>
        </p:nvSpPr>
        <p:spPr bwMode="auto">
          <a:xfrm>
            <a:off x="304800" y="685800"/>
            <a:ext cx="83820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3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35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35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35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35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35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35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35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uiExpand="1" build="allAtOnce"/>
      <p:bldP spid="2355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9144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2FB0DC"/>
                </a:solidFill>
              </a:rPr>
              <a:t>Re</a:t>
            </a:r>
            <a:r>
              <a:rPr lang="tr-TR" sz="3600" dirty="0" smtClean="0">
                <a:solidFill>
                  <a:srgbClr val="2FB0DC"/>
                </a:solidFill>
              </a:rPr>
              <a:t>s</a:t>
            </a:r>
            <a:r>
              <a:rPr lang="en-US" sz="3600" dirty="0" err="1" smtClean="0">
                <a:solidFill>
                  <a:srgbClr val="2FB0DC"/>
                </a:solidFill>
              </a:rPr>
              <a:t>ept</a:t>
            </a:r>
            <a:r>
              <a:rPr lang="tr-TR" sz="3600" dirty="0" err="1" smtClean="0">
                <a:solidFill>
                  <a:srgbClr val="2FB0DC"/>
                </a:solidFill>
              </a:rPr>
              <a:t>örler</a:t>
            </a:r>
            <a:r>
              <a:rPr lang="tr-TR" sz="3600" dirty="0" smtClean="0">
                <a:solidFill>
                  <a:srgbClr val="2FB0DC"/>
                </a:solidFill>
              </a:rPr>
              <a:t> Spesifik </a:t>
            </a:r>
            <a:r>
              <a:rPr lang="tr-TR" sz="3600" dirty="0" err="1" smtClean="0">
                <a:solidFill>
                  <a:srgbClr val="2FB0DC"/>
                </a:solidFill>
              </a:rPr>
              <a:t>Ligandlara</a:t>
            </a:r>
            <a:r>
              <a:rPr lang="tr-TR" sz="3600" dirty="0" smtClean="0">
                <a:solidFill>
                  <a:srgbClr val="2FB0DC"/>
                </a:solidFill>
              </a:rPr>
              <a:t> Bağlanır</a:t>
            </a:r>
            <a:endParaRPr lang="en-US" sz="3600" dirty="0" smtClean="0">
              <a:solidFill>
                <a:srgbClr val="2FB0DC"/>
              </a:solidFill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57200" y="1295400"/>
            <a:ext cx="8534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tr-TR" dirty="0" smtClean="0">
                <a:latin typeface="Arial" charset="0"/>
              </a:rPr>
              <a:t>En çok rastlanan </a:t>
            </a:r>
            <a:r>
              <a:rPr lang="tr-TR" dirty="0" err="1" smtClean="0">
                <a:latin typeface="Arial" charset="0"/>
              </a:rPr>
              <a:t>ligandlar</a:t>
            </a:r>
            <a:r>
              <a:rPr lang="tr-TR" dirty="0" smtClean="0">
                <a:latin typeface="Arial" charset="0"/>
              </a:rPr>
              <a:t>:</a:t>
            </a:r>
            <a:endParaRPr lang="en-US" dirty="0">
              <a:latin typeface="Arial" charset="0"/>
            </a:endParaRPr>
          </a:p>
          <a:p>
            <a:pPr marL="458788" lvl="1" indent="-344488">
              <a:spcBef>
                <a:spcPct val="20000"/>
              </a:spcBef>
              <a:buFontTx/>
              <a:buChar char="•"/>
            </a:pPr>
            <a:r>
              <a:rPr lang="tr-TR" dirty="0" smtClean="0">
                <a:solidFill>
                  <a:srgbClr val="0000FF"/>
                </a:solidFill>
                <a:latin typeface="Arial" charset="0"/>
              </a:rPr>
              <a:t>Küçük iyonlar</a:t>
            </a:r>
            <a:r>
              <a:rPr lang="en-US" dirty="0" smtClean="0">
                <a:latin typeface="Arial" charset="0"/>
              </a:rPr>
              <a:t> </a:t>
            </a:r>
            <a:endParaRPr lang="en-US" dirty="0">
              <a:latin typeface="Arial" charset="0"/>
            </a:endParaRPr>
          </a:p>
          <a:p>
            <a:pPr marL="917575" lvl="2" indent="-344488">
              <a:spcBef>
                <a:spcPct val="20000"/>
              </a:spcBef>
              <a:buFontTx/>
              <a:buChar char="–"/>
            </a:pPr>
            <a:r>
              <a:rPr lang="en-US" dirty="0" err="1" smtClean="0">
                <a:latin typeface="Arial" charset="0"/>
              </a:rPr>
              <a:t>ferri</a:t>
            </a:r>
            <a:r>
              <a:rPr lang="tr-TR" dirty="0" smtClean="0">
                <a:latin typeface="Arial" charset="0"/>
              </a:rPr>
              <a:t>k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i</a:t>
            </a:r>
            <a:r>
              <a:rPr lang="tr-TR" dirty="0">
                <a:latin typeface="Arial" charset="0"/>
              </a:rPr>
              <a:t>y</a:t>
            </a:r>
            <a:r>
              <a:rPr lang="en-US" dirty="0" smtClean="0">
                <a:latin typeface="Arial" charset="0"/>
              </a:rPr>
              <a:t>on</a:t>
            </a:r>
            <a:r>
              <a:rPr lang="tr-TR" dirty="0" smtClean="0">
                <a:latin typeface="Arial" charset="0"/>
              </a:rPr>
              <a:t>u</a:t>
            </a:r>
            <a:r>
              <a:rPr lang="en-US" dirty="0" smtClean="0">
                <a:latin typeface="Arial" charset="0"/>
              </a:rPr>
              <a:t>: </a:t>
            </a:r>
            <a:r>
              <a:rPr lang="en-US" dirty="0" err="1" smtClean="0">
                <a:latin typeface="Arial" charset="0"/>
              </a:rPr>
              <a:t>ba</a:t>
            </a:r>
            <a:r>
              <a:rPr lang="tr-TR" dirty="0" smtClean="0">
                <a:latin typeface="Arial" charset="0"/>
              </a:rPr>
              <a:t>k</a:t>
            </a:r>
            <a:r>
              <a:rPr lang="en-US" dirty="0" err="1" smtClean="0">
                <a:latin typeface="Arial" charset="0"/>
              </a:rPr>
              <a:t>teri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ferri</a:t>
            </a:r>
            <a:r>
              <a:rPr lang="tr-TR" dirty="0" smtClean="0">
                <a:latin typeface="Arial" charset="0"/>
              </a:rPr>
              <a:t>k</a:t>
            </a:r>
            <a:r>
              <a:rPr lang="en-US" dirty="0" smtClean="0">
                <a:latin typeface="Arial" charset="0"/>
              </a:rPr>
              <a:t> re</a:t>
            </a:r>
            <a:r>
              <a:rPr lang="tr-TR" dirty="0" smtClean="0">
                <a:latin typeface="Arial" charset="0"/>
              </a:rPr>
              <a:t>s</a:t>
            </a:r>
            <a:r>
              <a:rPr lang="en-US" dirty="0" err="1" smtClean="0">
                <a:latin typeface="Arial" charset="0"/>
              </a:rPr>
              <a:t>ept</a:t>
            </a:r>
            <a:r>
              <a:rPr lang="tr-TR" dirty="0" smtClean="0">
                <a:latin typeface="Arial" charset="0"/>
              </a:rPr>
              <a:t>örü</a:t>
            </a:r>
            <a:endParaRPr lang="en-US" dirty="0">
              <a:latin typeface="Arial" charset="0"/>
            </a:endParaRPr>
          </a:p>
          <a:p>
            <a:pPr marL="458788" lvl="1" indent="-344488">
              <a:spcBef>
                <a:spcPct val="20000"/>
              </a:spcBef>
              <a:buFontTx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charset="0"/>
              </a:rPr>
              <a:t>Organi</a:t>
            </a:r>
            <a:r>
              <a:rPr lang="tr-TR" dirty="0" smtClean="0">
                <a:solidFill>
                  <a:srgbClr val="0000FF"/>
                </a:solidFill>
                <a:latin typeface="Arial" charset="0"/>
              </a:rPr>
              <a:t>k</a:t>
            </a:r>
            <a:r>
              <a:rPr lang="en-US" dirty="0" smtClean="0">
                <a:solidFill>
                  <a:srgbClr val="0000FF"/>
                </a:solidFill>
                <a:latin typeface="Arial" charset="0"/>
              </a:rPr>
              <a:t> mole</a:t>
            </a:r>
            <a:r>
              <a:rPr lang="tr-TR" dirty="0" smtClean="0">
                <a:solidFill>
                  <a:srgbClr val="0000FF"/>
                </a:solidFill>
                <a:latin typeface="Arial" charset="0"/>
              </a:rPr>
              <a:t>küller</a:t>
            </a:r>
            <a:endParaRPr lang="en-US" dirty="0" smtClean="0">
              <a:solidFill>
                <a:srgbClr val="0000FF"/>
              </a:solidFill>
              <a:latin typeface="Arial" charset="0"/>
            </a:endParaRPr>
          </a:p>
          <a:p>
            <a:pPr marL="917575" lvl="2" indent="-344488">
              <a:spcBef>
                <a:spcPct val="20000"/>
              </a:spcBef>
              <a:buFontTx/>
              <a:buChar char="–"/>
            </a:pPr>
            <a:r>
              <a:rPr lang="en-US" dirty="0" smtClean="0">
                <a:latin typeface="Arial" charset="0"/>
              </a:rPr>
              <a:t>Adrenalin: </a:t>
            </a:r>
            <a:r>
              <a:rPr lang="en-US" dirty="0" err="1" smtClean="0">
                <a:latin typeface="Arial" charset="0"/>
              </a:rPr>
              <a:t>epine</a:t>
            </a:r>
            <a:r>
              <a:rPr lang="tr-TR" dirty="0" smtClean="0">
                <a:latin typeface="Arial" charset="0"/>
              </a:rPr>
              <a:t>f</a:t>
            </a:r>
            <a:r>
              <a:rPr lang="en-US" dirty="0" err="1" smtClean="0">
                <a:latin typeface="Arial" charset="0"/>
              </a:rPr>
              <a:t>rin</a:t>
            </a:r>
            <a:r>
              <a:rPr lang="en-US" dirty="0" smtClean="0">
                <a:latin typeface="Arial" charset="0"/>
              </a:rPr>
              <a:t> re</a:t>
            </a:r>
            <a:r>
              <a:rPr lang="tr-TR" dirty="0" smtClean="0">
                <a:latin typeface="Arial" charset="0"/>
              </a:rPr>
              <a:t>s</a:t>
            </a:r>
            <a:r>
              <a:rPr lang="en-US" dirty="0" err="1" smtClean="0">
                <a:latin typeface="Arial" charset="0"/>
              </a:rPr>
              <a:t>ept</a:t>
            </a:r>
            <a:r>
              <a:rPr lang="tr-TR" dirty="0" smtClean="0">
                <a:latin typeface="Arial" charset="0"/>
              </a:rPr>
              <a:t>örü</a:t>
            </a:r>
            <a:endParaRPr lang="en-US" dirty="0" smtClean="0">
              <a:latin typeface="Arial" charset="0"/>
            </a:endParaRPr>
          </a:p>
          <a:p>
            <a:pPr marL="458788" lvl="1" indent="-344488">
              <a:spcBef>
                <a:spcPct val="20000"/>
              </a:spcBef>
              <a:buFontTx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charset="0"/>
              </a:rPr>
              <a:t>Pol</a:t>
            </a:r>
            <a:r>
              <a:rPr lang="tr-TR" dirty="0" err="1" smtClean="0">
                <a:solidFill>
                  <a:srgbClr val="0000FF"/>
                </a:solidFill>
                <a:latin typeface="Arial" charset="0"/>
              </a:rPr>
              <a:t>isakkaritler</a:t>
            </a:r>
            <a:endParaRPr lang="en-US" dirty="0" smtClean="0">
              <a:solidFill>
                <a:srgbClr val="0000FF"/>
              </a:solidFill>
              <a:latin typeface="Arial" charset="0"/>
            </a:endParaRPr>
          </a:p>
          <a:p>
            <a:pPr marL="917575" lvl="2" indent="-344488">
              <a:spcBef>
                <a:spcPct val="20000"/>
              </a:spcBef>
              <a:buFontTx/>
              <a:buChar char="•"/>
            </a:pPr>
            <a:r>
              <a:rPr lang="en-US" dirty="0" smtClean="0">
                <a:latin typeface="Arial" charset="0"/>
              </a:rPr>
              <a:t>Heparin: </a:t>
            </a:r>
            <a:r>
              <a:rPr lang="tr-TR" dirty="0" smtClean="0">
                <a:latin typeface="Arial" charset="0"/>
              </a:rPr>
              <a:t>FGFR</a:t>
            </a:r>
            <a:endParaRPr lang="en-US" dirty="0" smtClean="0">
              <a:latin typeface="Arial" charset="0"/>
            </a:endParaRPr>
          </a:p>
          <a:p>
            <a:pPr marL="458788" lvl="1" indent="-344488">
              <a:spcBef>
                <a:spcPct val="20000"/>
              </a:spcBef>
              <a:buFontTx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charset="0"/>
              </a:rPr>
              <a:t>Pepti</a:t>
            </a:r>
            <a:r>
              <a:rPr lang="tr-TR" dirty="0" err="1" smtClean="0">
                <a:solidFill>
                  <a:srgbClr val="0000FF"/>
                </a:solidFill>
                <a:latin typeface="Arial" charset="0"/>
              </a:rPr>
              <a:t>tler</a:t>
            </a:r>
            <a:endParaRPr lang="en-US" dirty="0">
              <a:solidFill>
                <a:srgbClr val="0000FF"/>
              </a:solidFill>
              <a:latin typeface="Arial" charset="0"/>
            </a:endParaRPr>
          </a:p>
          <a:p>
            <a:pPr marL="917575" lvl="2" indent="-344488">
              <a:spcBef>
                <a:spcPct val="20000"/>
              </a:spcBef>
              <a:buFontTx/>
              <a:buChar char="–"/>
            </a:pPr>
            <a:r>
              <a:rPr lang="en-US" dirty="0" smtClean="0">
                <a:latin typeface="Arial" charset="0"/>
              </a:rPr>
              <a:t>Ins</a:t>
            </a:r>
            <a:r>
              <a:rPr lang="tr-TR" dirty="0" smtClean="0">
                <a:latin typeface="Arial" charset="0"/>
              </a:rPr>
              <a:t>ü</a:t>
            </a:r>
            <a:r>
              <a:rPr lang="en-US" dirty="0" err="1" smtClean="0">
                <a:latin typeface="Arial" charset="0"/>
              </a:rPr>
              <a:t>lin</a:t>
            </a:r>
            <a:r>
              <a:rPr lang="en-US" dirty="0">
                <a:latin typeface="Arial" charset="0"/>
              </a:rPr>
              <a:t>: </a:t>
            </a:r>
            <a:r>
              <a:rPr lang="en-US" dirty="0" smtClean="0">
                <a:latin typeface="Arial" charset="0"/>
              </a:rPr>
              <a:t>ins</a:t>
            </a:r>
            <a:r>
              <a:rPr lang="tr-TR" dirty="0" smtClean="0">
                <a:latin typeface="Arial" charset="0"/>
              </a:rPr>
              <a:t>ü</a:t>
            </a:r>
            <a:r>
              <a:rPr lang="en-US" dirty="0" err="1" smtClean="0">
                <a:latin typeface="Arial" charset="0"/>
              </a:rPr>
              <a:t>lin</a:t>
            </a:r>
            <a:r>
              <a:rPr lang="en-US" dirty="0" smtClean="0">
                <a:latin typeface="Arial" charset="0"/>
              </a:rPr>
              <a:t> re</a:t>
            </a:r>
            <a:r>
              <a:rPr lang="tr-TR" dirty="0" err="1" smtClean="0">
                <a:latin typeface="Arial" charset="0"/>
              </a:rPr>
              <a:t>septörü</a:t>
            </a:r>
            <a:endParaRPr lang="en-US" dirty="0">
              <a:latin typeface="Arial" charset="0"/>
            </a:endParaRPr>
          </a:p>
          <a:p>
            <a:pPr marL="458788" lvl="1" indent="-344488">
              <a:spcBef>
                <a:spcPct val="20000"/>
              </a:spcBef>
              <a:buFontTx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charset="0"/>
              </a:rPr>
              <a:t>Protein</a:t>
            </a:r>
            <a:r>
              <a:rPr lang="tr-TR" dirty="0" err="1" smtClean="0">
                <a:solidFill>
                  <a:srgbClr val="0000FF"/>
                </a:solidFill>
                <a:latin typeface="Arial" charset="0"/>
              </a:rPr>
              <a:t>ler</a:t>
            </a:r>
            <a:endParaRPr lang="en-US" dirty="0">
              <a:solidFill>
                <a:srgbClr val="0000FF"/>
              </a:solidFill>
              <a:latin typeface="Arial" charset="0"/>
            </a:endParaRPr>
          </a:p>
          <a:p>
            <a:pPr marL="917575" lvl="2" indent="-344488">
              <a:spcBef>
                <a:spcPct val="20000"/>
              </a:spcBef>
              <a:buFontTx/>
              <a:buChar char="–"/>
            </a:pPr>
            <a:r>
              <a:rPr lang="tr-TR" dirty="0" smtClean="0">
                <a:latin typeface="Arial" charset="0"/>
              </a:rPr>
              <a:t>v</a:t>
            </a:r>
            <a:r>
              <a:rPr lang="en-US" dirty="0" smtClean="0">
                <a:latin typeface="Arial" charset="0"/>
              </a:rPr>
              <a:t>a</a:t>
            </a:r>
            <a:r>
              <a:rPr lang="tr-TR" dirty="0" err="1" smtClean="0">
                <a:latin typeface="Arial" charset="0"/>
              </a:rPr>
              <a:t>sküler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endot</a:t>
            </a:r>
            <a:r>
              <a:rPr lang="tr-TR" dirty="0" smtClean="0">
                <a:latin typeface="Arial" charset="0"/>
              </a:rPr>
              <a:t>e</a:t>
            </a:r>
            <a:r>
              <a:rPr lang="en-US" dirty="0" smtClean="0">
                <a:latin typeface="Arial" charset="0"/>
              </a:rPr>
              <a:t>l </a:t>
            </a:r>
            <a:r>
              <a:rPr lang="tr-TR" dirty="0" smtClean="0">
                <a:latin typeface="Arial" charset="0"/>
              </a:rPr>
              <a:t>büyüme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fa</a:t>
            </a:r>
            <a:r>
              <a:rPr lang="tr-TR" dirty="0" smtClean="0">
                <a:latin typeface="Arial" charset="0"/>
              </a:rPr>
              <a:t>k</a:t>
            </a:r>
            <a:r>
              <a:rPr lang="en-US" dirty="0" smtClean="0">
                <a:latin typeface="Arial" charset="0"/>
              </a:rPr>
              <a:t>t</a:t>
            </a:r>
            <a:r>
              <a:rPr lang="tr-TR" dirty="0" smtClean="0">
                <a:latin typeface="Arial" charset="0"/>
              </a:rPr>
              <a:t>ö</a:t>
            </a:r>
            <a:r>
              <a:rPr lang="en-US" dirty="0" smtClean="0">
                <a:latin typeface="Arial" charset="0"/>
              </a:rPr>
              <a:t>r</a:t>
            </a:r>
            <a:r>
              <a:rPr lang="tr-TR" dirty="0" smtClean="0">
                <a:latin typeface="Arial" charset="0"/>
              </a:rPr>
              <a:t>ü</a:t>
            </a:r>
            <a:r>
              <a:rPr lang="en-US" dirty="0" smtClean="0">
                <a:latin typeface="Arial" charset="0"/>
              </a:rPr>
              <a:t>: </a:t>
            </a:r>
            <a:r>
              <a:rPr lang="en-US" dirty="0">
                <a:latin typeface="Arial" charset="0"/>
              </a:rPr>
              <a:t>VEGF </a:t>
            </a:r>
            <a:r>
              <a:rPr lang="en-US" dirty="0" smtClean="0">
                <a:latin typeface="Arial" charset="0"/>
              </a:rPr>
              <a:t>re</a:t>
            </a:r>
            <a:r>
              <a:rPr lang="tr-TR" dirty="0" err="1" smtClean="0">
                <a:latin typeface="Arial" charset="0"/>
              </a:rPr>
              <a:t>septörü</a:t>
            </a:r>
            <a:endParaRPr lang="en-US" dirty="0">
              <a:latin typeface="Arial" charset="0"/>
            </a:endParaRP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457200" y="990600"/>
            <a:ext cx="83820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-252413" y="-152400"/>
            <a:ext cx="9472613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G-Protein</a:t>
            </a:r>
            <a:r>
              <a:rPr lang="tr-TR" dirty="0" smtClean="0">
                <a:solidFill>
                  <a:srgbClr val="2FB0DC"/>
                </a:solidFill>
              </a:rPr>
              <a:t>i ile eşleşmiş reseptörler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4505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914400"/>
            <a:ext cx="8915400" cy="4876800"/>
          </a:xfrm>
          <a:noFill/>
        </p:spPr>
        <p:txBody>
          <a:bodyPr/>
          <a:lstStyle/>
          <a:p>
            <a:pPr eaLnBrk="1" hangingPunct="1"/>
            <a:r>
              <a:rPr lang="en-US" sz="2800" dirty="0" smtClean="0"/>
              <a:t>G-Protein Coupled Receptors (GPCRs) </a:t>
            </a:r>
            <a:endParaRPr lang="tr-TR" sz="2800" dirty="0" smtClean="0"/>
          </a:p>
          <a:p>
            <a:pPr eaLnBrk="1" hangingPunct="1"/>
            <a:r>
              <a:rPr lang="en-US" sz="2800" dirty="0" smtClean="0">
                <a:sym typeface="Symbol" charset="2"/>
              </a:rPr>
              <a:t>-</a:t>
            </a:r>
            <a:r>
              <a:rPr lang="tr-TR" sz="2800" dirty="0" smtClean="0">
                <a:sym typeface="Symbol" charset="2"/>
              </a:rPr>
              <a:t>sarmal</a:t>
            </a:r>
            <a:r>
              <a:rPr lang="en-US" sz="2800" dirty="0" smtClean="0"/>
              <a:t> integral </a:t>
            </a:r>
            <a:r>
              <a:rPr lang="tr-TR" sz="2800" dirty="0" smtClean="0"/>
              <a:t>zar proteini </a:t>
            </a:r>
          </a:p>
          <a:p>
            <a:pPr eaLnBrk="1" hangingPunct="1"/>
            <a:r>
              <a:rPr lang="tr-TR" sz="2800" dirty="0" smtClean="0"/>
              <a:t>3 temel bileşeni:</a:t>
            </a:r>
          </a:p>
          <a:p>
            <a:pPr lvl="1" eaLnBrk="1" hangingPunct="1"/>
            <a:r>
              <a:rPr lang="tr-TR" dirty="0" smtClean="0"/>
              <a:t>7 zar  geçiş sarmalına sahip reseptör</a:t>
            </a:r>
          </a:p>
          <a:p>
            <a:pPr lvl="1" eaLnBrk="1" hangingPunct="1"/>
            <a:r>
              <a:rPr lang="tr-TR" dirty="0" smtClean="0"/>
              <a:t> hücre içi ikincil mesajcısını üreten enzim</a:t>
            </a:r>
          </a:p>
          <a:p>
            <a:pPr lvl="1" eaLnBrk="1" hangingPunct="1"/>
            <a:r>
              <a:rPr lang="tr-TR" dirty="0" smtClean="0"/>
              <a:t>Enzimi aktifleştiren G proteini (</a:t>
            </a:r>
            <a:r>
              <a:rPr lang="tr-TR" dirty="0" err="1" smtClean="0"/>
              <a:t>guanozin</a:t>
            </a:r>
            <a:r>
              <a:rPr lang="tr-TR" dirty="0" smtClean="0"/>
              <a:t> </a:t>
            </a:r>
            <a:r>
              <a:rPr lang="tr-TR" dirty="0" err="1" smtClean="0"/>
              <a:t>nükleotit</a:t>
            </a:r>
            <a:r>
              <a:rPr lang="tr-TR" dirty="0" smtClean="0"/>
              <a:t> (GTP) bağlayıcı protein)</a:t>
            </a:r>
          </a:p>
          <a:p>
            <a:pPr eaLnBrk="1" hangingPunct="1"/>
            <a:r>
              <a:rPr lang="en-US" sz="2800" dirty="0" smtClean="0"/>
              <a:t>G-protein</a:t>
            </a:r>
            <a:r>
              <a:rPr lang="tr-TR" sz="2800" dirty="0" err="1" smtClean="0"/>
              <a:t>ler</a:t>
            </a:r>
            <a:r>
              <a:rPr lang="tr-TR" sz="2800" dirty="0" smtClean="0"/>
              <a:t> </a:t>
            </a:r>
            <a:r>
              <a:rPr lang="en-US" sz="2800" dirty="0" err="1" smtClean="0"/>
              <a:t>heterotrimeri</a:t>
            </a:r>
            <a:r>
              <a:rPr lang="tr-TR" sz="2800" dirty="0" err="1" smtClean="0"/>
              <a:t>ktir</a:t>
            </a:r>
            <a:r>
              <a:rPr lang="en-US" sz="2800" dirty="0" smtClean="0"/>
              <a:t> (</a:t>
            </a:r>
            <a:r>
              <a:rPr lang="en-US" sz="2800" dirty="0" smtClean="0">
                <a:sym typeface="Symbol" charset="2"/>
              </a:rPr>
              <a:t></a:t>
            </a:r>
            <a:r>
              <a:rPr lang="en-US" sz="2800" dirty="0" smtClean="0"/>
              <a:t>)</a:t>
            </a:r>
            <a:r>
              <a:rPr lang="tr-TR" sz="2800" dirty="0" smtClean="0"/>
              <a:t>: </a:t>
            </a:r>
            <a:endParaRPr lang="en-US" sz="2800" dirty="0" smtClean="0"/>
          </a:p>
          <a:p>
            <a:pPr eaLnBrk="1" hangingPunct="1"/>
            <a:r>
              <a:rPr lang="tr-TR" sz="2800" dirty="0" smtClean="0"/>
              <a:t>Aktifleşmiş reseptör tarafından uyarılan </a:t>
            </a:r>
            <a:r>
              <a:rPr lang="en-US" sz="2800" dirty="0" smtClean="0"/>
              <a:t>G-protein</a:t>
            </a:r>
            <a:r>
              <a:rPr lang="tr-TR" sz="2800" dirty="0" err="1" smtClean="0"/>
              <a:t>ler</a:t>
            </a:r>
            <a:r>
              <a:rPr lang="tr-TR" sz="2800" dirty="0" smtClean="0"/>
              <a:t> </a:t>
            </a:r>
            <a:r>
              <a:rPr lang="tr-TR" sz="2800" dirty="0" err="1" smtClean="0"/>
              <a:t>GDP’yi</a:t>
            </a:r>
            <a:r>
              <a:rPr lang="tr-TR" sz="2800" dirty="0" smtClean="0"/>
              <a:t> </a:t>
            </a:r>
            <a:r>
              <a:rPr lang="tr-TR" sz="2800" dirty="0" err="1" smtClean="0"/>
              <a:t>GTP’ye</a:t>
            </a:r>
            <a:r>
              <a:rPr lang="tr-TR" sz="2800" dirty="0" smtClean="0"/>
              <a:t> değiştirir ve GTP-bağlı </a:t>
            </a:r>
            <a:r>
              <a:rPr lang="en-US" sz="2800" dirty="0" smtClean="0">
                <a:sym typeface="Symbol" charset="2"/>
              </a:rPr>
              <a:t>G</a:t>
            </a:r>
            <a:r>
              <a:rPr lang="en-US" sz="2800" baseline="-25000" dirty="0" smtClean="0">
                <a:sym typeface="Symbol" charset="2"/>
              </a:rPr>
              <a:t>S</a:t>
            </a:r>
            <a:r>
              <a:rPr lang="tr-TR" sz="2800" baseline="-25000" dirty="0" smtClean="0">
                <a:sym typeface="Symbol" charset="2"/>
              </a:rPr>
              <a:t> </a:t>
            </a:r>
            <a:r>
              <a:rPr lang="tr-TR" sz="2800" dirty="0" smtClean="0">
                <a:sym typeface="Symbol" charset="2"/>
              </a:rPr>
              <a:t> ayrılır. </a:t>
            </a:r>
            <a:endParaRPr lang="tr-TR" sz="2800" dirty="0" smtClean="0"/>
          </a:p>
          <a:p>
            <a:pPr eaLnBrk="1" hangingPunct="1"/>
            <a:r>
              <a:rPr lang="tr-TR" sz="2800" dirty="0" smtClean="0"/>
              <a:t>Bu sayede sinyalin diğer proteinlere iletilmesini sağlar</a:t>
            </a:r>
            <a:endParaRPr lang="en-US" sz="2800" dirty="0" smtClean="0"/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159204" y="762000"/>
            <a:ext cx="8756196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-838200" y="228600"/>
            <a:ext cx="10896600" cy="914400"/>
          </a:xfrm>
        </p:spPr>
        <p:txBody>
          <a:bodyPr/>
          <a:lstStyle/>
          <a:p>
            <a:pPr eaLnBrk="1" hangingPunct="1"/>
            <a:r>
              <a:rPr lang="en-US" sz="3600" dirty="0" err="1" smtClean="0">
                <a:solidFill>
                  <a:srgbClr val="2FB0DC"/>
                </a:solidFill>
              </a:rPr>
              <a:t>Epine</a:t>
            </a:r>
            <a:r>
              <a:rPr lang="tr-TR" sz="3600" dirty="0" smtClean="0">
                <a:solidFill>
                  <a:srgbClr val="2FB0DC"/>
                </a:solidFill>
              </a:rPr>
              <a:t>f</a:t>
            </a:r>
            <a:r>
              <a:rPr lang="en-US" sz="3600" dirty="0" err="1" smtClean="0">
                <a:solidFill>
                  <a:srgbClr val="2FB0DC"/>
                </a:solidFill>
              </a:rPr>
              <a:t>rin</a:t>
            </a:r>
            <a:r>
              <a:rPr lang="en-US" sz="3600" dirty="0" smtClean="0">
                <a:solidFill>
                  <a:srgbClr val="2FB0DC"/>
                </a:solidFill>
              </a:rPr>
              <a:t>: </a:t>
            </a:r>
            <a:r>
              <a:rPr lang="tr-TR" sz="3600" dirty="0" smtClean="0">
                <a:solidFill>
                  <a:srgbClr val="2FB0DC"/>
                </a:solidFill>
              </a:rPr>
              <a:t>Kaçma ya da Savaşma </a:t>
            </a:r>
            <a:r>
              <a:rPr lang="tr-TR" sz="3600" dirty="0" err="1" smtClean="0">
                <a:solidFill>
                  <a:srgbClr val="2FB0DC"/>
                </a:solidFill>
              </a:rPr>
              <a:t>Hormunu</a:t>
            </a:r>
            <a:endParaRPr lang="en-US" sz="3600" dirty="0" smtClean="0">
              <a:solidFill>
                <a:srgbClr val="2FB0DC"/>
              </a:solidFill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228600" y="1219200"/>
            <a:ext cx="9525000" cy="4953000"/>
          </a:xfrm>
        </p:spPr>
        <p:txBody>
          <a:bodyPr/>
          <a:lstStyle/>
          <a:p>
            <a:pPr marL="458788" lvl="1" indent="-228600" eaLnBrk="1" hangingPunct="1">
              <a:buFontTx/>
              <a:buChar char="•"/>
            </a:pPr>
            <a:r>
              <a:rPr lang="en-US" dirty="0" smtClean="0"/>
              <a:t>G-protein</a:t>
            </a:r>
            <a:r>
              <a:rPr lang="tr-TR" dirty="0" err="1" smtClean="0"/>
              <a:t>lerin</a:t>
            </a:r>
            <a:r>
              <a:rPr lang="tr-TR" dirty="0" smtClean="0"/>
              <a:t> kompozisyonu dokuya özgüldür: </a:t>
            </a:r>
            <a:r>
              <a:rPr lang="en-US" dirty="0" smtClean="0">
                <a:solidFill>
                  <a:srgbClr val="0000FF"/>
                </a:solidFill>
                <a:sym typeface="Symbol" charset="2"/>
              </a:rPr>
              <a:t>-</a:t>
            </a:r>
            <a:r>
              <a:rPr lang="en-US" dirty="0" err="1" smtClean="0">
                <a:solidFill>
                  <a:srgbClr val="0000FF"/>
                </a:solidFill>
                <a:sym typeface="Symbol" charset="2"/>
              </a:rPr>
              <a:t>adrener</a:t>
            </a:r>
            <a:r>
              <a:rPr lang="tr-TR" dirty="0" err="1" smtClean="0">
                <a:solidFill>
                  <a:srgbClr val="0000FF"/>
                </a:solidFill>
                <a:sym typeface="Symbol" charset="2"/>
              </a:rPr>
              <a:t>jik</a:t>
            </a:r>
            <a:r>
              <a:rPr lang="en-US" dirty="0" smtClean="0">
                <a:solidFill>
                  <a:srgbClr val="0000FF"/>
                </a:solidFill>
                <a:sym typeface="Symbol" charset="2"/>
              </a:rPr>
              <a:t> re</a:t>
            </a:r>
            <a:r>
              <a:rPr lang="tr-TR" dirty="0" smtClean="0">
                <a:solidFill>
                  <a:srgbClr val="0000FF"/>
                </a:solidFill>
                <a:sym typeface="Symbol" charset="2"/>
              </a:rPr>
              <a:t>s</a:t>
            </a:r>
            <a:r>
              <a:rPr lang="en-US" dirty="0" err="1" smtClean="0">
                <a:solidFill>
                  <a:srgbClr val="0000FF"/>
                </a:solidFill>
                <a:sym typeface="Symbol" charset="2"/>
              </a:rPr>
              <a:t>ept</a:t>
            </a:r>
            <a:r>
              <a:rPr lang="tr-TR" dirty="0" smtClean="0">
                <a:solidFill>
                  <a:srgbClr val="0000FF"/>
                </a:solidFill>
                <a:sym typeface="Symbol" charset="2"/>
              </a:rPr>
              <a:t>ör sinyal iletimi</a:t>
            </a:r>
            <a:r>
              <a:rPr lang="en-US" dirty="0" smtClean="0">
                <a:solidFill>
                  <a:srgbClr val="0000FF"/>
                </a:solidFill>
                <a:sym typeface="Symbol" charset="2"/>
              </a:rPr>
              <a:t> </a:t>
            </a:r>
            <a:r>
              <a:rPr lang="tr-TR" dirty="0" smtClean="0"/>
              <a:t>en çok karaciğer, kas ve yağ dokularında anlaşılmıştır. </a:t>
            </a:r>
          </a:p>
          <a:p>
            <a:pPr marL="458788" lvl="1" indent="-228600" eaLnBrk="1" hangingPunct="1">
              <a:buFontTx/>
              <a:buChar char="•"/>
            </a:pPr>
            <a:r>
              <a:rPr lang="en-US" dirty="0" err="1" smtClean="0"/>
              <a:t>Hormon</a:t>
            </a:r>
            <a:r>
              <a:rPr lang="en-US" dirty="0" smtClean="0"/>
              <a:t> </a:t>
            </a:r>
            <a:r>
              <a:rPr lang="en-US" dirty="0" err="1" smtClean="0"/>
              <a:t>böbreküstü</a:t>
            </a:r>
            <a:r>
              <a:rPr lang="en-US" dirty="0" smtClean="0"/>
              <a:t> </a:t>
            </a:r>
            <a:r>
              <a:rPr lang="en-US" dirty="0" err="1" smtClean="0"/>
              <a:t>bezlerinin</a:t>
            </a:r>
            <a:r>
              <a:rPr lang="en-US" dirty="0" smtClean="0"/>
              <a:t> </a:t>
            </a:r>
            <a:r>
              <a:rPr lang="en-US" dirty="0" err="1" smtClean="0"/>
              <a:t>iç</a:t>
            </a:r>
            <a:r>
              <a:rPr lang="en-US" dirty="0" smtClean="0"/>
              <a:t> </a:t>
            </a:r>
            <a:r>
              <a:rPr lang="en-US" dirty="0" err="1" smtClean="0"/>
              <a:t>kısımları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öz</a:t>
            </a:r>
            <a:r>
              <a:rPr lang="en-US" dirty="0" smtClean="0"/>
              <a:t> </a:t>
            </a:r>
            <a:r>
              <a:rPr lang="en-US" dirty="0" err="1" smtClean="0"/>
              <a:t>bölgede</a:t>
            </a:r>
            <a:r>
              <a:rPr lang="en-US" dirty="0" smtClean="0"/>
              <a:t> </a:t>
            </a:r>
            <a:r>
              <a:rPr lang="en-US" dirty="0" err="1" smtClean="0"/>
              <a:t>salgılanan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hormondur</a:t>
            </a:r>
            <a:r>
              <a:rPr lang="en-US" dirty="0" smtClean="0"/>
              <a:t>.</a:t>
            </a:r>
          </a:p>
          <a:p>
            <a:pPr marL="458788" lvl="1" indent="-228600" eaLnBrk="1" hangingPunct="1">
              <a:buFontTx/>
              <a:buChar char="•"/>
            </a:pPr>
            <a:r>
              <a:rPr lang="tr-TR" dirty="0" smtClean="0"/>
              <a:t>Strese olan cevabı oluşturur: e</a:t>
            </a:r>
            <a:r>
              <a:rPr lang="en-US" dirty="0" err="1" smtClean="0"/>
              <a:t>ner</a:t>
            </a:r>
            <a:r>
              <a:rPr lang="tr-TR" dirty="0" err="1" smtClean="0"/>
              <a:t>jinin</a:t>
            </a:r>
            <a:r>
              <a:rPr lang="tr-TR" dirty="0" smtClean="0"/>
              <a:t> </a:t>
            </a:r>
            <a:r>
              <a:rPr lang="tr-TR" dirty="0" err="1" smtClean="0"/>
              <a:t>mobilizasyonu</a:t>
            </a:r>
            <a:endParaRPr lang="en-US" dirty="0" smtClean="0"/>
          </a:p>
          <a:p>
            <a:pPr marL="458788" lvl="1" indent="-228600" eaLnBrk="1" hangingPunct="1">
              <a:buFontTx/>
              <a:buChar char="•"/>
            </a:pPr>
            <a:r>
              <a:rPr lang="tr-TR" dirty="0" smtClean="0"/>
              <a:t>Kas ya da karaciğerdeki reseptörlere bağlanması: </a:t>
            </a:r>
            <a:r>
              <a:rPr lang="tr-TR" dirty="0" smtClean="0">
                <a:solidFill>
                  <a:srgbClr val="FF0000"/>
                </a:solidFill>
              </a:rPr>
              <a:t>glikojenin yıkımı</a:t>
            </a:r>
            <a:endParaRPr lang="en-US" dirty="0" smtClean="0">
              <a:solidFill>
                <a:srgbClr val="FF0000"/>
              </a:solidFill>
            </a:endParaRPr>
          </a:p>
          <a:p>
            <a:pPr marL="458788" lvl="1" indent="-228600" eaLnBrk="1" hangingPunct="1">
              <a:buFontTx/>
              <a:buChar char="•"/>
            </a:pPr>
            <a:r>
              <a:rPr lang="tr-TR" dirty="0" err="1" smtClean="0"/>
              <a:t>Adipositlerde</a:t>
            </a:r>
            <a:r>
              <a:rPr lang="tr-TR" dirty="0" smtClean="0"/>
              <a:t> reseptörlere bağlanması: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5050"/>
                </a:solidFill>
              </a:rPr>
              <a:t>lipid h</a:t>
            </a:r>
            <a:r>
              <a:rPr lang="tr-TR" dirty="0" smtClean="0">
                <a:solidFill>
                  <a:srgbClr val="FF5050"/>
                </a:solidFill>
              </a:rPr>
              <a:t>i</a:t>
            </a:r>
            <a:r>
              <a:rPr lang="en-US" dirty="0" err="1" smtClean="0">
                <a:solidFill>
                  <a:srgbClr val="FF5050"/>
                </a:solidFill>
              </a:rPr>
              <a:t>drol</a:t>
            </a:r>
            <a:r>
              <a:rPr lang="tr-TR" dirty="0" smtClean="0">
                <a:solidFill>
                  <a:srgbClr val="FF5050"/>
                </a:solidFill>
              </a:rPr>
              <a:t>izi</a:t>
            </a:r>
            <a:endParaRPr lang="en-US" dirty="0" smtClean="0">
              <a:solidFill>
                <a:srgbClr val="FF5050"/>
              </a:solidFill>
            </a:endParaRPr>
          </a:p>
          <a:p>
            <a:pPr marL="458788" lvl="1" indent="-228600" eaLnBrk="1" hangingPunct="1">
              <a:buFontTx/>
              <a:buChar char="•"/>
            </a:pPr>
            <a:r>
              <a:rPr lang="tr-TR" dirty="0" smtClean="0"/>
              <a:t>Kalpteki reseptörlere bağlanması:</a:t>
            </a:r>
            <a:r>
              <a:rPr lang="en-US" dirty="0" smtClean="0"/>
              <a:t> </a:t>
            </a:r>
            <a:r>
              <a:rPr lang="tr-TR" dirty="0" smtClean="0">
                <a:solidFill>
                  <a:srgbClr val="FF5050"/>
                </a:solidFill>
              </a:rPr>
              <a:t>kalp atışını arttırır</a:t>
            </a:r>
            <a:endParaRPr lang="en-US" dirty="0" smtClean="0">
              <a:solidFill>
                <a:srgbClr val="FF5050"/>
              </a:solidFill>
            </a:endParaRPr>
          </a:p>
          <a:p>
            <a:pPr marL="114300" indent="-114300" eaLnBrk="1" hangingPunct="1"/>
            <a:endParaRPr lang="en-US" dirty="0" smtClean="0"/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381000" y="1066800"/>
            <a:ext cx="83820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pPr eaLnBrk="1" hangingPunct="1"/>
            <a:r>
              <a:rPr lang="en-US" dirty="0" err="1" smtClean="0">
                <a:solidFill>
                  <a:srgbClr val="2FB0DC"/>
                </a:solidFill>
              </a:rPr>
              <a:t>cAMP</a:t>
            </a:r>
            <a:r>
              <a:rPr lang="tr-TR" dirty="0" smtClean="0">
                <a:solidFill>
                  <a:srgbClr val="2FB0DC"/>
                </a:solidFill>
              </a:rPr>
              <a:t> Sentezi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5529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524000"/>
            <a:ext cx="7848600" cy="2743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err="1" smtClean="0"/>
              <a:t>Adenilil</a:t>
            </a:r>
            <a:r>
              <a:rPr lang="tr-TR" sz="2800" dirty="0" smtClean="0"/>
              <a:t> </a:t>
            </a:r>
            <a:r>
              <a:rPr lang="tr-TR" sz="2800" dirty="0" err="1" smtClean="0"/>
              <a:t>siklaz</a:t>
            </a:r>
            <a:r>
              <a:rPr lang="tr-TR" sz="2800" dirty="0" smtClean="0"/>
              <a:t>: plazma zarındaki bir </a:t>
            </a:r>
            <a:r>
              <a:rPr lang="tr-TR" sz="2800" dirty="0" err="1" smtClean="0"/>
              <a:t>integral</a:t>
            </a:r>
            <a:r>
              <a:rPr lang="tr-TR" sz="2800" dirty="0" smtClean="0"/>
              <a:t> protein (aktif bölgesi sitoplazma tarafındadır)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/>
              <a:t>Aktif </a:t>
            </a:r>
            <a:r>
              <a:rPr lang="en-US" sz="2800" dirty="0" smtClean="0">
                <a:sym typeface="Symbol" charset="2"/>
              </a:rPr>
              <a:t>G</a:t>
            </a:r>
            <a:r>
              <a:rPr lang="en-US" sz="2800" baseline="-25000" dirty="0" smtClean="0">
                <a:sym typeface="Symbol" charset="2"/>
              </a:rPr>
              <a:t>S</a:t>
            </a:r>
            <a:r>
              <a:rPr lang="tr-TR" sz="2800" baseline="-25000" dirty="0" smtClean="0">
                <a:sym typeface="Symbol" charset="2"/>
              </a:rPr>
              <a:t> </a:t>
            </a:r>
            <a:r>
              <a:rPr lang="tr-TR" sz="2800" dirty="0" smtClean="0">
                <a:sym typeface="Symbol" charset="2"/>
              </a:rPr>
              <a:t> </a:t>
            </a:r>
            <a:r>
              <a:rPr lang="tr-TR" sz="2800" dirty="0" err="1" smtClean="0">
                <a:sym typeface="Symbol" charset="2"/>
              </a:rPr>
              <a:t>siklazı</a:t>
            </a:r>
            <a:r>
              <a:rPr lang="tr-TR" sz="2800" dirty="0" smtClean="0">
                <a:sym typeface="Symbol" charset="2"/>
              </a:rPr>
              <a:t> uyarır ve </a:t>
            </a:r>
            <a:r>
              <a:rPr lang="tr-TR" sz="2800" dirty="0" err="1" smtClean="0">
                <a:sym typeface="Symbol" charset="2"/>
              </a:rPr>
              <a:t>ATP’den</a:t>
            </a:r>
            <a:r>
              <a:rPr lang="tr-TR" sz="2800" dirty="0" smtClean="0">
                <a:sym typeface="Symbol" charset="2"/>
              </a:rPr>
              <a:t> </a:t>
            </a:r>
            <a:r>
              <a:rPr lang="tr-TR" sz="2800" dirty="0" err="1" smtClean="0">
                <a:sym typeface="Symbol" charset="2"/>
              </a:rPr>
              <a:t>cAMP</a:t>
            </a:r>
            <a:r>
              <a:rPr lang="tr-TR" sz="2800" dirty="0" smtClean="0">
                <a:sym typeface="Symbol" charset="2"/>
              </a:rPr>
              <a:t> sentezinin katalizlenmesini sağlar.</a:t>
            </a:r>
            <a:endParaRPr lang="tr-TR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err="1" smtClean="0"/>
              <a:t>cAMP</a:t>
            </a:r>
            <a:r>
              <a:rPr lang="tr-TR" sz="2800" dirty="0" smtClean="0"/>
              <a:t>: ikincil mesajcıdır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c</a:t>
            </a:r>
            <a:r>
              <a:rPr lang="en-US" dirty="0" smtClean="0"/>
              <a:t>AMP-</a:t>
            </a:r>
            <a:r>
              <a:rPr lang="tr-TR" dirty="0" smtClean="0"/>
              <a:t>bağımlı</a:t>
            </a:r>
            <a:r>
              <a:rPr lang="en-US" dirty="0" smtClean="0"/>
              <a:t> protein kina</a:t>
            </a:r>
            <a:r>
              <a:rPr lang="tr-TR" dirty="0" smtClean="0"/>
              <a:t>z</a:t>
            </a:r>
            <a:r>
              <a:rPr lang="en-US" dirty="0" smtClean="0"/>
              <a:t> A (PKA)</a:t>
            </a:r>
            <a:r>
              <a:rPr lang="tr-TR" dirty="0" smtClean="0"/>
              <a:t> </a:t>
            </a:r>
            <a:r>
              <a:rPr lang="tr-TR" dirty="0" err="1" smtClean="0"/>
              <a:t>allosterik</a:t>
            </a:r>
            <a:r>
              <a:rPr lang="tr-TR" dirty="0" smtClean="0"/>
              <a:t> olarak aktifleşir.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PKA </a:t>
            </a:r>
            <a:r>
              <a:rPr lang="tr-TR" dirty="0" smtClean="0"/>
              <a:t>aktivasyonu: glikojenden </a:t>
            </a:r>
            <a:r>
              <a:rPr lang="tr-TR" dirty="0" err="1" smtClean="0"/>
              <a:t>glukoz</a:t>
            </a:r>
            <a:r>
              <a:rPr lang="tr-TR" dirty="0" smtClean="0"/>
              <a:t> </a:t>
            </a:r>
            <a:r>
              <a:rPr lang="tr-TR" dirty="0" err="1" smtClean="0"/>
              <a:t>oluşurulması</a:t>
            </a:r>
            <a:r>
              <a:rPr lang="tr-TR" dirty="0" smtClean="0"/>
              <a:t> için gerekli olan enzimleri aktifleştirir. </a:t>
            </a:r>
            <a:endParaRPr lang="en-US" dirty="0" smtClean="0"/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304800" y="1143000"/>
            <a:ext cx="83820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/>
          <a:p>
            <a:pPr eaLnBrk="1" hangingPunct="1"/>
            <a:r>
              <a:rPr lang="tr-TR" dirty="0" err="1" smtClean="0">
                <a:solidFill>
                  <a:srgbClr val="2FB0DC"/>
                </a:solidFill>
              </a:rPr>
              <a:t>Trimerik</a:t>
            </a:r>
            <a:r>
              <a:rPr lang="tr-TR" dirty="0" smtClean="0">
                <a:solidFill>
                  <a:srgbClr val="2FB0DC"/>
                </a:solidFill>
              </a:rPr>
              <a:t> </a:t>
            </a:r>
            <a:r>
              <a:rPr lang="en-US" dirty="0" smtClean="0">
                <a:solidFill>
                  <a:srgbClr val="2FB0DC"/>
                </a:solidFill>
              </a:rPr>
              <a:t>G-protein</a:t>
            </a:r>
            <a:r>
              <a:rPr lang="tr-TR" dirty="0" err="1" smtClean="0">
                <a:solidFill>
                  <a:srgbClr val="2FB0DC"/>
                </a:solidFill>
              </a:rPr>
              <a:t>leri</a:t>
            </a:r>
            <a:r>
              <a:rPr lang="tr-TR" dirty="0" smtClean="0">
                <a:solidFill>
                  <a:srgbClr val="2FB0DC"/>
                </a:solidFill>
              </a:rPr>
              <a:t>: Moleküler </a:t>
            </a:r>
            <a:r>
              <a:rPr lang="tr-TR" b="1" dirty="0" smtClean="0">
                <a:solidFill>
                  <a:srgbClr val="2FB0DC"/>
                </a:solidFill>
              </a:rPr>
              <a:t>Açma Kapama Şalterleri</a:t>
            </a:r>
            <a:endParaRPr lang="en-US" b="1" dirty="0" smtClean="0">
              <a:solidFill>
                <a:srgbClr val="2FB0DC"/>
              </a:solidFill>
            </a:endParaRPr>
          </a:p>
        </p:txBody>
      </p:sp>
      <p:sp>
        <p:nvSpPr>
          <p:cNvPr id="6144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600200"/>
            <a:ext cx="8534400" cy="47244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dirty="0" err="1" smtClean="0"/>
              <a:t>Epine</a:t>
            </a:r>
            <a:r>
              <a:rPr lang="tr-TR" sz="2800" dirty="0" smtClean="0"/>
              <a:t>f</a:t>
            </a:r>
            <a:r>
              <a:rPr lang="en-US" sz="2800" dirty="0" err="1" smtClean="0"/>
              <a:t>rine</a:t>
            </a:r>
            <a:r>
              <a:rPr lang="tr-TR" sz="2800" dirty="0" smtClean="0"/>
              <a:t>: hızlı ve kısa sürede etki eden sinyal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120000"/>
              </a:lnSpc>
            </a:pPr>
            <a:r>
              <a:rPr lang="tr-TR" sz="2800" dirty="0" smtClean="0"/>
              <a:t>Organizma eğer daha fazla kaç/savaş gerekliliği duymuyorsa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sentezi durmalıdır. </a:t>
            </a:r>
            <a:endParaRPr lang="en-US" sz="2800" dirty="0" smtClean="0"/>
          </a:p>
          <a:p>
            <a:pPr eaLnBrk="1" hangingPunct="1">
              <a:lnSpc>
                <a:spcPct val="120000"/>
              </a:lnSpc>
            </a:pPr>
            <a:r>
              <a:rPr lang="tr-TR" sz="2800" dirty="0" smtClean="0"/>
              <a:t>Bu nedenle </a:t>
            </a:r>
            <a:r>
              <a:rPr lang="en-US" sz="2800" dirty="0" smtClean="0">
                <a:sym typeface="Symbol" charset="2"/>
              </a:rPr>
              <a:t>G</a:t>
            </a:r>
            <a:r>
              <a:rPr lang="en-US" sz="2800" baseline="-25000" dirty="0" smtClean="0">
                <a:sym typeface="Symbol" charset="2"/>
              </a:rPr>
              <a:t>S</a:t>
            </a:r>
            <a:r>
              <a:rPr lang="tr-TR" sz="2800" baseline="-25000" dirty="0" smtClean="0">
                <a:sym typeface="Symbol" charset="2"/>
              </a:rPr>
              <a:t> </a:t>
            </a:r>
            <a:r>
              <a:rPr lang="tr-TR" sz="2800" dirty="0" smtClean="0">
                <a:sym typeface="Symbol" charset="2"/>
              </a:rPr>
              <a:t> kendini </a:t>
            </a:r>
            <a:r>
              <a:rPr lang="tr-TR" sz="2800" dirty="0" err="1" smtClean="0">
                <a:sym typeface="Symbol" charset="2"/>
              </a:rPr>
              <a:t>inaktifleştirir</a:t>
            </a:r>
            <a:r>
              <a:rPr lang="tr-TR" sz="2800" dirty="0" smtClean="0">
                <a:sym typeface="Symbol" charset="2"/>
              </a:rPr>
              <a:t>.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 err="1" smtClean="0"/>
              <a:t>cAMP</a:t>
            </a:r>
            <a:r>
              <a:rPr lang="tr-TR" sz="2800" dirty="0" err="1" smtClean="0"/>
              <a:t>nin</a:t>
            </a:r>
            <a:r>
              <a:rPr lang="tr-TR" sz="2800" dirty="0" smtClean="0"/>
              <a:t> oluşumu G-proteinlerdeki </a:t>
            </a:r>
            <a:r>
              <a:rPr lang="en-US" sz="2800" dirty="0" smtClean="0">
                <a:sym typeface="Symbol" charset="2"/>
              </a:rPr>
              <a:t> </a:t>
            </a:r>
            <a:r>
              <a:rPr lang="tr-TR" sz="2800" dirty="0" smtClean="0"/>
              <a:t>alt biriminde  GTP hidrolizi ile</a:t>
            </a:r>
            <a:r>
              <a:rPr lang="en-US" sz="2800" dirty="0" smtClean="0"/>
              <a:t> </a:t>
            </a:r>
            <a:r>
              <a:rPr lang="tr-TR" sz="2800" dirty="0" smtClean="0"/>
              <a:t>yavaşlar. </a:t>
            </a:r>
            <a:endParaRPr lang="en-US" sz="2800" dirty="0" smtClean="0"/>
          </a:p>
        </p:txBody>
      </p:sp>
      <p:sp>
        <p:nvSpPr>
          <p:cNvPr id="61444" name="Line 4"/>
          <p:cNvSpPr>
            <a:spLocks noChangeShapeType="1"/>
          </p:cNvSpPr>
          <p:nvPr/>
        </p:nvSpPr>
        <p:spPr bwMode="auto">
          <a:xfrm>
            <a:off x="228600" y="1219200"/>
            <a:ext cx="8686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Epinefrin Kademesi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5837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524000"/>
            <a:ext cx="8610600" cy="5181600"/>
          </a:xfrm>
        </p:spPr>
        <p:txBody>
          <a:bodyPr/>
          <a:lstStyle/>
          <a:p>
            <a:pPr eaLnBrk="1" hangingPunct="1"/>
            <a:r>
              <a:rPr lang="tr-TR" sz="2800" dirty="0" smtClean="0"/>
              <a:t>Bir hormon molekülünün bir reseptöre bağlanması pek çok </a:t>
            </a:r>
            <a:r>
              <a:rPr lang="en-US" sz="2800" dirty="0" smtClean="0">
                <a:sym typeface="Symbol" charset="2"/>
              </a:rPr>
              <a:t>G</a:t>
            </a:r>
            <a:r>
              <a:rPr lang="en-US" sz="2800" baseline="-25000" dirty="0" smtClean="0">
                <a:sym typeface="Symbol" charset="2"/>
              </a:rPr>
              <a:t>S</a:t>
            </a:r>
            <a:r>
              <a:rPr lang="tr-TR" sz="2800" dirty="0" smtClean="0"/>
              <a:t> aktifleştirir. Bu da pek çok </a:t>
            </a:r>
            <a:r>
              <a:rPr lang="tr-TR" sz="2800" dirty="0" err="1" smtClean="0"/>
              <a:t>adenilil</a:t>
            </a:r>
            <a:r>
              <a:rPr lang="tr-TR" sz="2800" dirty="0" smtClean="0"/>
              <a:t> </a:t>
            </a:r>
            <a:r>
              <a:rPr lang="tr-TR" sz="2800" dirty="0" err="1" smtClean="0"/>
              <a:t>siklaz</a:t>
            </a:r>
            <a:r>
              <a:rPr lang="tr-TR" sz="2800" dirty="0" smtClean="0"/>
              <a:t> aktifleşmesine yol açar….. </a:t>
            </a:r>
            <a:endParaRPr lang="en-US" sz="2800" dirty="0" smtClean="0"/>
          </a:p>
          <a:p>
            <a:pPr eaLnBrk="1" hangingPunct="1"/>
            <a:r>
              <a:rPr lang="tr-TR" sz="2800" dirty="0" smtClean="0"/>
              <a:t>Her bir aktif </a:t>
            </a:r>
            <a:r>
              <a:rPr lang="tr-TR" sz="2800" dirty="0" err="1" smtClean="0"/>
              <a:t>adenilil</a:t>
            </a:r>
            <a:r>
              <a:rPr lang="tr-TR" sz="2800" dirty="0" smtClean="0"/>
              <a:t> </a:t>
            </a:r>
            <a:r>
              <a:rPr lang="tr-TR" sz="2800" dirty="0" err="1" smtClean="0"/>
              <a:t>siklaz</a:t>
            </a:r>
            <a:r>
              <a:rPr lang="tr-TR" sz="2800" dirty="0" smtClean="0"/>
              <a:t> çok sayıda </a:t>
            </a:r>
            <a:r>
              <a:rPr lang="tr-TR" sz="2800" dirty="0" err="1" smtClean="0"/>
              <a:t>cAMP</a:t>
            </a:r>
            <a:r>
              <a:rPr lang="tr-TR" sz="2800" dirty="0" smtClean="0"/>
              <a:t> üretir, ve PKA aktifleşmesi aktifleşmesi de artar……..</a:t>
            </a:r>
            <a:endParaRPr lang="en-US" sz="2800" dirty="0" smtClean="0"/>
          </a:p>
          <a:p>
            <a:pPr eaLnBrk="1" hangingPunct="1"/>
            <a:r>
              <a:rPr lang="tr-TR" sz="2800" dirty="0" smtClean="0">
                <a:solidFill>
                  <a:srgbClr val="0000FF"/>
                </a:solidFill>
              </a:rPr>
              <a:t>binlerce glikojen yıkımı için gerekli olan enzimler </a:t>
            </a:r>
            <a:r>
              <a:rPr lang="tr-TR" sz="2800" dirty="0" smtClean="0"/>
              <a:t>karaciğerde aktifleşir. </a:t>
            </a:r>
            <a:endParaRPr lang="en-US" sz="2800" dirty="0" smtClean="0"/>
          </a:p>
          <a:p>
            <a:pPr eaLnBrk="1" hangingPunct="1"/>
            <a:r>
              <a:rPr lang="tr-TR" sz="2800" dirty="0" smtClean="0"/>
              <a:t>Ve sonunda</a:t>
            </a:r>
            <a:r>
              <a:rPr lang="en-US" sz="2800" dirty="0" smtClean="0"/>
              <a:t>, </a:t>
            </a:r>
            <a:r>
              <a:rPr lang="tr-TR" sz="2800" dirty="0" smtClean="0">
                <a:solidFill>
                  <a:srgbClr val="0000FF"/>
                </a:solidFill>
              </a:rPr>
              <a:t>on binlerce </a:t>
            </a:r>
            <a:r>
              <a:rPr lang="tr-TR" sz="2800" dirty="0" err="1" smtClean="0">
                <a:solidFill>
                  <a:srgbClr val="0000FF"/>
                </a:solidFill>
              </a:rPr>
              <a:t>glukoz</a:t>
            </a:r>
            <a:r>
              <a:rPr lang="tr-TR" sz="2800" dirty="0" smtClean="0">
                <a:solidFill>
                  <a:srgbClr val="0000FF"/>
                </a:solidFill>
              </a:rPr>
              <a:t> molekülü kana bırakılır. </a:t>
            </a:r>
            <a:endParaRPr lang="en-US" sz="2800" dirty="0" smtClean="0"/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>
            <a:off x="381000" y="1447800"/>
            <a:ext cx="83820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9966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2964</TotalTime>
  <Words>931</Words>
  <Application>Microsoft Office PowerPoint</Application>
  <PresentationFormat>Ekran Gösterisi (4:3)</PresentationFormat>
  <Paragraphs>113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Default Design</vt:lpstr>
      <vt:lpstr>Slayt 1</vt:lpstr>
      <vt:lpstr>Biyosinyalleşme Yaşamın Temelidir</vt:lpstr>
      <vt:lpstr>Reseptörler</vt:lpstr>
      <vt:lpstr>Reseptörler Spesifik Ligandlara Bağlanır</vt:lpstr>
      <vt:lpstr>G-Proteini ile eşleşmiş reseptörler</vt:lpstr>
      <vt:lpstr>Epinefrin: Kaçma ya da Savaşma Hormunu</vt:lpstr>
      <vt:lpstr>cAMP Sentezi</vt:lpstr>
      <vt:lpstr>Trimerik G-proteinleri: Moleküler Açma Kapama Şalterleri</vt:lpstr>
      <vt:lpstr>Epinefrin Kademesi</vt:lpstr>
      <vt:lpstr>cAMP: genel bir ikincil mesajcı</vt:lpstr>
      <vt:lpstr>Bazı bakteri enzimleri G-proteinleri inaktifleştirir. </vt:lpstr>
      <vt:lpstr>Ca2+ : ikincil mesajcı</vt:lpstr>
      <vt:lpstr>Reseptör Tirozin Kinazlar (RTK) </vt:lpstr>
      <vt:lpstr>Insülin: Glukoz alımı ve metabolizmasını düzenleyen hormon</vt:lpstr>
      <vt:lpstr>Reseptör Guanilil Siklazlar</vt:lpstr>
      <vt:lpstr>Sinyalleşme sistemleri</vt:lpstr>
    </vt:vector>
  </TitlesOfParts>
  <Company>UCSB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 Transduction</dc:title>
  <dc:creator>UCSB</dc:creator>
  <cp:lastModifiedBy>ASUSPC</cp:lastModifiedBy>
  <cp:revision>126</cp:revision>
  <dcterms:created xsi:type="dcterms:W3CDTF">2008-08-27T14:03:27Z</dcterms:created>
  <dcterms:modified xsi:type="dcterms:W3CDTF">2018-02-12T14:10:38Z</dcterms:modified>
</cp:coreProperties>
</file>