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266" r:id="rId4"/>
    <p:sldId id="267" r:id="rId5"/>
    <p:sldId id="268" r:id="rId6"/>
    <p:sldId id="269" r:id="rId7"/>
    <p:sldId id="270" r:id="rId8"/>
    <p:sldId id="271" r:id="rId9"/>
    <p:sldId id="272" r:id="rId10"/>
    <p:sldId id="273" r:id="rId11"/>
    <p:sldId id="274" r:id="rId12"/>
    <p:sldId id="263" r:id="rId13"/>
    <p:sldId id="264" r:id="rId14"/>
    <p:sldId id="275" r:id="rId15"/>
    <p:sldId id="258" r:id="rId16"/>
    <p:sldId id="259" r:id="rId17"/>
    <p:sldId id="260" r:id="rId18"/>
    <p:sldId id="261" r:id="rId19"/>
    <p:sldId id="262" r:id="rId20"/>
    <p:sldId id="277" r:id="rId21"/>
    <p:sldId id="276"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5987425" y="5037663"/>
            <a:ext cx="673100" cy="279400"/>
          </a:xfrm>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tr-TR">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58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65068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4176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125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478497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2077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0439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679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755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45760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6" name="Slide Number Placeholder 5"/>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51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8643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8" name="Footer Placeholder 7"/>
          <p:cNvSpPr>
            <a:spLocks noGrp="1"/>
          </p:cNvSpPr>
          <p:nvPr>
            <p:ph type="ftr" sz="quarter" idx="11"/>
          </p:nvPr>
        </p:nvSpPr>
        <p:spPr/>
        <p:txBody>
          <a:bodyPr/>
          <a:lstStyle/>
          <a:p>
            <a:endParaRPr lang="tr-TR">
              <a:solidFill>
                <a:prstClr val="black"/>
              </a:solidFill>
            </a:endParaRPr>
          </a:p>
        </p:txBody>
      </p:sp>
      <p:sp>
        <p:nvSpPr>
          <p:cNvPr id="9" name="Slide Number Placeholder 8"/>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31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4" name="Footer Placeholder 3"/>
          <p:cNvSpPr>
            <a:spLocks noGrp="1"/>
          </p:cNvSpPr>
          <p:nvPr>
            <p:ph type="ftr" sz="quarter" idx="11"/>
          </p:nvPr>
        </p:nvSpPr>
        <p:spPr/>
        <p:txBody>
          <a:bodyPr/>
          <a:lstStyle/>
          <a:p>
            <a:endParaRPr lang="tr-TR">
              <a:solidFill>
                <a:prstClr val="black"/>
              </a:solidFill>
            </a:endParaRPr>
          </a:p>
        </p:txBody>
      </p:sp>
      <p:sp>
        <p:nvSpPr>
          <p:cNvPr id="5" name="Slide Number Placeholder 4"/>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512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3" name="Footer Placeholder 2"/>
          <p:cNvSpPr>
            <a:spLocks noGrp="1"/>
          </p:cNvSpPr>
          <p:nvPr>
            <p:ph type="ftr" sz="quarter" idx="11"/>
          </p:nvPr>
        </p:nvSpPr>
        <p:spPr/>
        <p:txBody>
          <a:bodyPr/>
          <a:lstStyle/>
          <a:p>
            <a:endParaRPr lang="tr-TR">
              <a:solidFill>
                <a:prstClr val="black"/>
              </a:solidFill>
            </a:endParaRPr>
          </a:p>
        </p:txBody>
      </p:sp>
      <p:sp>
        <p:nvSpPr>
          <p:cNvPr id="4" name="Slide Number Placeholder 3"/>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269274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53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F18A19F-EC18-40E2-8D0E-5662FAE26987}" type="datetimeFigureOut">
              <a:rPr lang="tr-TR" smtClean="0">
                <a:solidFill>
                  <a:prstClr val="black"/>
                </a:solidFill>
              </a:rPr>
              <a:pPr/>
              <a:t>18.12.2017</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7" name="Slide Number Placeholder 6"/>
          <p:cNvSpPr>
            <a:spLocks noGrp="1"/>
          </p:cNvSpPr>
          <p:nvPr>
            <p:ph type="sldNum" sz="quarter" idx="12"/>
          </p:nvPr>
        </p:nvSpPr>
        <p:spPr/>
        <p:txBody>
          <a:body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81591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18A19F-EC18-40E2-8D0E-5662FAE26987}" type="datetimeFigureOut">
              <a:rPr lang="tr-TR" smtClean="0">
                <a:solidFill>
                  <a:prstClr val="black"/>
                </a:solidFill>
              </a:rPr>
              <a:pPr/>
              <a:t>18.12.2017</a:t>
            </a:fld>
            <a:endParaRPr lang="tr-TR">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042A40-2836-4AFD-A9F4-1007C0C5ED6E}"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448901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latin typeface="Garamond" panose="02020404030301010803" pitchFamily="18" charset="0"/>
              </a:rPr>
              <a:t>Din Sosyolojisi I</a:t>
            </a:r>
            <a:endParaRPr lang="tr-TR" dirty="0">
              <a:latin typeface="Garamond" panose="02020404030301010803" pitchFamily="18" charset="0"/>
            </a:endParaRPr>
          </a:p>
        </p:txBody>
      </p:sp>
      <p:sp>
        <p:nvSpPr>
          <p:cNvPr id="3" name="Alt Başlık 2"/>
          <p:cNvSpPr>
            <a:spLocks noGrp="1"/>
          </p:cNvSpPr>
          <p:nvPr>
            <p:ph type="subTitle" idx="1"/>
          </p:nvPr>
        </p:nvSpPr>
        <p:spPr/>
        <p:txBody>
          <a:bodyPr/>
          <a:lstStyle/>
          <a:p>
            <a:r>
              <a:rPr lang="tr-TR" dirty="0" smtClean="0">
                <a:latin typeface="Garamond" panose="02020404030301010803" pitchFamily="18" charset="0"/>
              </a:rPr>
              <a:t>Doç. Dr. İhsan ÇAPCIOĞLU</a:t>
            </a:r>
          </a:p>
          <a:p>
            <a:r>
              <a:rPr lang="tr-TR" dirty="0">
                <a:latin typeface="Garamond" panose="02020404030301010803" pitchFamily="18" charset="0"/>
              </a:rPr>
              <a:t>6</a:t>
            </a:r>
            <a:r>
              <a:rPr lang="tr-TR" dirty="0" smtClean="0">
                <a:latin typeface="Garamond" panose="02020404030301010803" pitchFamily="18" charset="0"/>
              </a:rPr>
              <a:t>. </a:t>
            </a:r>
            <a:r>
              <a:rPr lang="tr-TR" dirty="0" smtClean="0">
                <a:latin typeface="Garamond" panose="02020404030301010803" pitchFamily="18" charset="0"/>
              </a:rPr>
              <a:t>Hafta: </a:t>
            </a:r>
            <a:r>
              <a:rPr lang="nn-NO" dirty="0"/>
              <a:t>Sosyal yapı, kurumlar ve din </a:t>
            </a:r>
            <a:endParaRPr lang="tr-TR" dirty="0"/>
          </a:p>
        </p:txBody>
      </p:sp>
    </p:spTree>
    <p:extLst>
      <p:ext uri="{BB962C8B-B14F-4D97-AF65-F5344CB8AC3E}">
        <p14:creationId xmlns:p14="http://schemas.microsoft.com/office/powerpoint/2010/main" val="1357394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Sosyal </a:t>
            </a:r>
            <a:r>
              <a:rPr lang="tr-TR" dirty="0"/>
              <a:t>Kurumların Temel Özellikleri</a:t>
            </a:r>
          </a:p>
        </p:txBody>
      </p:sp>
      <p:sp>
        <p:nvSpPr>
          <p:cNvPr id="3" name="İçerik Yer Tutucusu 2"/>
          <p:cNvSpPr>
            <a:spLocks noGrp="1"/>
          </p:cNvSpPr>
          <p:nvPr>
            <p:ph idx="1"/>
          </p:nvPr>
        </p:nvSpPr>
        <p:spPr/>
        <p:txBody>
          <a:bodyPr>
            <a:normAutofit/>
          </a:bodyPr>
          <a:lstStyle/>
          <a:p>
            <a:r>
              <a:rPr lang="tr-TR" dirty="0" smtClean="0"/>
              <a:t>Kurumlar </a:t>
            </a:r>
            <a:r>
              <a:rPr lang="tr-TR" dirty="0"/>
              <a:t>gerek alt kurumlarıyla gerekse diğerleriyle yapılanmış, örgütlenmiş ve eş </a:t>
            </a:r>
            <a:r>
              <a:rPr lang="tr-TR" dirty="0" err="1"/>
              <a:t>güdümlenmiştir</a:t>
            </a:r>
            <a:r>
              <a:rPr lang="tr-TR" dirty="0"/>
              <a:t>.</a:t>
            </a:r>
          </a:p>
          <a:p>
            <a:r>
              <a:rPr lang="tr-TR" dirty="0" smtClean="0"/>
              <a:t>Her </a:t>
            </a:r>
            <a:r>
              <a:rPr lang="tr-TR" dirty="0"/>
              <a:t>kurum diğerleriyle yakından ilişkili olmasına rağmen kendi alanında biricik bir yapıdır. Bir başka deyişle temel kurumların bir "göreli bağımsızlığı" vardır.</a:t>
            </a:r>
          </a:p>
          <a:p>
            <a:r>
              <a:rPr lang="tr-TR" dirty="0" smtClean="0"/>
              <a:t>Kurumlar </a:t>
            </a:r>
            <a:r>
              <a:rPr lang="tr-TR" dirty="0"/>
              <a:t>zorunlu olarak değer yüklüdürler, çünkü kültürün normatif kodlarını ihtiva ederler.</a:t>
            </a:r>
          </a:p>
          <a:p>
            <a:endParaRPr lang="tr-TR" dirty="0"/>
          </a:p>
        </p:txBody>
      </p:sp>
    </p:spTree>
    <p:extLst>
      <p:ext uri="{BB962C8B-B14F-4D97-AF65-F5344CB8AC3E}">
        <p14:creationId xmlns:p14="http://schemas.microsoft.com/office/powerpoint/2010/main" val="92467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Kurumların İşlevleri</a:t>
            </a:r>
            <a:endParaRPr lang="tr-TR" dirty="0"/>
          </a:p>
        </p:txBody>
      </p:sp>
      <p:sp>
        <p:nvSpPr>
          <p:cNvPr id="3" name="İçerik Yer Tutucusu 2"/>
          <p:cNvSpPr>
            <a:spLocks noGrp="1"/>
          </p:cNvSpPr>
          <p:nvPr>
            <p:ph idx="1"/>
          </p:nvPr>
        </p:nvSpPr>
        <p:spPr/>
        <p:txBody>
          <a:bodyPr/>
          <a:lstStyle/>
          <a:p>
            <a:r>
              <a:rPr lang="tr-TR" dirty="0" smtClean="0"/>
              <a:t>Kurumlar</a:t>
            </a:r>
            <a:r>
              <a:rPr lang="tr-TR" dirty="0"/>
              <a:t>, kişilerin sosyal davranışlarını kolaylaştırır</a:t>
            </a:r>
            <a:r>
              <a:rPr lang="tr-TR" dirty="0" smtClean="0"/>
              <a:t>.</a:t>
            </a:r>
          </a:p>
          <a:p>
            <a:r>
              <a:rPr lang="tr-TR" dirty="0" smtClean="0"/>
              <a:t>Kurumlar </a:t>
            </a:r>
            <a:r>
              <a:rPr lang="tr-TR" dirty="0"/>
              <a:t>toplam kültürün istikrarlılığı ve eşgüdümü için birer ajan olarak da hizmet ederler</a:t>
            </a:r>
            <a:r>
              <a:rPr lang="tr-TR" dirty="0" smtClean="0"/>
              <a:t>.</a:t>
            </a:r>
          </a:p>
          <a:p>
            <a:r>
              <a:rPr lang="tr-TR" dirty="0" smtClean="0"/>
              <a:t>İstikrar </a:t>
            </a:r>
            <a:r>
              <a:rPr lang="tr-TR" dirty="0"/>
              <a:t>işleviyle yakından bağlantılı bir gerçek de kurumların davranışları kontrol etme yönelimleridir. </a:t>
            </a:r>
          </a:p>
        </p:txBody>
      </p:sp>
    </p:spTree>
    <p:extLst>
      <p:ext uri="{BB962C8B-B14F-4D97-AF65-F5344CB8AC3E}">
        <p14:creationId xmlns:p14="http://schemas.microsoft.com/office/powerpoint/2010/main" val="46889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Temel sosyal kurumlar</a:t>
            </a:r>
            <a:endParaRPr lang="tr-TR" dirty="0"/>
          </a:p>
        </p:txBody>
      </p:sp>
      <p:sp>
        <p:nvSpPr>
          <p:cNvPr id="3" name="İçerik Yer Tutucusu 2"/>
          <p:cNvSpPr>
            <a:spLocks noGrp="1"/>
          </p:cNvSpPr>
          <p:nvPr>
            <p:ph idx="1"/>
          </p:nvPr>
        </p:nvSpPr>
        <p:spPr/>
        <p:txBody>
          <a:bodyPr/>
          <a:lstStyle/>
          <a:p>
            <a:r>
              <a:rPr lang="tr-TR" dirty="0" smtClean="0"/>
              <a:t>Sosyolojide altı temel kurumdan ve bu kurumlarla ilişkili alt kurumlardan söz edilmektedir.</a:t>
            </a:r>
          </a:p>
          <a:p>
            <a:r>
              <a:rPr lang="tr-TR" dirty="0" smtClean="0"/>
              <a:t>Söz konusu temel kurumlar şunlardır:</a:t>
            </a:r>
          </a:p>
          <a:p>
            <a:r>
              <a:rPr lang="tr-TR" dirty="0" smtClean="0"/>
              <a:t>Aile</a:t>
            </a:r>
          </a:p>
          <a:p>
            <a:r>
              <a:rPr lang="tr-TR" dirty="0" smtClean="0"/>
              <a:t>Eğitim</a:t>
            </a:r>
            <a:endParaRPr lang="tr-TR" dirty="0"/>
          </a:p>
        </p:txBody>
      </p:sp>
    </p:spTree>
    <p:extLst>
      <p:ext uri="{BB962C8B-B14F-4D97-AF65-F5344CB8AC3E}">
        <p14:creationId xmlns:p14="http://schemas.microsoft.com/office/powerpoint/2010/main" val="149143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Temel </a:t>
            </a:r>
            <a:r>
              <a:rPr lang="tr-TR" dirty="0" smtClean="0"/>
              <a:t>sosyal </a:t>
            </a:r>
            <a:r>
              <a:rPr lang="tr-TR" dirty="0"/>
              <a:t>kurumlar</a:t>
            </a:r>
          </a:p>
        </p:txBody>
      </p:sp>
      <p:sp>
        <p:nvSpPr>
          <p:cNvPr id="3" name="İçerik Yer Tutucusu 2"/>
          <p:cNvSpPr>
            <a:spLocks noGrp="1"/>
          </p:cNvSpPr>
          <p:nvPr>
            <p:ph idx="1"/>
          </p:nvPr>
        </p:nvSpPr>
        <p:spPr/>
        <p:txBody>
          <a:bodyPr/>
          <a:lstStyle/>
          <a:p>
            <a:r>
              <a:rPr lang="tr-TR" dirty="0" smtClean="0"/>
              <a:t>Ekonomi</a:t>
            </a:r>
          </a:p>
          <a:p>
            <a:r>
              <a:rPr lang="tr-TR" dirty="0" smtClean="0"/>
              <a:t>Siyaset</a:t>
            </a:r>
          </a:p>
          <a:p>
            <a:r>
              <a:rPr lang="tr-TR" dirty="0" smtClean="0"/>
              <a:t>Din </a:t>
            </a:r>
          </a:p>
          <a:p>
            <a:r>
              <a:rPr lang="tr-TR" dirty="0" smtClean="0"/>
              <a:t>Boş zaman değerlendirme</a:t>
            </a:r>
          </a:p>
          <a:p>
            <a:r>
              <a:rPr lang="tr-TR" dirty="0" smtClean="0"/>
              <a:t>Bu kurumlar, başlangıçtan itibaren sosyolojik ilginin odağında yer almıştır.</a:t>
            </a:r>
            <a:endParaRPr lang="tr-TR" dirty="0"/>
          </a:p>
        </p:txBody>
      </p:sp>
    </p:spTree>
    <p:extLst>
      <p:ext uri="{BB962C8B-B14F-4D97-AF65-F5344CB8AC3E}">
        <p14:creationId xmlns:p14="http://schemas.microsoft.com/office/powerpoint/2010/main" val="625254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Temel sosyal kurumlar</a:t>
            </a:r>
            <a:endParaRPr lang="tr-TR" dirty="0"/>
          </a:p>
        </p:txBody>
      </p:sp>
      <p:sp>
        <p:nvSpPr>
          <p:cNvPr id="3" name="İçerik Yer Tutucusu 2"/>
          <p:cNvSpPr>
            <a:spLocks noGrp="1"/>
          </p:cNvSpPr>
          <p:nvPr>
            <p:ph idx="1"/>
          </p:nvPr>
        </p:nvSpPr>
        <p:spPr/>
        <p:txBody>
          <a:bodyPr/>
          <a:lstStyle/>
          <a:p>
            <a:r>
              <a:rPr lang="tr-TR" dirty="0" smtClean="0"/>
              <a:t>Temel kurumlar, kapsayıcı </a:t>
            </a:r>
            <a:r>
              <a:rPr lang="tr-TR" dirty="0"/>
              <a:t>ve işlevleri bir başkasına havale edilemeyen kurumlardır. Aklımıza gelen diğer tüm kurumlar genelde doğrudan ve dolaylı bu kurumlardan herhangi birinin alt kurumları durumundadır. </a:t>
            </a:r>
          </a:p>
        </p:txBody>
      </p:sp>
    </p:spTree>
    <p:extLst>
      <p:ext uri="{BB962C8B-B14F-4D97-AF65-F5344CB8AC3E}">
        <p14:creationId xmlns:p14="http://schemas.microsoft.com/office/powerpoint/2010/main" val="3786156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kurumlar ve din</a:t>
            </a:r>
            <a:endParaRPr lang="tr-TR" dirty="0"/>
          </a:p>
        </p:txBody>
      </p:sp>
      <p:sp>
        <p:nvSpPr>
          <p:cNvPr id="3" name="İçerik Yer Tutucusu 2"/>
          <p:cNvSpPr>
            <a:spLocks noGrp="1"/>
          </p:cNvSpPr>
          <p:nvPr>
            <p:ph idx="1"/>
          </p:nvPr>
        </p:nvSpPr>
        <p:spPr/>
        <p:txBody>
          <a:bodyPr>
            <a:normAutofit/>
          </a:bodyPr>
          <a:lstStyle/>
          <a:p>
            <a:r>
              <a:rPr lang="tr-TR" dirty="0" smtClean="0"/>
              <a:t>Din de, </a:t>
            </a:r>
            <a:r>
              <a:rPr lang="tr-TR" dirty="0"/>
              <a:t>sosyal bir kurum olarak tanımlanmaktadır. O, dünyada mevcut pek çok oluşum içinde, ilk bakışta fark edilen, en güçlü ve en yaygın sosyal kurum olarak karşımıza çıkmaktadır. </a:t>
            </a:r>
          </a:p>
        </p:txBody>
      </p:sp>
    </p:spTree>
    <p:extLst>
      <p:ext uri="{BB962C8B-B14F-4D97-AF65-F5344CB8AC3E}">
        <p14:creationId xmlns:p14="http://schemas.microsoft.com/office/powerpoint/2010/main" val="4186256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kurumlar ve din</a:t>
            </a:r>
          </a:p>
        </p:txBody>
      </p:sp>
      <p:sp>
        <p:nvSpPr>
          <p:cNvPr id="3" name="İçerik Yer Tutucusu 2"/>
          <p:cNvSpPr>
            <a:spLocks noGrp="1"/>
          </p:cNvSpPr>
          <p:nvPr>
            <p:ph idx="1"/>
          </p:nvPr>
        </p:nvSpPr>
        <p:spPr/>
        <p:txBody>
          <a:bodyPr>
            <a:normAutofit/>
          </a:bodyPr>
          <a:lstStyle/>
          <a:p>
            <a:r>
              <a:rPr lang="tr-TR" dirty="0"/>
              <a:t>Bu yüzden sosyolojinin kurucusu Emile </a:t>
            </a:r>
            <a:r>
              <a:rPr lang="tr-TR" dirty="0" err="1"/>
              <a:t>Durkheim</a:t>
            </a:r>
            <a:r>
              <a:rPr lang="tr-TR" dirty="0"/>
              <a:t>, </a:t>
            </a:r>
            <a:r>
              <a:rPr lang="tr-TR" dirty="0" err="1"/>
              <a:t>Max</a:t>
            </a:r>
            <a:r>
              <a:rPr lang="tr-TR" dirty="0"/>
              <a:t> </a:t>
            </a:r>
            <a:r>
              <a:rPr lang="tr-TR" dirty="0" err="1"/>
              <a:t>Weber</a:t>
            </a:r>
            <a:r>
              <a:rPr lang="tr-TR" dirty="0"/>
              <a:t>, George </a:t>
            </a:r>
            <a:r>
              <a:rPr lang="tr-TR" dirty="0" err="1"/>
              <a:t>Simmel</a:t>
            </a:r>
            <a:r>
              <a:rPr lang="tr-TR" dirty="0"/>
              <a:t>, W.E.B. </a:t>
            </a:r>
            <a:r>
              <a:rPr lang="tr-TR" dirty="0" err="1"/>
              <a:t>Du</a:t>
            </a:r>
            <a:r>
              <a:rPr lang="tr-TR" dirty="0"/>
              <a:t> </a:t>
            </a:r>
            <a:r>
              <a:rPr lang="tr-TR" dirty="0" err="1"/>
              <a:t>Bois</a:t>
            </a:r>
            <a:r>
              <a:rPr lang="tr-TR" dirty="0"/>
              <a:t>, </a:t>
            </a:r>
            <a:r>
              <a:rPr lang="tr-TR" dirty="0" err="1"/>
              <a:t>Carlotte</a:t>
            </a:r>
            <a:r>
              <a:rPr lang="tr-TR" dirty="0"/>
              <a:t> </a:t>
            </a:r>
            <a:r>
              <a:rPr lang="tr-TR" dirty="0" err="1"/>
              <a:t>Perkins</a:t>
            </a:r>
            <a:r>
              <a:rPr lang="tr-TR" dirty="0"/>
              <a:t> Gilman ve </a:t>
            </a:r>
            <a:r>
              <a:rPr lang="tr-TR" dirty="0" err="1"/>
              <a:t>Friedrich</a:t>
            </a:r>
            <a:r>
              <a:rPr lang="tr-TR" dirty="0"/>
              <a:t> Engels gibi sosyologların dini konularda eserler vermeleri ve dinle ilgili teori oluşturmaları son derece anlamlıdır. </a:t>
            </a:r>
          </a:p>
        </p:txBody>
      </p:sp>
    </p:spTree>
    <p:extLst>
      <p:ext uri="{BB962C8B-B14F-4D97-AF65-F5344CB8AC3E}">
        <p14:creationId xmlns:p14="http://schemas.microsoft.com/office/powerpoint/2010/main" val="30696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kurumlar ve din</a:t>
            </a:r>
          </a:p>
        </p:txBody>
      </p:sp>
      <p:sp>
        <p:nvSpPr>
          <p:cNvPr id="3" name="İçerik Yer Tutucusu 2"/>
          <p:cNvSpPr>
            <a:spLocks noGrp="1"/>
          </p:cNvSpPr>
          <p:nvPr>
            <p:ph idx="1"/>
          </p:nvPr>
        </p:nvSpPr>
        <p:spPr/>
        <p:txBody>
          <a:bodyPr>
            <a:normAutofit/>
          </a:bodyPr>
          <a:lstStyle/>
          <a:p>
            <a:r>
              <a:rPr lang="tr-TR" dirty="0"/>
              <a:t>Din sosyologları dini tek başına bir sosyal kurum olarak incelemezler; aynı zamanda onun diğer sosyal kurumları nasıl etkilediği ve sosyal kurumlar tarafından nasıl etkilendiğini de anlamaya çalışırlar. </a:t>
            </a:r>
          </a:p>
        </p:txBody>
      </p:sp>
    </p:spTree>
    <p:extLst>
      <p:ext uri="{BB962C8B-B14F-4D97-AF65-F5344CB8AC3E}">
        <p14:creationId xmlns:p14="http://schemas.microsoft.com/office/powerpoint/2010/main" val="2169824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kurumlar ve din</a:t>
            </a:r>
          </a:p>
        </p:txBody>
      </p:sp>
      <p:sp>
        <p:nvSpPr>
          <p:cNvPr id="3" name="İçerik Yer Tutucusu 2"/>
          <p:cNvSpPr>
            <a:spLocks noGrp="1"/>
          </p:cNvSpPr>
          <p:nvPr>
            <p:ph idx="1"/>
          </p:nvPr>
        </p:nvSpPr>
        <p:spPr/>
        <p:txBody>
          <a:bodyPr/>
          <a:lstStyle/>
          <a:p>
            <a:r>
              <a:rPr lang="tr-TR" dirty="0"/>
              <a:t>Bu noktada </a:t>
            </a:r>
            <a:r>
              <a:rPr lang="tr-TR" dirty="0" err="1"/>
              <a:t>Max</a:t>
            </a:r>
            <a:r>
              <a:rPr lang="tr-TR" dirty="0"/>
              <a:t> </a:t>
            </a:r>
            <a:r>
              <a:rPr lang="tr-TR" dirty="0" err="1"/>
              <a:t>Weber’in</a:t>
            </a:r>
            <a:r>
              <a:rPr lang="tr-TR" dirty="0"/>
              <a:t> </a:t>
            </a:r>
            <a:r>
              <a:rPr lang="tr-TR" dirty="0" err="1"/>
              <a:t>The</a:t>
            </a:r>
            <a:r>
              <a:rPr lang="tr-TR" dirty="0"/>
              <a:t> Protestan </a:t>
            </a:r>
            <a:r>
              <a:rPr lang="tr-TR" dirty="0" err="1"/>
              <a:t>Ethic</a:t>
            </a:r>
            <a:r>
              <a:rPr lang="tr-TR" dirty="0"/>
              <a:t> </a:t>
            </a:r>
            <a:r>
              <a:rPr lang="tr-TR" dirty="0" err="1"/>
              <a:t>and</a:t>
            </a:r>
            <a:r>
              <a:rPr lang="tr-TR" dirty="0"/>
              <a:t> </a:t>
            </a:r>
            <a:r>
              <a:rPr lang="tr-TR" dirty="0" err="1"/>
              <a:t>the</a:t>
            </a:r>
            <a:r>
              <a:rPr lang="tr-TR" dirty="0"/>
              <a:t> </a:t>
            </a:r>
            <a:r>
              <a:rPr lang="tr-TR" dirty="0" err="1"/>
              <a:t>Spirit</a:t>
            </a:r>
            <a:r>
              <a:rPr lang="tr-TR" dirty="0"/>
              <a:t> of </a:t>
            </a:r>
            <a:r>
              <a:rPr lang="tr-TR" dirty="0" err="1"/>
              <a:t>Capitalism</a:t>
            </a:r>
            <a:r>
              <a:rPr lang="tr-TR" dirty="0"/>
              <a:t> (Protestan Ahlakı ve Kapitalizmin Ruhu, 2002 [1904]) isimli eseri, en meşhur ve daha sonraki konuyla ilgili sosyolojik çalışmalara esin kaynağı olduğu ittifakla kabul edilen önemli bir örnektir</a:t>
            </a:r>
            <a:r>
              <a:rPr lang="tr-TR" dirty="0" smtClean="0"/>
              <a:t>..</a:t>
            </a:r>
            <a:endParaRPr lang="tr-TR" dirty="0"/>
          </a:p>
          <a:p>
            <a:endParaRPr lang="tr-TR" dirty="0"/>
          </a:p>
        </p:txBody>
      </p:sp>
    </p:spTree>
    <p:extLst>
      <p:ext uri="{BB962C8B-B14F-4D97-AF65-F5344CB8AC3E}">
        <p14:creationId xmlns:p14="http://schemas.microsoft.com/office/powerpoint/2010/main" val="2307612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kurumlar ve din</a:t>
            </a:r>
          </a:p>
        </p:txBody>
      </p:sp>
      <p:sp>
        <p:nvSpPr>
          <p:cNvPr id="3" name="İçerik Yer Tutucusu 2"/>
          <p:cNvSpPr>
            <a:spLocks noGrp="1"/>
          </p:cNvSpPr>
          <p:nvPr>
            <p:ph idx="1"/>
          </p:nvPr>
        </p:nvSpPr>
        <p:spPr/>
        <p:txBody>
          <a:bodyPr/>
          <a:lstStyle/>
          <a:p>
            <a:r>
              <a:rPr lang="tr-TR" dirty="0"/>
              <a:t>Bu klasik çalışmada </a:t>
            </a:r>
            <a:r>
              <a:rPr lang="tr-TR" dirty="0" err="1"/>
              <a:t>Weber</a:t>
            </a:r>
            <a:r>
              <a:rPr lang="tr-TR" dirty="0"/>
              <a:t>, modern Batı kapitalizminin gelişiminde </a:t>
            </a:r>
            <a:r>
              <a:rPr lang="tr-TR" dirty="0" err="1"/>
              <a:t>Kalvinist</a:t>
            </a:r>
            <a:r>
              <a:rPr lang="tr-TR" dirty="0"/>
              <a:t>/Protestan inanç sisteminin oynadığı belirleyici rolü incelemektedir</a:t>
            </a:r>
          </a:p>
        </p:txBody>
      </p:sp>
    </p:spTree>
    <p:extLst>
      <p:ext uri="{BB962C8B-B14F-4D97-AF65-F5344CB8AC3E}">
        <p14:creationId xmlns:p14="http://schemas.microsoft.com/office/powerpoint/2010/main" val="6179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yapı</a:t>
            </a:r>
            <a:endParaRPr lang="tr-TR" dirty="0"/>
          </a:p>
        </p:txBody>
      </p:sp>
      <p:sp>
        <p:nvSpPr>
          <p:cNvPr id="3" name="İçerik Yer Tutucusu 2"/>
          <p:cNvSpPr>
            <a:spLocks noGrp="1"/>
          </p:cNvSpPr>
          <p:nvPr>
            <p:ph idx="1"/>
          </p:nvPr>
        </p:nvSpPr>
        <p:spPr/>
        <p:txBody>
          <a:bodyPr/>
          <a:lstStyle/>
          <a:p>
            <a:r>
              <a:rPr lang="tr-TR" dirty="0"/>
              <a:t>İnsan birlikteliğinin bir kültür kalıbı olan sosyal yapı, durağanlık imajına sahip olmakla birlikte dinamik bir olgudur ve değişme ile iç içedir. Bir başka deyişle yapı ve değişim aynı madalyonun iki yüzü gibidir. Onun için herhangi bir toplumsal olay, çoğu kere yapı ve değişimi aynı anda ilgilendirir. </a:t>
            </a:r>
          </a:p>
        </p:txBody>
      </p:sp>
    </p:spTree>
    <p:extLst>
      <p:ext uri="{BB962C8B-B14F-4D97-AF65-F5344CB8AC3E}">
        <p14:creationId xmlns:p14="http://schemas.microsoft.com/office/powerpoint/2010/main" val="3918486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kurumlar ve din</a:t>
            </a:r>
          </a:p>
        </p:txBody>
      </p:sp>
      <p:sp>
        <p:nvSpPr>
          <p:cNvPr id="3" name="İçerik Yer Tutucusu 2"/>
          <p:cNvSpPr>
            <a:spLocks noGrp="1"/>
          </p:cNvSpPr>
          <p:nvPr>
            <p:ph idx="1"/>
          </p:nvPr>
        </p:nvSpPr>
        <p:spPr/>
        <p:txBody>
          <a:bodyPr>
            <a:normAutofit/>
          </a:bodyPr>
          <a:lstStyle/>
          <a:p>
            <a:r>
              <a:rPr lang="tr-TR" dirty="0"/>
              <a:t>Dinin bireysel olduğu kadar toplumdaki </a:t>
            </a:r>
            <a:r>
              <a:rPr lang="tr-TR" dirty="0" err="1"/>
              <a:t>ahlakî</a:t>
            </a:r>
            <a:r>
              <a:rPr lang="tr-TR" dirty="0"/>
              <a:t> açılımı bizi onun sosyoloji ile olan bağlantısına götürür. Toplumsal içkinliğe indirgemesek ve her zaman kaynağını geriye topluma gönderemesek de dinî pratikler toplumsaldır. Din ve toplum birbiriyle karşılıklı etkileşim içindedir. </a:t>
            </a:r>
          </a:p>
        </p:txBody>
      </p:sp>
    </p:spTree>
    <p:extLst>
      <p:ext uri="{BB962C8B-B14F-4D97-AF65-F5344CB8AC3E}">
        <p14:creationId xmlns:p14="http://schemas.microsoft.com/office/powerpoint/2010/main" val="3309932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Değerlendirme, sonuç ve tartışma</a:t>
            </a:r>
            <a:endParaRPr lang="tr-TR" dirty="0"/>
          </a:p>
        </p:txBody>
      </p:sp>
      <p:sp>
        <p:nvSpPr>
          <p:cNvPr id="3" name="İçerik Yer Tutucusu 2"/>
          <p:cNvSpPr>
            <a:spLocks noGrp="1"/>
          </p:cNvSpPr>
          <p:nvPr>
            <p:ph idx="1"/>
          </p:nvPr>
        </p:nvSpPr>
        <p:spPr/>
        <p:txBody>
          <a:bodyPr/>
          <a:lstStyle/>
          <a:p>
            <a:r>
              <a:rPr lang="tr-TR" dirty="0"/>
              <a:t>Günümüzde, din tipleri (</a:t>
            </a:r>
            <a:r>
              <a:rPr lang="tr-TR" dirty="0" err="1"/>
              <a:t>Giddens</a:t>
            </a:r>
            <a:r>
              <a:rPr lang="tr-TR" dirty="0"/>
              <a:t>, 2000: 465), modernleşme, kentleşme, </a:t>
            </a:r>
            <a:r>
              <a:rPr lang="tr-TR" dirty="0" err="1"/>
              <a:t>sekülerleşme</a:t>
            </a:r>
            <a:r>
              <a:rPr lang="tr-TR" dirty="0"/>
              <a:t>, rasyonalite gibi olguların din ile olan ilişkisi din sosyolojisinin tartıştığı önemli konulardır.</a:t>
            </a:r>
          </a:p>
          <a:p>
            <a:endParaRPr lang="tr-TR" dirty="0"/>
          </a:p>
        </p:txBody>
      </p:sp>
    </p:spTree>
    <p:extLst>
      <p:ext uri="{BB962C8B-B14F-4D97-AF65-F5344CB8AC3E}">
        <p14:creationId xmlns:p14="http://schemas.microsoft.com/office/powerpoint/2010/main" val="5594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yapı</a:t>
            </a:r>
          </a:p>
        </p:txBody>
      </p:sp>
      <p:sp>
        <p:nvSpPr>
          <p:cNvPr id="3" name="İçerik Yer Tutucusu 2"/>
          <p:cNvSpPr>
            <a:spLocks noGrp="1"/>
          </p:cNvSpPr>
          <p:nvPr>
            <p:ph idx="1"/>
          </p:nvPr>
        </p:nvSpPr>
        <p:spPr/>
        <p:txBody>
          <a:bodyPr/>
          <a:lstStyle/>
          <a:p>
            <a:r>
              <a:rPr lang="tr-TR" dirty="0"/>
              <a:t>Sözgelimi incelemeye aldığımız “X kasabasındaki komşuluk ilişkileri” adlı bir konu buradaki hem yapıyı hem de değişimi içine alır. Ancak daha sağlıklı bir araştırma yapabilmek için yine de bu iki kesit ilkece birbirinden ayrılırlar. </a:t>
            </a:r>
          </a:p>
        </p:txBody>
      </p:sp>
    </p:spTree>
    <p:extLst>
      <p:ext uri="{BB962C8B-B14F-4D97-AF65-F5344CB8AC3E}">
        <p14:creationId xmlns:p14="http://schemas.microsoft.com/office/powerpoint/2010/main" val="922286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yapının özellikleri</a:t>
            </a:r>
            <a:endParaRPr lang="tr-TR" dirty="0"/>
          </a:p>
        </p:txBody>
      </p:sp>
      <p:sp>
        <p:nvSpPr>
          <p:cNvPr id="3" name="İçerik Yer Tutucusu 2"/>
          <p:cNvSpPr>
            <a:spLocks noGrp="1"/>
          </p:cNvSpPr>
          <p:nvPr>
            <p:ph idx="1"/>
          </p:nvPr>
        </p:nvSpPr>
        <p:spPr/>
        <p:txBody>
          <a:bodyPr/>
          <a:lstStyle/>
          <a:p>
            <a:r>
              <a:rPr lang="tr-TR" dirty="0" smtClean="0"/>
              <a:t>Sosyal yapı kavramının temel nitelikleri beş maddede toplanabilir:</a:t>
            </a:r>
          </a:p>
          <a:p>
            <a:pPr marL="457200" indent="-457200">
              <a:buFont typeface="+mj-lt"/>
              <a:buAutoNum type="arabicPeriod"/>
            </a:pPr>
            <a:r>
              <a:rPr lang="tr-TR" dirty="0" smtClean="0"/>
              <a:t>Yapı</a:t>
            </a:r>
            <a:r>
              <a:rPr lang="tr-TR" dirty="0"/>
              <a:t>, aralarında herhangi bir ilişki bulunan parçalar birliğidir. Aralarında ilişki bulunmayan unsurlar bir yapı oluşturmazlar. </a:t>
            </a:r>
            <a:endParaRPr lang="tr-TR" dirty="0" smtClean="0"/>
          </a:p>
          <a:p>
            <a:pPr marL="457200" indent="-457200">
              <a:buFont typeface="+mj-lt"/>
              <a:buAutoNum type="arabicPeriod"/>
            </a:pPr>
            <a:r>
              <a:rPr lang="tr-TR" dirty="0" smtClean="0"/>
              <a:t>Yapı</a:t>
            </a:r>
            <a:r>
              <a:rPr lang="tr-TR" dirty="0"/>
              <a:t>, parçalarına göre; parçalar da kendi unsurlarına göre bir bütündür. Yapı bir etkileşim örüntüsü iken, parçalar da kendi içinde birer etkileşim örüntüsüdür. </a:t>
            </a:r>
          </a:p>
        </p:txBody>
      </p:sp>
    </p:spTree>
    <p:extLst>
      <p:ext uri="{BB962C8B-B14F-4D97-AF65-F5344CB8AC3E}">
        <p14:creationId xmlns:p14="http://schemas.microsoft.com/office/powerpoint/2010/main" val="398705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yapının özellikleri</a:t>
            </a:r>
          </a:p>
        </p:txBody>
      </p:sp>
      <p:sp>
        <p:nvSpPr>
          <p:cNvPr id="3" name="İçerik Yer Tutucusu 2"/>
          <p:cNvSpPr>
            <a:spLocks noGrp="1"/>
          </p:cNvSpPr>
          <p:nvPr>
            <p:ph idx="1"/>
          </p:nvPr>
        </p:nvSpPr>
        <p:spPr/>
        <p:txBody>
          <a:bodyPr/>
          <a:lstStyle/>
          <a:p>
            <a:pPr marL="0" indent="0">
              <a:buNone/>
            </a:pPr>
            <a:r>
              <a:rPr lang="tr-TR" dirty="0"/>
              <a:t>3.	Yapı ve parçalar aynı özelliğe sahiptir ve her parça da birer etkileşim örüntüsüdür. Burada her parçanın bir önemi vardır. Makro-sosyolojik yaklaşımda olduğu gibi önemli olan yalnız kurum boyutundaki öğeler değildir. Mesela, fert hesaba katılmak zorundadır. Esasen bir bütün en küçük parçasına kadar ayrıştırılabildiği oranda güçlü bir analiz yapılmış, derinlemesine bir bilgiye ulaşılmış olmaktadır.</a:t>
            </a:r>
          </a:p>
        </p:txBody>
      </p:sp>
    </p:spTree>
    <p:extLst>
      <p:ext uri="{BB962C8B-B14F-4D97-AF65-F5344CB8AC3E}">
        <p14:creationId xmlns:p14="http://schemas.microsoft.com/office/powerpoint/2010/main" val="117210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yapının özellikleri</a:t>
            </a:r>
          </a:p>
        </p:txBody>
      </p:sp>
      <p:sp>
        <p:nvSpPr>
          <p:cNvPr id="3" name="İçerik Yer Tutucusu 2"/>
          <p:cNvSpPr>
            <a:spLocks noGrp="1"/>
          </p:cNvSpPr>
          <p:nvPr>
            <p:ph idx="1"/>
          </p:nvPr>
        </p:nvSpPr>
        <p:spPr/>
        <p:txBody>
          <a:bodyPr>
            <a:normAutofit lnSpcReduction="10000"/>
          </a:bodyPr>
          <a:lstStyle/>
          <a:p>
            <a:r>
              <a:rPr lang="tr-TR" dirty="0"/>
              <a:t>4.	Yapıda parça, bütünden daha büyük olamaz. Ancak yerine göre bir parça bütün kadar önemli olabilir. Makro-sosyolojik yaklaşım ‘parça bütünden daha büyük olamaz’ ilkesini bazen parçanın önemsizliği olarak </a:t>
            </a:r>
            <a:r>
              <a:rPr lang="tr-TR" dirty="0" smtClean="0"/>
              <a:t>almıştır. Bununla birlikte (meselâ) bir parça olan barutun olmadığı yerde top anlamsızdır. Buradan hareketle denilebilir ki sadece toplum değil, onu oluşturan fert ve topluluklar da önemlidir. Sonuç olarak hepsi göz önünde bulundurulmalıdır.</a:t>
            </a:r>
            <a:endParaRPr lang="tr-TR" dirty="0"/>
          </a:p>
        </p:txBody>
      </p:sp>
    </p:spTree>
    <p:extLst>
      <p:ext uri="{BB962C8B-B14F-4D97-AF65-F5344CB8AC3E}">
        <p14:creationId xmlns:p14="http://schemas.microsoft.com/office/powerpoint/2010/main" val="283582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Sosyal yapının özellikleri</a:t>
            </a:r>
          </a:p>
        </p:txBody>
      </p:sp>
      <p:sp>
        <p:nvSpPr>
          <p:cNvPr id="3" name="İçerik Yer Tutucusu 2"/>
          <p:cNvSpPr>
            <a:spLocks noGrp="1"/>
          </p:cNvSpPr>
          <p:nvPr>
            <p:ph idx="1"/>
          </p:nvPr>
        </p:nvSpPr>
        <p:spPr/>
        <p:txBody>
          <a:bodyPr/>
          <a:lstStyle/>
          <a:p>
            <a:r>
              <a:rPr lang="tr-TR" dirty="0"/>
              <a:t>5.	Yapı, parça ile bütün arasındaki istikrarlı ilişkilerden oluşur. Yapı için istikrarlılık bir gerçek olmakla birlikte, bu çoğu kere bir durağanlığı, statikliği çağrıştırmıştır. Yani yapının alt unsurlarını belirleyen ve denetleyen otonom bir sistem vardır. Söz konusu sistem de hep uyuma yöneliktir. Uyuma yönelik olmayanlar, fonksiyon dışı ve dolayısıyla da yapı ve sistem dışı sayılmaktadırlar. </a:t>
            </a:r>
          </a:p>
        </p:txBody>
      </p:sp>
    </p:spTree>
    <p:extLst>
      <p:ext uri="{BB962C8B-B14F-4D97-AF65-F5344CB8AC3E}">
        <p14:creationId xmlns:p14="http://schemas.microsoft.com/office/powerpoint/2010/main" val="3657082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a:t>
            </a:r>
            <a:r>
              <a:rPr lang="tr-TR" dirty="0"/>
              <a:t>Kurumlar</a:t>
            </a:r>
          </a:p>
        </p:txBody>
      </p:sp>
      <p:sp>
        <p:nvSpPr>
          <p:cNvPr id="3" name="İçerik Yer Tutucusu 2"/>
          <p:cNvSpPr>
            <a:spLocks noGrp="1"/>
          </p:cNvSpPr>
          <p:nvPr>
            <p:ph idx="1"/>
          </p:nvPr>
        </p:nvSpPr>
        <p:spPr/>
        <p:txBody>
          <a:bodyPr>
            <a:normAutofit lnSpcReduction="10000"/>
          </a:bodyPr>
          <a:lstStyle/>
          <a:p>
            <a:r>
              <a:rPr lang="tr-TR" dirty="0"/>
              <a:t>Pek çok kavramda olduğu gibi kurum da günlük dilde ve sosyolojide birbirinden az çok farklı anlamlarda kullanılmaktadır. Günlük dilde genellikle kurumsal bir işlevi yerine getiren "</a:t>
            </a:r>
            <a:r>
              <a:rPr lang="tr-TR" dirty="0" err="1"/>
              <a:t>kuruluş"lara</a:t>
            </a:r>
            <a:r>
              <a:rPr lang="tr-TR" dirty="0"/>
              <a:t> kurum denilmektedir. Bir spor kulübü veya muhtaç çocukların barındığı yer kurum olarak adlandırılmaktadır. Hâlbuki sosyolojik açıdan kurum ne bir kişi, ne bir grup ve ne de bir mekândır; kültürün bir kısmı, insanların yaşam tarzlarının </a:t>
            </a:r>
            <a:r>
              <a:rPr lang="tr-TR" dirty="0" err="1"/>
              <a:t>örüntüleşmiş</a:t>
            </a:r>
            <a:r>
              <a:rPr lang="tr-TR" dirty="0"/>
              <a:t> bir parçasıdır. </a:t>
            </a:r>
          </a:p>
        </p:txBody>
      </p:sp>
    </p:spTree>
    <p:extLst>
      <p:ext uri="{BB962C8B-B14F-4D97-AF65-F5344CB8AC3E}">
        <p14:creationId xmlns:p14="http://schemas.microsoft.com/office/powerpoint/2010/main" val="156583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Sosyal Kurumların Temel Özellikleri</a:t>
            </a:r>
            <a:endParaRPr lang="tr-TR" dirty="0"/>
          </a:p>
        </p:txBody>
      </p:sp>
      <p:sp>
        <p:nvSpPr>
          <p:cNvPr id="3" name="İçerik Yer Tutucusu 2"/>
          <p:cNvSpPr>
            <a:spLocks noGrp="1"/>
          </p:cNvSpPr>
          <p:nvPr>
            <p:ph idx="1"/>
          </p:nvPr>
        </p:nvSpPr>
        <p:spPr/>
        <p:txBody>
          <a:bodyPr>
            <a:normAutofit/>
          </a:bodyPr>
          <a:lstStyle/>
          <a:p>
            <a:r>
              <a:rPr lang="tr-TR" dirty="0"/>
              <a:t>Kurumun tam bir tanımının yapılabilmesi için şu temel özelliklerin göz önünde bulundurulması gerekir</a:t>
            </a:r>
            <a:r>
              <a:rPr lang="tr-TR" dirty="0" smtClean="0"/>
              <a:t>:</a:t>
            </a:r>
          </a:p>
          <a:p>
            <a:r>
              <a:rPr lang="tr-TR" dirty="0" smtClean="0"/>
              <a:t>Kurumlar </a:t>
            </a:r>
            <a:r>
              <a:rPr lang="tr-TR" dirty="0"/>
              <a:t>belli bir amacı gerçekleştirmeye yöneliktir.</a:t>
            </a:r>
          </a:p>
          <a:p>
            <a:r>
              <a:rPr lang="tr-TR" dirty="0" smtClean="0"/>
              <a:t>Söz </a:t>
            </a:r>
            <a:r>
              <a:rPr lang="tr-TR" dirty="0"/>
              <a:t>konusu ihtiyacın gerçekleştiriliş biçimi oldukça süreklilik kazanmıştır.</a:t>
            </a:r>
          </a:p>
          <a:p>
            <a:endParaRPr lang="tr-TR" dirty="0"/>
          </a:p>
        </p:txBody>
      </p:sp>
    </p:spTree>
    <p:extLst>
      <p:ext uri="{BB962C8B-B14F-4D97-AF65-F5344CB8AC3E}">
        <p14:creationId xmlns:p14="http://schemas.microsoft.com/office/powerpoint/2010/main" val="18985902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18</TotalTime>
  <Words>718</Words>
  <Application>Microsoft Office PowerPoint</Application>
  <PresentationFormat>Ekran Gösterisi (4:3)</PresentationFormat>
  <Paragraphs>58</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Organik</vt:lpstr>
      <vt:lpstr>Din Sosyolojisi I</vt:lpstr>
      <vt:lpstr>Sosyal yapı</vt:lpstr>
      <vt:lpstr>Sosyal yapı</vt:lpstr>
      <vt:lpstr>Sosyal yapının özellikleri</vt:lpstr>
      <vt:lpstr>Sosyal yapının özellikleri</vt:lpstr>
      <vt:lpstr>Sosyal yapının özellikleri</vt:lpstr>
      <vt:lpstr>Sosyal yapının özellikleri</vt:lpstr>
      <vt:lpstr>Sosyal Kurumlar</vt:lpstr>
      <vt:lpstr>Sosyal Kurumların Temel Özellikleri</vt:lpstr>
      <vt:lpstr>Sosyal Kurumların Temel Özellikleri</vt:lpstr>
      <vt:lpstr>Sosyal Kurumların İşlevleri</vt:lpstr>
      <vt:lpstr>Temel sosyal kurumlar</vt:lpstr>
      <vt:lpstr>Temel sosyal kurumlar</vt:lpstr>
      <vt:lpstr>Temel sosyal kurumlar</vt:lpstr>
      <vt:lpstr>Sosyal kurumlar ve din</vt:lpstr>
      <vt:lpstr>Sosyal kurumlar ve din</vt:lpstr>
      <vt:lpstr>Sosyal kurumlar ve din</vt:lpstr>
      <vt:lpstr>Sosyal kurumlar ve din</vt:lpstr>
      <vt:lpstr>Sosyal kurumlar ve din</vt:lpstr>
      <vt:lpstr>Sosyal kurumlar ve din</vt:lpstr>
      <vt:lpstr>Değerlendirme, sonuç ve tartışma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Sosyolojisi I</dc:title>
  <dc:creator>ihsan</dc:creator>
  <cp:lastModifiedBy>ihsan</cp:lastModifiedBy>
  <cp:revision>3</cp:revision>
  <dcterms:created xsi:type="dcterms:W3CDTF">2017-12-18T18:17:18Z</dcterms:created>
  <dcterms:modified xsi:type="dcterms:W3CDTF">2017-12-18T18:46:00Z</dcterms:modified>
</cp:coreProperties>
</file>