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99" r:id="rId3"/>
  </p:sldMasterIdLst>
  <p:notesMasterIdLst>
    <p:notesMasterId r:id="rId14"/>
  </p:notesMasterIdLst>
  <p:sldIdLst>
    <p:sldId id="256" r:id="rId4"/>
    <p:sldId id="266" r:id="rId5"/>
    <p:sldId id="269" r:id="rId6"/>
    <p:sldId id="268" r:id="rId7"/>
    <p:sldId id="271" r:id="rId8"/>
    <p:sldId id="272" r:id="rId9"/>
    <p:sldId id="273" r:id="rId10"/>
    <p:sldId id="274" r:id="rId11"/>
    <p:sldId id="275" r:id="rId12"/>
    <p:sldId id="27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1652" autoAdjust="0"/>
  </p:normalViewPr>
  <p:slideViewPr>
    <p:cSldViewPr>
      <p:cViewPr varScale="1">
        <p:scale>
          <a:sx n="106" d="100"/>
          <a:sy n="106" d="100"/>
        </p:scale>
        <p:origin x="177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F9BCBA-D182-4258-98FB-2F92148C12AD}" type="datetimeFigureOut">
              <a:rPr lang="tr-TR" smtClean="0"/>
              <a:t>25.05.2018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060826-4FC3-4267-AF64-5F9C489B87AD}" type="slidenum">
              <a:rPr lang="tr-TR" smtClean="0"/>
              <a:t>‹#›</a:t>
            </a:fld>
            <a:endParaRPr lang="tr-TR"/>
          </a:p>
        </p:txBody>
      </p:sp>
    </p:spTree>
    <p:extLst>
      <p:ext uri="{BB962C8B-B14F-4D97-AF65-F5344CB8AC3E}">
        <p14:creationId xmlns:p14="http://schemas.microsoft.com/office/powerpoint/2010/main" val="354469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4A2B994-2CA8-4287-9993-5317DA251190}"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5FD1976-81E6-4AF3-BBB9-03E4301223A1}"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6963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32AFC5B-D03A-479B-A73F-3951E76DAB4B}"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297421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C9FF5F7-057F-4E98-92FF-50F99ADD359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3057978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DB41CEE-BF90-4F21-8A42-C81FBDB8D33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2763931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EF3FCB3D-227F-4A66-88A9-9EA4B001641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430319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4A31A5CB-874C-4796-932E-79764A4A7EE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928447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1E77AA59-548C-457A-B655-830E9CAEEA80}"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1367690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9F275A0-E99F-4DC2-8A95-C5B31104CF5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236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64A2B994-2CA8-4287-9993-5317DA251190}"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B6C0D43F-AB27-48FA-A40A-6BCF6B96A92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58374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D28FFD82-91E9-485B-AB69-EF2DBFCB35B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722080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5D70858C-0B65-450B-A9A2-306C136F0B8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844979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708CD58D-D2DD-4C93-8979-15716F4073F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664839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A6624377-1FF8-43D5-93E3-68FBA6B49D1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5417743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3301701C-4664-45FD-83AF-2877978C38F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56924642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A4F5C9C8-F895-47FF-BFB2-2104DA22DDB8}"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5409279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4E8A5F0D-AE0B-44B1-81F4-87C72767ACC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5683007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02A98ACF-C6E0-4E73-9951-6260B1FB3AF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3797033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868E6AFD-F612-4382-ABA4-85F074AD356A}"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3404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4A2B994-2CA8-4287-9993-5317DA251190}" type="datetimeFigureOut">
              <a:rPr lang="tr-TR" smtClean="0"/>
              <a:t>25.05.2018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58990EFE-B825-42CE-AFBE-8563985A6A4E}"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6019946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4C689411-8820-4A60-8776-A8FC0A33B1A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0898762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686C7A5D-794B-4EEC-8A7F-ECB8AE7237DA}"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9543649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4DD8190B-A2CA-49CE-94DD-2465243CC04F}"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4473803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ClipArt" preserve="1">
  <p:cSld name="Başlık, Metin ve Küçük Resim">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Küçük Resim Yer Tutucusu 3"/>
          <p:cNvSpPr>
            <a:spLocks noGrp="1"/>
          </p:cNvSpPr>
          <p:nvPr>
            <p:ph type="clipArt" sz="half" idx="2"/>
          </p:nvPr>
        </p:nvSpPr>
        <p:spPr>
          <a:xfrm>
            <a:off x="4648200" y="1600200"/>
            <a:ext cx="4038600" cy="4525963"/>
          </a:xfrm>
        </p:spPr>
        <p:txBody>
          <a:bodyPr/>
          <a:lstStyle/>
          <a:p>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2B1DA7FF-AFCC-488C-8352-312D1A58F349}"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8401747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55D7F539-8EB0-4F91-9BD3-A3E8B2AD92D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6223927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xOverObj" preserve="1">
  <p:cSld name="Başlık ve İçerik Üzerinde Metin">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0"/>
            <a:ext cx="82296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57200" y="3938588"/>
            <a:ext cx="82296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a:xfrm>
            <a:off x="457200" y="6245225"/>
            <a:ext cx="2133600" cy="476250"/>
          </a:xfrm>
        </p:spPr>
        <p:txBody>
          <a:bodyPr/>
          <a:lstStyle>
            <a:lvl1pPr>
              <a:defRPr/>
            </a:lvl1pPr>
          </a:lstStyle>
          <a:p>
            <a:endParaRPr lang="tr-TR">
              <a:solidFill>
                <a:srgbClr val="000000"/>
              </a:solidFill>
            </a:endParaRPr>
          </a:p>
        </p:txBody>
      </p:sp>
      <p:sp>
        <p:nvSpPr>
          <p:cNvPr id="6" name="Altbilgi Yer Tutucusu 5"/>
          <p:cNvSpPr>
            <a:spLocks noGrp="1"/>
          </p:cNvSpPr>
          <p:nvPr>
            <p:ph type="ftr" sz="quarter" idx="11"/>
          </p:nvPr>
        </p:nvSpPr>
        <p:spPr>
          <a:xfrm>
            <a:off x="3124200" y="6245225"/>
            <a:ext cx="2895600" cy="476250"/>
          </a:xfrm>
        </p:spPr>
        <p:txBody>
          <a:bodyPr/>
          <a:lstStyle>
            <a:lvl1pPr>
              <a:defRPr/>
            </a:lvl1pPr>
          </a:lstStyle>
          <a:p>
            <a:endParaRPr lang="tr-TR">
              <a:solidFill>
                <a:srgbClr val="000000"/>
              </a:solidFill>
            </a:endParaRPr>
          </a:p>
        </p:txBody>
      </p:sp>
      <p:sp>
        <p:nvSpPr>
          <p:cNvPr id="7" name="Slayt Numarası Yer Tutucusu 6"/>
          <p:cNvSpPr>
            <a:spLocks noGrp="1"/>
          </p:cNvSpPr>
          <p:nvPr>
            <p:ph type="sldNum" sz="quarter" idx="12"/>
          </p:nvPr>
        </p:nvSpPr>
        <p:spPr>
          <a:xfrm>
            <a:off x="6553200" y="6245225"/>
            <a:ext cx="2133600" cy="476250"/>
          </a:xfrm>
        </p:spPr>
        <p:txBody>
          <a:bodyPr/>
          <a:lstStyle>
            <a:lvl1pPr>
              <a:defRPr/>
            </a:lvl1pPr>
          </a:lstStyle>
          <a:p>
            <a:fld id="{B536E821-FF2D-45F9-AE37-3AC2127F0C24}"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670082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2B994-2CA8-4287-9993-5317DA251190}"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64A2B994-2CA8-4287-9993-5317DA251190}" type="datetimeFigureOut">
              <a:rPr lang="tr-TR" smtClean="0"/>
              <a:t>25.05.2018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64A2B994-2CA8-4287-9993-5317DA251190}" type="datetimeFigureOut">
              <a:rPr lang="tr-TR" smtClean="0"/>
              <a:t>25.05.2018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2B994-2CA8-4287-9993-5317DA251190}" type="datetimeFigureOut">
              <a:rPr lang="tr-TR" smtClean="0"/>
              <a:t>25.05.2018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BB22C41-B5CD-4C61-8765-73541A484464}"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4A2B994-2CA8-4287-9993-5317DA251190}" type="datetimeFigureOut">
              <a:rPr lang="tr-TR" smtClean="0"/>
              <a:t>25.05.2018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BB22C41-B5CD-4C61-8765-73541A484464}"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64A2B994-2CA8-4287-9993-5317DA251190}" type="datetimeFigureOut">
              <a:rPr lang="tr-TR" smtClean="0"/>
              <a:t>25.05.2018</a:t>
            </a:fld>
            <a:endParaRPr lang="tr-TR"/>
          </a:p>
        </p:txBody>
      </p:sp>
      <p:sp>
        <p:nvSpPr>
          <p:cNvPr id="9" name="Slide Number Placeholder 8"/>
          <p:cNvSpPr>
            <a:spLocks noGrp="1"/>
          </p:cNvSpPr>
          <p:nvPr>
            <p:ph type="sldNum" sz="quarter" idx="11"/>
          </p:nvPr>
        </p:nvSpPr>
        <p:spPr/>
        <p:txBody>
          <a:bodyPr/>
          <a:lstStyle/>
          <a:p>
            <a:fld id="{9BB22C41-B5CD-4C61-8765-73541A484464}"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9BB22C41-B5CD-4C61-8765-73541A484464}"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4A2B994-2CA8-4287-9993-5317DA251190}" type="datetimeFigureOut">
              <a:rPr lang="tr-TR" smtClean="0"/>
              <a:t>25.05.2018</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198CFB62-C774-402F-A9D6-8CEEC43DA8EB}"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3355230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A07B0F59-0E9A-4F68-BE2C-E64342BD5155}" type="slidenum">
              <a:rPr lang="tr-TR" smtClean="0">
                <a:solidFill>
                  <a:srgbClr val="000000"/>
                </a:solidFill>
              </a:rPr>
              <a:pPr fontAlgn="base">
                <a:spcBef>
                  <a:spcPct val="0"/>
                </a:spcBef>
                <a:spcAft>
                  <a:spcPct val="0"/>
                </a:spcAft>
              </a:pPr>
              <a:t>‹#›</a:t>
            </a:fld>
            <a:endParaRPr lang="tr-TR" smtClean="0">
              <a:solidFill>
                <a:srgbClr val="000000"/>
              </a:solidFill>
            </a:endParaRPr>
          </a:p>
        </p:txBody>
      </p:sp>
    </p:spTree>
    <p:extLst>
      <p:ext uri="{BB962C8B-B14F-4D97-AF65-F5344CB8AC3E}">
        <p14:creationId xmlns:p14="http://schemas.microsoft.com/office/powerpoint/2010/main" val="92600580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905001"/>
            <a:ext cx="7543800" cy="1668016"/>
          </a:xfrm>
        </p:spPr>
        <p:txBody>
          <a:bodyPr/>
          <a:lstStyle/>
          <a:p>
            <a:r>
              <a:rPr lang="tr-TR" dirty="0" smtClean="0"/>
              <a:t>   İLETİŞİM</a:t>
            </a:r>
            <a:endParaRPr lang="tr-TR" dirty="0"/>
          </a:p>
        </p:txBody>
      </p:sp>
      <p:sp>
        <p:nvSpPr>
          <p:cNvPr id="4" name="Alt Başlık 3"/>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0953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600" dirty="0" smtClean="0"/>
              <a:t>Reformcu Kişilik ( Rasyonel ve İdealist)</a:t>
            </a:r>
            <a:endParaRPr lang="tr-TR" sz="3600" dirty="0"/>
          </a:p>
        </p:txBody>
      </p:sp>
      <p:sp>
        <p:nvSpPr>
          <p:cNvPr id="3" name="İçerik Yer Tutucusu 2"/>
          <p:cNvSpPr>
            <a:spLocks noGrp="1"/>
          </p:cNvSpPr>
          <p:nvPr>
            <p:ph idx="1"/>
          </p:nvPr>
        </p:nvSpPr>
        <p:spPr>
          <a:xfrm>
            <a:off x="3419872" y="1600200"/>
            <a:ext cx="5266928" cy="4525963"/>
          </a:xfrm>
        </p:spPr>
        <p:txBody>
          <a:bodyPr/>
          <a:lstStyle/>
          <a:p>
            <a:pPr algn="ctr"/>
            <a:r>
              <a:rPr lang="tr-TR" dirty="0" smtClean="0"/>
              <a:t>Bu kişilerle iletişim kurabilmeleri için, fikirlerine değer vermeli, onlara adil ve saygılı davranmalı, gergin olduklarında endişelerini anlamaya çalışmalı ve cesaretlendirmelidirler.</a:t>
            </a:r>
            <a:endParaRPr lang="tr-TR"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10</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1628800"/>
            <a:ext cx="3168352" cy="4248472"/>
          </a:xfrm>
          <a:prstGeom prst="rect">
            <a:avLst/>
          </a:prstGeom>
        </p:spPr>
      </p:pic>
    </p:spTree>
    <p:extLst>
      <p:ext uri="{BB962C8B-B14F-4D97-AF65-F5344CB8AC3E}">
        <p14:creationId xmlns:p14="http://schemas.microsoft.com/office/powerpoint/2010/main" val="3658496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22114"/>
          </a:xfrm>
        </p:spPr>
        <p:txBody>
          <a:bodyPr/>
          <a:lstStyle/>
          <a:p>
            <a:r>
              <a:rPr lang="tr-TR" dirty="0" smtClean="0"/>
              <a:t>İletişim Sürecinin Unsurları</a:t>
            </a:r>
            <a:endParaRPr lang="tr-TR" dirty="0"/>
          </a:p>
        </p:txBody>
      </p:sp>
      <p:sp>
        <p:nvSpPr>
          <p:cNvPr id="3" name="İçerik Yer Tutucusu 2"/>
          <p:cNvSpPr>
            <a:spLocks noGrp="1"/>
          </p:cNvSpPr>
          <p:nvPr>
            <p:ph idx="1"/>
          </p:nvPr>
        </p:nvSpPr>
        <p:spPr/>
        <p:txBody>
          <a:bodyPr/>
          <a:lstStyle/>
          <a:p>
            <a:pPr algn="ctr"/>
            <a:r>
              <a:rPr lang="tr-TR" sz="3000" dirty="0" smtClean="0"/>
              <a:t>İletişim kaynak ile hedef arasında kurulur. Kaynak ile hedef arasındaki iletişim, “iletişim kanalı” ile sağlanır. Mesaj kanaldan gererek hedefe ulaşır; bunun için kanal iletiye uygun olmalıdır. Kaynak birey veya grup olabileceği gibi; organizasyon veya kitle de olabilir. </a:t>
            </a:r>
          </a:p>
          <a:p>
            <a:pPr marL="0" indent="0">
              <a:buNone/>
            </a:pPr>
            <a:endParaRPr lang="tr-TR"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2</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848" y="4437112"/>
            <a:ext cx="1971675" cy="2324100"/>
          </a:xfrm>
          <a:prstGeom prst="rect">
            <a:avLst/>
          </a:prstGeom>
        </p:spPr>
      </p:pic>
    </p:spTree>
    <p:extLst>
      <p:ext uri="{BB962C8B-B14F-4D97-AF65-F5344CB8AC3E}">
        <p14:creationId xmlns:p14="http://schemas.microsoft.com/office/powerpoint/2010/main" val="384102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tr-TR" sz="4000"/>
              <a:t>İLETİŞİM SÜRECİNİN TEMEL ÖĞELERİ</a:t>
            </a:r>
          </a:p>
        </p:txBody>
      </p:sp>
      <p:sp>
        <p:nvSpPr>
          <p:cNvPr id="40963" name="Text Box 3"/>
          <p:cNvSpPr txBox="1">
            <a:spLocks noChangeArrowheads="1"/>
          </p:cNvSpPr>
          <p:nvPr/>
        </p:nvSpPr>
        <p:spPr bwMode="auto">
          <a:xfrm>
            <a:off x="395288" y="2420938"/>
            <a:ext cx="1584325" cy="314960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chemeClr val="accent1"/>
                </a:solidFill>
              </a14:hiddenFill>
            </a:ext>
          </a:extLst>
        </p:spPr>
        <p:txBody>
          <a:bodyPr>
            <a:spAutoFit/>
          </a:bodyPr>
          <a:lstStyle>
            <a:lvl1pPr marL="171450" indent="-17145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fontAlgn="base">
              <a:spcBef>
                <a:spcPct val="50000"/>
              </a:spcBef>
              <a:spcAft>
                <a:spcPct val="0"/>
              </a:spcAft>
            </a:pPr>
            <a:r>
              <a:rPr lang="tr-TR" sz="2000" b="1" smtClean="0">
                <a:solidFill>
                  <a:srgbClr val="CC3300"/>
                </a:solidFill>
                <a:latin typeface="Trebuchet MS" pitchFamily="34" charset="0"/>
              </a:rPr>
              <a:t>KAYNAK</a:t>
            </a:r>
          </a:p>
          <a:p>
            <a:pPr fontAlgn="base">
              <a:spcBef>
                <a:spcPct val="50000"/>
              </a:spcBef>
              <a:spcAft>
                <a:spcPct val="0"/>
              </a:spcAft>
            </a:pPr>
            <a:r>
              <a:rPr lang="tr-TR" sz="2000" b="1" u="sng" smtClean="0">
                <a:solidFill>
                  <a:srgbClr val="000000"/>
                </a:solidFill>
                <a:latin typeface="Trebuchet MS" pitchFamily="34" charset="0"/>
              </a:rPr>
              <a:t>Davranışlar</a:t>
            </a:r>
          </a:p>
          <a:p>
            <a:pPr fontAlgn="base">
              <a:spcBef>
                <a:spcPct val="50000"/>
              </a:spcBef>
              <a:spcAft>
                <a:spcPct val="0"/>
              </a:spcAft>
              <a:buFontTx/>
              <a:buChar char="•"/>
            </a:pPr>
            <a:r>
              <a:rPr lang="tr-TR" sz="2000" b="1" smtClean="0">
                <a:solidFill>
                  <a:srgbClr val="000000"/>
                </a:solidFill>
                <a:latin typeface="Trebuchet MS" pitchFamily="34" charset="0"/>
              </a:rPr>
              <a:t>Fikir</a:t>
            </a:r>
          </a:p>
          <a:p>
            <a:pPr fontAlgn="base">
              <a:spcBef>
                <a:spcPct val="50000"/>
              </a:spcBef>
              <a:spcAft>
                <a:spcPct val="0"/>
              </a:spcAft>
              <a:buFontTx/>
              <a:buChar char="•"/>
            </a:pPr>
            <a:r>
              <a:rPr lang="tr-TR" sz="2000" b="1" smtClean="0">
                <a:solidFill>
                  <a:srgbClr val="000000"/>
                </a:solidFill>
                <a:latin typeface="Trebuchet MS" pitchFamily="34" charset="0"/>
              </a:rPr>
              <a:t>Bilgi</a:t>
            </a:r>
          </a:p>
          <a:p>
            <a:pPr fontAlgn="base">
              <a:spcBef>
                <a:spcPct val="50000"/>
              </a:spcBef>
              <a:spcAft>
                <a:spcPct val="0"/>
              </a:spcAft>
              <a:buFontTx/>
              <a:buChar char="•"/>
            </a:pPr>
            <a:r>
              <a:rPr lang="tr-TR" sz="2000" b="1" smtClean="0">
                <a:solidFill>
                  <a:srgbClr val="000000"/>
                </a:solidFill>
                <a:latin typeface="Trebuchet MS" pitchFamily="34" charset="0"/>
              </a:rPr>
              <a:t>Duygu</a:t>
            </a:r>
          </a:p>
          <a:p>
            <a:pPr fontAlgn="base">
              <a:spcBef>
                <a:spcPct val="50000"/>
              </a:spcBef>
              <a:spcAft>
                <a:spcPct val="0"/>
              </a:spcAft>
              <a:buFontTx/>
              <a:buChar char="•"/>
            </a:pPr>
            <a:r>
              <a:rPr lang="tr-TR" sz="2000" b="1" smtClean="0">
                <a:solidFill>
                  <a:srgbClr val="000000"/>
                </a:solidFill>
                <a:latin typeface="Trebuchet MS" pitchFamily="34" charset="0"/>
              </a:rPr>
              <a:t>Tutum</a:t>
            </a:r>
          </a:p>
          <a:p>
            <a:pPr fontAlgn="base">
              <a:spcBef>
                <a:spcPct val="50000"/>
              </a:spcBef>
              <a:spcAft>
                <a:spcPct val="0"/>
              </a:spcAft>
              <a:buFontTx/>
              <a:buChar char="•"/>
            </a:pPr>
            <a:r>
              <a:rPr lang="tr-TR" sz="2000" b="1" smtClean="0">
                <a:solidFill>
                  <a:srgbClr val="000000"/>
                </a:solidFill>
                <a:latin typeface="Trebuchet MS" pitchFamily="34" charset="0"/>
              </a:rPr>
              <a:t>Beceri</a:t>
            </a:r>
          </a:p>
        </p:txBody>
      </p:sp>
      <p:sp>
        <p:nvSpPr>
          <p:cNvPr id="40964" name="Text Box 4"/>
          <p:cNvSpPr txBox="1">
            <a:spLocks noChangeArrowheads="1"/>
          </p:cNvSpPr>
          <p:nvPr/>
        </p:nvSpPr>
        <p:spPr bwMode="auto">
          <a:xfrm>
            <a:off x="2266950" y="2420938"/>
            <a:ext cx="1871663" cy="314960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chemeClr val="accent1"/>
                </a:solidFill>
              </a14:hiddenFill>
            </a:ext>
          </a:extLst>
        </p:spPr>
        <p:txBody>
          <a:bodyPr>
            <a:spAutoFit/>
          </a:bodyPr>
          <a:lstStyle>
            <a:lvl1pPr marL="171450" indent="-17145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fontAlgn="base">
              <a:spcBef>
                <a:spcPct val="50000"/>
              </a:spcBef>
              <a:spcAft>
                <a:spcPct val="0"/>
              </a:spcAft>
            </a:pPr>
            <a:r>
              <a:rPr lang="tr-TR" sz="2000" b="1" smtClean="0">
                <a:solidFill>
                  <a:srgbClr val="CC3300"/>
                </a:solidFill>
                <a:latin typeface="Trebuchet MS" pitchFamily="34" charset="0"/>
              </a:rPr>
              <a:t>MESAJ</a:t>
            </a:r>
          </a:p>
          <a:p>
            <a:pPr algn="ctr" fontAlgn="base">
              <a:spcBef>
                <a:spcPct val="50000"/>
              </a:spcBef>
              <a:spcAft>
                <a:spcPct val="0"/>
              </a:spcAft>
            </a:pPr>
            <a:r>
              <a:rPr lang="tr-TR" sz="2000" b="1" u="sng" smtClean="0">
                <a:solidFill>
                  <a:srgbClr val="000000"/>
                </a:solidFill>
                <a:latin typeface="Trebuchet MS" pitchFamily="34" charset="0"/>
              </a:rPr>
              <a:t>Semboller</a:t>
            </a:r>
          </a:p>
          <a:p>
            <a:pPr fontAlgn="base">
              <a:spcBef>
                <a:spcPct val="50000"/>
              </a:spcBef>
              <a:spcAft>
                <a:spcPct val="0"/>
              </a:spcAft>
              <a:buFontTx/>
              <a:buChar char="•"/>
            </a:pPr>
            <a:r>
              <a:rPr lang="tr-TR" sz="2000" b="1" smtClean="0">
                <a:solidFill>
                  <a:srgbClr val="000000"/>
                </a:solidFill>
                <a:latin typeface="Trebuchet MS" pitchFamily="34" charset="0"/>
              </a:rPr>
              <a:t>Gerçek obje</a:t>
            </a:r>
          </a:p>
          <a:p>
            <a:pPr fontAlgn="base">
              <a:spcBef>
                <a:spcPct val="50000"/>
              </a:spcBef>
              <a:spcAft>
                <a:spcPct val="0"/>
              </a:spcAft>
              <a:buFontTx/>
              <a:buChar char="•"/>
            </a:pPr>
            <a:r>
              <a:rPr lang="tr-TR" sz="2000" b="1" smtClean="0">
                <a:solidFill>
                  <a:srgbClr val="000000"/>
                </a:solidFill>
                <a:latin typeface="Trebuchet MS" pitchFamily="34" charset="0"/>
              </a:rPr>
              <a:t>Modeller</a:t>
            </a:r>
          </a:p>
          <a:p>
            <a:pPr fontAlgn="base">
              <a:spcBef>
                <a:spcPct val="50000"/>
              </a:spcBef>
              <a:spcAft>
                <a:spcPct val="0"/>
              </a:spcAft>
              <a:buFontTx/>
              <a:buChar char="•"/>
            </a:pPr>
            <a:r>
              <a:rPr lang="tr-TR" sz="2000" b="1" smtClean="0">
                <a:solidFill>
                  <a:srgbClr val="000000"/>
                </a:solidFill>
                <a:latin typeface="Trebuchet MS" pitchFamily="34" charset="0"/>
              </a:rPr>
              <a:t>Resim</a:t>
            </a:r>
          </a:p>
          <a:p>
            <a:pPr fontAlgn="base">
              <a:spcBef>
                <a:spcPct val="50000"/>
              </a:spcBef>
              <a:spcAft>
                <a:spcPct val="0"/>
              </a:spcAft>
              <a:buFontTx/>
              <a:buChar char="•"/>
            </a:pPr>
            <a:r>
              <a:rPr lang="tr-TR" sz="2000" b="1" smtClean="0">
                <a:solidFill>
                  <a:srgbClr val="000000"/>
                </a:solidFill>
                <a:latin typeface="Trebuchet MS" pitchFamily="34" charset="0"/>
              </a:rPr>
              <a:t>Hareket</a:t>
            </a:r>
          </a:p>
          <a:p>
            <a:pPr fontAlgn="base">
              <a:spcBef>
                <a:spcPct val="50000"/>
              </a:spcBef>
              <a:spcAft>
                <a:spcPct val="0"/>
              </a:spcAft>
              <a:buFontTx/>
              <a:buChar char="•"/>
            </a:pPr>
            <a:r>
              <a:rPr lang="tr-TR" sz="2000" b="1" smtClean="0">
                <a:solidFill>
                  <a:srgbClr val="000000"/>
                </a:solidFill>
                <a:latin typeface="Trebuchet MS" pitchFamily="34" charset="0"/>
              </a:rPr>
              <a:t>Ses</a:t>
            </a:r>
          </a:p>
        </p:txBody>
      </p:sp>
      <p:sp>
        <p:nvSpPr>
          <p:cNvPr id="40965" name="Text Box 5"/>
          <p:cNvSpPr txBox="1">
            <a:spLocks noChangeArrowheads="1"/>
          </p:cNvSpPr>
          <p:nvPr/>
        </p:nvSpPr>
        <p:spPr bwMode="auto">
          <a:xfrm>
            <a:off x="4427538" y="2420938"/>
            <a:ext cx="2665412" cy="314960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chemeClr val="accent1"/>
                </a:solidFill>
              </a14:hiddenFill>
            </a:ext>
          </a:extLst>
        </p:spPr>
        <p:txBody>
          <a:bodyPr>
            <a:spAutoFit/>
          </a:bodyPr>
          <a:lstStyle>
            <a:lvl1pPr marL="171450" indent="-17145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fontAlgn="base">
              <a:spcBef>
                <a:spcPct val="50000"/>
              </a:spcBef>
              <a:spcAft>
                <a:spcPct val="0"/>
              </a:spcAft>
            </a:pPr>
            <a:r>
              <a:rPr lang="tr-TR" sz="2000" b="1" smtClean="0">
                <a:solidFill>
                  <a:srgbClr val="CC3300"/>
                </a:solidFill>
                <a:latin typeface="Trebuchet MS" pitchFamily="34" charset="0"/>
              </a:rPr>
              <a:t>KANAL</a:t>
            </a:r>
          </a:p>
          <a:p>
            <a:pPr algn="ctr" fontAlgn="base">
              <a:spcBef>
                <a:spcPct val="50000"/>
              </a:spcBef>
              <a:spcAft>
                <a:spcPct val="0"/>
              </a:spcAft>
            </a:pPr>
            <a:r>
              <a:rPr lang="tr-TR" sz="2000" b="1" u="sng" smtClean="0">
                <a:solidFill>
                  <a:srgbClr val="000000"/>
                </a:solidFill>
                <a:latin typeface="Trebuchet MS" pitchFamily="34" charset="0"/>
              </a:rPr>
              <a:t>İletici Araç &amp; Yöntemler</a:t>
            </a:r>
          </a:p>
          <a:p>
            <a:pPr fontAlgn="base">
              <a:spcBef>
                <a:spcPct val="50000"/>
              </a:spcBef>
              <a:spcAft>
                <a:spcPct val="0"/>
              </a:spcAft>
              <a:buFontTx/>
              <a:buChar char="•"/>
            </a:pPr>
            <a:r>
              <a:rPr lang="tr-TR" sz="2000" b="1" smtClean="0">
                <a:solidFill>
                  <a:srgbClr val="000000"/>
                </a:solidFill>
                <a:latin typeface="Trebuchet MS" pitchFamily="34" charset="0"/>
              </a:rPr>
              <a:t>Sözsüz iletişim</a:t>
            </a:r>
          </a:p>
          <a:p>
            <a:pPr fontAlgn="base">
              <a:spcBef>
                <a:spcPct val="50000"/>
              </a:spcBef>
              <a:spcAft>
                <a:spcPct val="0"/>
              </a:spcAft>
              <a:buFontTx/>
              <a:buChar char="•"/>
            </a:pPr>
            <a:r>
              <a:rPr lang="tr-TR" sz="2000" b="1" smtClean="0">
                <a:solidFill>
                  <a:srgbClr val="000000"/>
                </a:solidFill>
                <a:latin typeface="Trebuchet MS" pitchFamily="34" charset="0"/>
              </a:rPr>
              <a:t>Sözlü İletişim</a:t>
            </a:r>
          </a:p>
          <a:p>
            <a:pPr fontAlgn="base">
              <a:spcBef>
                <a:spcPct val="50000"/>
              </a:spcBef>
              <a:spcAft>
                <a:spcPct val="0"/>
              </a:spcAft>
              <a:buFontTx/>
              <a:buChar char="•"/>
            </a:pPr>
            <a:r>
              <a:rPr lang="tr-TR" sz="2000" b="1" smtClean="0">
                <a:solidFill>
                  <a:srgbClr val="000000"/>
                </a:solidFill>
                <a:latin typeface="Trebuchet MS" pitchFamily="34" charset="0"/>
              </a:rPr>
              <a:t>Basılı/yazılı araçlar</a:t>
            </a:r>
          </a:p>
          <a:p>
            <a:pPr fontAlgn="base">
              <a:spcBef>
                <a:spcPct val="50000"/>
              </a:spcBef>
              <a:spcAft>
                <a:spcPct val="30000"/>
              </a:spcAft>
              <a:buFontTx/>
              <a:buChar char="•"/>
            </a:pPr>
            <a:r>
              <a:rPr lang="tr-TR" sz="2000" b="1" smtClean="0">
                <a:solidFill>
                  <a:srgbClr val="000000"/>
                </a:solidFill>
                <a:latin typeface="Trebuchet MS" pitchFamily="34" charset="0"/>
              </a:rPr>
              <a:t>Yöntemler</a:t>
            </a:r>
          </a:p>
          <a:p>
            <a:pPr fontAlgn="base">
              <a:lnSpc>
                <a:spcPct val="20000"/>
              </a:lnSpc>
              <a:spcBef>
                <a:spcPct val="0"/>
              </a:spcBef>
              <a:spcAft>
                <a:spcPct val="0"/>
              </a:spcAft>
              <a:buFontTx/>
              <a:buChar char="•"/>
            </a:pPr>
            <a:endParaRPr lang="tr-TR" sz="2000" b="1" smtClean="0">
              <a:solidFill>
                <a:srgbClr val="000000"/>
              </a:solidFill>
              <a:latin typeface="Trebuchet MS" pitchFamily="34" charset="0"/>
            </a:endParaRPr>
          </a:p>
        </p:txBody>
      </p:sp>
      <p:sp>
        <p:nvSpPr>
          <p:cNvPr id="40966" name="Text Box 6"/>
          <p:cNvSpPr txBox="1">
            <a:spLocks noChangeArrowheads="1"/>
          </p:cNvSpPr>
          <p:nvPr/>
        </p:nvSpPr>
        <p:spPr bwMode="auto">
          <a:xfrm>
            <a:off x="7308850" y="2420938"/>
            <a:ext cx="1622425" cy="3149600"/>
          </a:xfrm>
          <a:prstGeom prst="rect">
            <a:avLst/>
          </a:prstGeom>
          <a:noFill/>
          <a:ln w="9525">
            <a:solidFill>
              <a:schemeClr val="tx1"/>
            </a:solidFill>
            <a:miter lim="800000"/>
            <a:headEnd/>
            <a:tailEnd/>
          </a:ln>
          <a:effectLst>
            <a:prstShdw prst="shdw17" dist="17961" dir="2700000">
              <a:schemeClr val="tx1">
                <a:gamma/>
                <a:shade val="60000"/>
                <a:invGamma/>
              </a:schemeClr>
            </a:prstShdw>
          </a:effectLst>
          <a:extLst>
            <a:ext uri="{909E8E84-426E-40DD-AFC4-6F175D3DCCD1}">
              <a14:hiddenFill xmlns:a14="http://schemas.microsoft.com/office/drawing/2010/main">
                <a:solidFill>
                  <a:schemeClr val="accent1"/>
                </a:solidFill>
              </a14:hiddenFill>
            </a:ext>
          </a:extLst>
        </p:spPr>
        <p:txBody>
          <a:bodyPr>
            <a:spAutoFit/>
          </a:bodyPr>
          <a:lstStyle>
            <a:lvl1pPr marL="171450" indent="-171450">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lgn="ctr" fontAlgn="base">
              <a:spcBef>
                <a:spcPct val="50000"/>
              </a:spcBef>
              <a:spcAft>
                <a:spcPct val="0"/>
              </a:spcAft>
            </a:pPr>
            <a:r>
              <a:rPr lang="tr-TR" sz="2000" b="1" smtClean="0">
                <a:solidFill>
                  <a:srgbClr val="CC3300"/>
                </a:solidFill>
                <a:latin typeface="Trebuchet MS" pitchFamily="34" charset="0"/>
              </a:rPr>
              <a:t>ALICI</a:t>
            </a:r>
          </a:p>
          <a:p>
            <a:pPr fontAlgn="base">
              <a:spcBef>
                <a:spcPct val="50000"/>
              </a:spcBef>
              <a:spcAft>
                <a:spcPct val="0"/>
              </a:spcAft>
            </a:pPr>
            <a:r>
              <a:rPr lang="tr-TR" sz="2000" b="1" u="sng" smtClean="0">
                <a:solidFill>
                  <a:srgbClr val="000000"/>
                </a:solidFill>
                <a:latin typeface="Trebuchet MS" pitchFamily="34" charset="0"/>
              </a:rPr>
              <a:t>Davranışlar</a:t>
            </a:r>
          </a:p>
          <a:p>
            <a:pPr fontAlgn="base">
              <a:spcBef>
                <a:spcPct val="50000"/>
              </a:spcBef>
              <a:spcAft>
                <a:spcPct val="0"/>
              </a:spcAft>
              <a:buFontTx/>
              <a:buChar char="•"/>
            </a:pPr>
            <a:r>
              <a:rPr lang="tr-TR" sz="2000" b="1" smtClean="0">
                <a:solidFill>
                  <a:srgbClr val="000000"/>
                </a:solidFill>
                <a:latin typeface="Trebuchet MS" pitchFamily="34" charset="0"/>
              </a:rPr>
              <a:t>Fikir</a:t>
            </a:r>
          </a:p>
          <a:p>
            <a:pPr fontAlgn="base">
              <a:spcBef>
                <a:spcPct val="50000"/>
              </a:spcBef>
              <a:spcAft>
                <a:spcPct val="0"/>
              </a:spcAft>
              <a:buFontTx/>
              <a:buChar char="•"/>
            </a:pPr>
            <a:r>
              <a:rPr lang="tr-TR" sz="2000" b="1" smtClean="0">
                <a:solidFill>
                  <a:srgbClr val="000000"/>
                </a:solidFill>
                <a:latin typeface="Trebuchet MS" pitchFamily="34" charset="0"/>
              </a:rPr>
              <a:t>Bilgi</a:t>
            </a:r>
          </a:p>
          <a:p>
            <a:pPr fontAlgn="base">
              <a:spcBef>
                <a:spcPct val="50000"/>
              </a:spcBef>
              <a:spcAft>
                <a:spcPct val="0"/>
              </a:spcAft>
              <a:buFontTx/>
              <a:buChar char="•"/>
            </a:pPr>
            <a:r>
              <a:rPr lang="tr-TR" sz="2000" b="1" smtClean="0">
                <a:solidFill>
                  <a:srgbClr val="000000"/>
                </a:solidFill>
                <a:latin typeface="Trebuchet MS" pitchFamily="34" charset="0"/>
              </a:rPr>
              <a:t>Duygu</a:t>
            </a:r>
          </a:p>
          <a:p>
            <a:pPr fontAlgn="base">
              <a:spcBef>
                <a:spcPct val="50000"/>
              </a:spcBef>
              <a:spcAft>
                <a:spcPct val="0"/>
              </a:spcAft>
              <a:buFontTx/>
              <a:buChar char="•"/>
            </a:pPr>
            <a:r>
              <a:rPr lang="tr-TR" sz="2000" b="1" smtClean="0">
                <a:solidFill>
                  <a:srgbClr val="000000"/>
                </a:solidFill>
                <a:latin typeface="Trebuchet MS" pitchFamily="34" charset="0"/>
              </a:rPr>
              <a:t>Tutum</a:t>
            </a:r>
          </a:p>
          <a:p>
            <a:pPr fontAlgn="base">
              <a:spcBef>
                <a:spcPct val="50000"/>
              </a:spcBef>
              <a:spcAft>
                <a:spcPct val="0"/>
              </a:spcAft>
              <a:buFontTx/>
              <a:buChar char="•"/>
            </a:pPr>
            <a:r>
              <a:rPr lang="tr-TR" sz="2000" b="1" smtClean="0">
                <a:solidFill>
                  <a:srgbClr val="000000"/>
                </a:solidFill>
                <a:latin typeface="Trebuchet MS" pitchFamily="34" charset="0"/>
              </a:rPr>
              <a:t>Beceri</a:t>
            </a:r>
          </a:p>
        </p:txBody>
      </p:sp>
      <p:sp>
        <p:nvSpPr>
          <p:cNvPr id="40967" name="Line 7"/>
          <p:cNvSpPr>
            <a:spLocks noChangeShapeType="1"/>
          </p:cNvSpPr>
          <p:nvPr/>
        </p:nvSpPr>
        <p:spPr bwMode="auto">
          <a:xfrm>
            <a:off x="1979613" y="4437063"/>
            <a:ext cx="288925"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68" name="Line 8"/>
          <p:cNvSpPr>
            <a:spLocks noChangeShapeType="1"/>
          </p:cNvSpPr>
          <p:nvPr/>
        </p:nvSpPr>
        <p:spPr bwMode="auto">
          <a:xfrm>
            <a:off x="4140200" y="4437063"/>
            <a:ext cx="288925"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69" name="Line 9"/>
          <p:cNvSpPr>
            <a:spLocks noChangeShapeType="1"/>
          </p:cNvSpPr>
          <p:nvPr/>
        </p:nvSpPr>
        <p:spPr bwMode="auto">
          <a:xfrm>
            <a:off x="7092950" y="4437063"/>
            <a:ext cx="2159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70" name="Line 10"/>
          <p:cNvSpPr>
            <a:spLocks noChangeShapeType="1"/>
          </p:cNvSpPr>
          <p:nvPr/>
        </p:nvSpPr>
        <p:spPr bwMode="auto">
          <a:xfrm>
            <a:off x="1187450" y="5589588"/>
            <a:ext cx="0" cy="2159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71" name="Line 11"/>
          <p:cNvSpPr>
            <a:spLocks noChangeShapeType="1"/>
          </p:cNvSpPr>
          <p:nvPr/>
        </p:nvSpPr>
        <p:spPr bwMode="auto">
          <a:xfrm>
            <a:off x="1187450" y="5805488"/>
            <a:ext cx="684053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72" name="Line 12"/>
          <p:cNvSpPr>
            <a:spLocks noChangeShapeType="1"/>
          </p:cNvSpPr>
          <p:nvPr/>
        </p:nvSpPr>
        <p:spPr bwMode="auto">
          <a:xfrm>
            <a:off x="8027988" y="5589588"/>
            <a:ext cx="0" cy="21590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fontAlgn="base">
              <a:spcBef>
                <a:spcPct val="0"/>
              </a:spcBef>
              <a:spcAft>
                <a:spcPct val="0"/>
              </a:spcAft>
            </a:pPr>
            <a:endParaRPr lang="tr-TR" smtClean="0">
              <a:solidFill>
                <a:srgbClr val="000000"/>
              </a:solidFill>
            </a:endParaRPr>
          </a:p>
        </p:txBody>
      </p:sp>
      <p:sp>
        <p:nvSpPr>
          <p:cNvPr id="40973" name="Text Box 13"/>
          <p:cNvSpPr txBox="1">
            <a:spLocks noChangeArrowheads="1"/>
          </p:cNvSpPr>
          <p:nvPr/>
        </p:nvSpPr>
        <p:spPr bwMode="auto">
          <a:xfrm>
            <a:off x="2967038" y="5800725"/>
            <a:ext cx="2660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2000" b="1" smtClean="0">
                <a:solidFill>
                  <a:srgbClr val="000000"/>
                </a:solidFill>
                <a:latin typeface="Trebuchet MS" pitchFamily="34" charset="0"/>
              </a:rPr>
              <a:t>Dönüt (Geri Bildirim)</a:t>
            </a:r>
          </a:p>
        </p:txBody>
      </p:sp>
    </p:spTree>
    <p:extLst>
      <p:ext uri="{BB962C8B-B14F-4D97-AF65-F5344CB8AC3E}">
        <p14:creationId xmlns:p14="http://schemas.microsoft.com/office/powerpoint/2010/main" val="28425734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9144000" cy="6858000"/>
          </a:xfrm>
        </p:spPr>
      </p:pic>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4</a:t>
            </a:fld>
            <a:endParaRPr lang="tr-TR">
              <a:solidFill>
                <a:srgbClr val="000000"/>
              </a:solidFill>
            </a:endParaRPr>
          </a:p>
        </p:txBody>
      </p:sp>
      <p:sp>
        <p:nvSpPr>
          <p:cNvPr id="6" name="Metin kutusu 5"/>
          <p:cNvSpPr txBox="1"/>
          <p:nvPr/>
        </p:nvSpPr>
        <p:spPr>
          <a:xfrm>
            <a:off x="1691680" y="3645023"/>
            <a:ext cx="6176691" cy="769441"/>
          </a:xfrm>
          <a:prstGeom prst="rect">
            <a:avLst/>
          </a:prstGeom>
          <a:noFill/>
        </p:spPr>
        <p:txBody>
          <a:bodyPr wrap="none" rtlCol="0">
            <a:spAutoFit/>
          </a:bodyPr>
          <a:lstStyle/>
          <a:p>
            <a:r>
              <a:rPr lang="tr-TR" sz="4400" dirty="0" smtClean="0">
                <a:solidFill>
                  <a:srgbClr val="FFC000"/>
                </a:solidFill>
                <a:effectLst>
                  <a:outerShdw blurRad="38100" dist="38100" dir="2700000" algn="tl">
                    <a:srgbClr val="000000">
                      <a:alpha val="43137"/>
                    </a:srgbClr>
                  </a:outerShdw>
                </a:effectLst>
              </a:rPr>
              <a:t>İletişim ve Enformasyon</a:t>
            </a:r>
            <a:endParaRPr lang="tr-TR" sz="4400"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80158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07704" y="836712"/>
            <a:ext cx="7077472" cy="5030019"/>
          </a:xfrm>
        </p:spPr>
        <p:txBody>
          <a:bodyPr/>
          <a:lstStyle/>
          <a:p>
            <a:pPr algn="ctr"/>
            <a:r>
              <a:rPr lang="tr-TR" sz="2800" dirty="0" smtClean="0"/>
              <a:t>Genel anlamda iletişimin gerçekleşmesi için iki sistem gereklidir. İki sistem arasındaki karşılıklı bilgi alışverişi iletişim olarak adlandırılır. Bir bilgi kaynağından tek yönlü bilgi iletimine enformasyon diyoruz. Bu ayrım dikkate alındığında bütün konuşmalar iletişim olarak kabul edilemez. Örneğin anne babaların çocuklarına ya da amirlerin memurlarına bir takım emirler verip daha sonrasında onların tepkileriyle ilgilenmezlerse, bu tavırları iletişim değil enformasyon olarak kabul edilir. </a:t>
            </a:r>
            <a:endParaRPr lang="tr-TR" sz="2800"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5</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4524375"/>
            <a:ext cx="2085975" cy="2190750"/>
          </a:xfrm>
          <a:prstGeom prst="rect">
            <a:avLst/>
          </a:prstGeom>
        </p:spPr>
      </p:pic>
    </p:spTree>
    <p:extLst>
      <p:ext uri="{BB962C8B-B14F-4D97-AF65-F5344CB8AC3E}">
        <p14:creationId xmlns:p14="http://schemas.microsoft.com/office/powerpoint/2010/main" val="266893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6</a:t>
            </a:fld>
            <a:endParaRPr lang="tr-TR">
              <a:solidFill>
                <a:srgbClr val="000000"/>
              </a:solidFill>
            </a:endParaRPr>
          </a:p>
        </p:txBody>
      </p:sp>
      <p:sp>
        <p:nvSpPr>
          <p:cNvPr id="6" name="Metin kutusu 5"/>
          <p:cNvSpPr txBox="1"/>
          <p:nvPr/>
        </p:nvSpPr>
        <p:spPr>
          <a:xfrm>
            <a:off x="3851920" y="4869160"/>
            <a:ext cx="4860626" cy="769441"/>
          </a:xfrm>
          <a:prstGeom prst="rect">
            <a:avLst/>
          </a:prstGeom>
          <a:noFill/>
        </p:spPr>
        <p:txBody>
          <a:bodyPr wrap="none" rtlCol="0">
            <a:spAutoFit/>
          </a:bodyPr>
          <a:lstStyle/>
          <a:p>
            <a:r>
              <a:rPr lang="tr-TR" sz="4400" dirty="0" smtClean="0">
                <a:solidFill>
                  <a:srgbClr val="FFFF00"/>
                </a:solidFill>
                <a:effectLst>
                  <a:outerShdw blurRad="38100" dist="38100" dir="2700000" algn="tl">
                    <a:srgbClr val="000000">
                      <a:alpha val="43137"/>
                    </a:srgbClr>
                  </a:outerShdw>
                </a:effectLst>
              </a:rPr>
              <a:t>İLETİŞİM VE ETİK</a:t>
            </a:r>
            <a:endParaRPr lang="tr-TR" sz="44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448354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8229600" cy="4525963"/>
          </a:xfrm>
        </p:spPr>
        <p:txBody>
          <a:bodyPr/>
          <a:lstStyle/>
          <a:p>
            <a:pPr algn="ctr"/>
            <a:r>
              <a:rPr lang="tr-TR" dirty="0" smtClean="0"/>
              <a:t>Etik bireylerin yaptıkları seçimleri ve nasıl davranacaklarını etkileyen, doğru ve yanlışa ilişkin ilkeler bütünü olarak tanımlanabilir. Etiğin dayandığı temel koşul iyi niyettir. İletişim de ise temel koşul  birbirini dinlemektir. Karşılıklı saygı ile iletişim sorunları engellenmektedir.</a:t>
            </a:r>
            <a:endParaRPr lang="tr-TR"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7</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4437112"/>
            <a:ext cx="3331071" cy="2264767"/>
          </a:xfrm>
          <a:prstGeom prst="rect">
            <a:avLst/>
          </a:prstGeom>
        </p:spPr>
      </p:pic>
    </p:spTree>
    <p:extLst>
      <p:ext uri="{BB962C8B-B14F-4D97-AF65-F5344CB8AC3E}">
        <p14:creationId xmlns:p14="http://schemas.microsoft.com/office/powerpoint/2010/main" val="3957403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çerik Yer Tutucus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7999"/>
          </a:xfrm>
        </p:spPr>
      </p:pic>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8</a:t>
            </a:fld>
            <a:endParaRPr lang="tr-TR">
              <a:solidFill>
                <a:srgbClr val="000000"/>
              </a:solidFill>
            </a:endParaRPr>
          </a:p>
        </p:txBody>
      </p:sp>
      <p:sp>
        <p:nvSpPr>
          <p:cNvPr id="6" name="Metin kutusu 5"/>
          <p:cNvSpPr txBox="1"/>
          <p:nvPr/>
        </p:nvSpPr>
        <p:spPr>
          <a:xfrm>
            <a:off x="3347864" y="199859"/>
            <a:ext cx="5521063" cy="769441"/>
          </a:xfrm>
          <a:prstGeom prst="rect">
            <a:avLst/>
          </a:prstGeom>
          <a:noFill/>
        </p:spPr>
        <p:txBody>
          <a:bodyPr wrap="none" rtlCol="0">
            <a:spAutoFit/>
          </a:bodyPr>
          <a:lstStyle/>
          <a:p>
            <a:r>
              <a:rPr lang="tr-TR" sz="4400" dirty="0" smtClean="0">
                <a:solidFill>
                  <a:srgbClr val="FFFF00"/>
                </a:solidFill>
                <a:effectLst>
                  <a:outerShdw blurRad="38100" dist="38100" dir="2700000" algn="tl">
                    <a:srgbClr val="000000">
                      <a:alpha val="43137"/>
                    </a:srgbClr>
                  </a:outerShdw>
                </a:effectLst>
              </a:rPr>
              <a:t>İLETİŞİM</a:t>
            </a:r>
            <a:r>
              <a:rPr lang="tr-TR" sz="4400" dirty="0" smtClean="0">
                <a:effectLst>
                  <a:outerShdw blurRad="38100" dist="38100" dir="2700000" algn="tl">
                    <a:srgbClr val="000000">
                      <a:alpha val="43137"/>
                    </a:srgbClr>
                  </a:outerShdw>
                </a:effectLst>
              </a:rPr>
              <a:t> VE </a:t>
            </a:r>
            <a:r>
              <a:rPr lang="tr-TR" sz="4400" dirty="0" smtClean="0">
                <a:solidFill>
                  <a:srgbClr val="FFFF00"/>
                </a:solidFill>
                <a:effectLst>
                  <a:outerShdw blurRad="38100" dist="38100" dir="2700000" algn="tl">
                    <a:srgbClr val="000000">
                      <a:alpha val="43137"/>
                    </a:srgbClr>
                  </a:outerShdw>
                </a:effectLst>
              </a:rPr>
              <a:t>KİŞİLİK</a:t>
            </a:r>
            <a:endParaRPr lang="tr-TR" sz="44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5125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4906888" cy="5649491"/>
          </a:xfrm>
        </p:spPr>
        <p:txBody>
          <a:bodyPr/>
          <a:lstStyle/>
          <a:p>
            <a:pPr algn="ctr"/>
            <a:r>
              <a:rPr lang="tr-TR" dirty="0" smtClean="0"/>
              <a:t>İyi bir iletişimci olabilmek, herkesle uyumlu ilişkiler kurabilmek için öncelikle insanların kişilikleri hakkında ipucu yakalayabilmek ve onlara kişilik tiplerine göre davranmak gerekir. İnsanlar dokuz farklı kişilik tipine ayrılırlar.</a:t>
            </a:r>
            <a:endParaRPr lang="tr-TR" dirty="0"/>
          </a:p>
        </p:txBody>
      </p:sp>
      <p:sp>
        <p:nvSpPr>
          <p:cNvPr id="4" name="Slayt Numarası Yer Tutucusu 3"/>
          <p:cNvSpPr>
            <a:spLocks noGrp="1"/>
          </p:cNvSpPr>
          <p:nvPr>
            <p:ph type="sldNum" sz="quarter" idx="12"/>
          </p:nvPr>
        </p:nvSpPr>
        <p:spPr/>
        <p:txBody>
          <a:bodyPr/>
          <a:lstStyle/>
          <a:p>
            <a:fld id="{A32AFC5B-D03A-479B-A73F-3951E76DAB4B}" type="slidenum">
              <a:rPr lang="tr-TR" smtClean="0">
                <a:solidFill>
                  <a:srgbClr val="000000"/>
                </a:solidFill>
              </a:rPr>
              <a:pPr/>
              <a:t>9</a:t>
            </a:fld>
            <a:endParaRPr lang="tr-TR">
              <a:solidFill>
                <a:srgbClr val="00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52120" y="836712"/>
            <a:ext cx="3024336" cy="5112568"/>
          </a:xfrm>
          <a:prstGeom prst="rect">
            <a:avLst/>
          </a:prstGeom>
        </p:spPr>
      </p:pic>
    </p:spTree>
    <p:extLst>
      <p:ext uri="{BB962C8B-B14F-4D97-AF65-F5344CB8AC3E}">
        <p14:creationId xmlns:p14="http://schemas.microsoft.com/office/powerpoint/2010/main" val="40860411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1077</TotalTime>
  <Words>280</Words>
  <Application>Microsoft Office PowerPoint</Application>
  <PresentationFormat>Ekran Gösterisi (4:3)</PresentationFormat>
  <Paragraphs>48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10</vt:i4>
      </vt:variant>
    </vt:vector>
  </HeadingPairs>
  <TitlesOfParts>
    <vt:vector size="17" baseType="lpstr">
      <vt:lpstr>Arial</vt:lpstr>
      <vt:lpstr>Calibri</vt:lpstr>
      <vt:lpstr>Cambria</vt:lpstr>
      <vt:lpstr>Trebuchet MS</vt:lpstr>
      <vt:lpstr>Bitişiklik</vt:lpstr>
      <vt:lpstr>Varsayılan Tasarım</vt:lpstr>
      <vt:lpstr>2_Varsayılan Tasarım</vt:lpstr>
      <vt:lpstr>   İLETİŞİM</vt:lpstr>
      <vt:lpstr>İletişim Sürecinin Unsurları</vt:lpstr>
      <vt:lpstr>İLETİŞİM SÜRECİNİN TEMEL ÖĞELERİ</vt:lpstr>
      <vt:lpstr>PowerPoint Sunusu</vt:lpstr>
      <vt:lpstr>PowerPoint Sunusu</vt:lpstr>
      <vt:lpstr>PowerPoint Sunusu</vt:lpstr>
      <vt:lpstr>PowerPoint Sunusu</vt:lpstr>
      <vt:lpstr>PowerPoint Sunusu</vt:lpstr>
      <vt:lpstr>PowerPoint Sunusu</vt:lpstr>
      <vt:lpstr>Reformcu Kişilik ( Rasyonel ve İdealist)</vt:lpstr>
    </vt:vector>
  </TitlesOfParts>
  <Company>Katilimsiz.Com @ necooy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YUSUF</dc:creator>
  <cp:lastModifiedBy>user5</cp:lastModifiedBy>
  <cp:revision>65</cp:revision>
  <dcterms:created xsi:type="dcterms:W3CDTF">2012-09-07T10:35:28Z</dcterms:created>
  <dcterms:modified xsi:type="dcterms:W3CDTF">2018-05-25T11:51:58Z</dcterms:modified>
</cp:coreProperties>
</file>