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19140000">
            <a:off x="817112" y="1730403"/>
            <a:ext cx="5648623" cy="1204306"/>
          </a:xfrm>
        </p:spPr>
        <p:txBody>
          <a:bodyPr bIns="9144"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19140000">
            <a:off x="1212277" y="2470925"/>
            <a:ext cx="6511131" cy="329259"/>
          </a:xfrm>
        </p:spPr>
        <p:txBody>
          <a:bodyPr tIns="9144">
            <a:normAutofit/>
          </a:bodyPr>
          <a:lstStyle>
            <a:lvl1pPr marL="0" indent="0" algn="l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72261-AAE0-4EF0-8328-B38CA8F32734}" type="datetimeFigureOut">
              <a:rPr lang="tr-TR" smtClean="0"/>
              <a:t>8.05.2020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1B8B7A-A3EE-44A6-A3B2-971EAB56B96E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72261-AAE0-4EF0-8328-B38CA8F32734}" type="datetimeFigureOut">
              <a:rPr lang="tr-TR" smtClean="0"/>
              <a:t>8.05.2020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1B8B7A-A3EE-44A6-A3B2-971EAB56B96E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4678362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4678362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72261-AAE0-4EF0-8328-B38CA8F32734}" type="datetimeFigureOut">
              <a:rPr lang="tr-TR" smtClean="0"/>
              <a:t>8.05.2020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1B8B7A-A3EE-44A6-A3B2-971EAB56B96E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72261-AAE0-4EF0-8328-B38CA8F32734}" type="datetimeFigureOut">
              <a:rPr lang="tr-TR" smtClean="0"/>
              <a:t>8.05.2020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1B8B7A-A3EE-44A6-A3B2-971EAB56B96E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819399" y="1726737"/>
            <a:ext cx="5650992" cy="1207509"/>
          </a:xfrm>
        </p:spPr>
        <p:txBody>
          <a:bodyPr bIns="9144" anchor="b"/>
          <a:lstStyle>
            <a:lvl1pPr algn="l">
              <a:defRPr kumimoji="0" lang="en-US" sz="32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19140000">
            <a:off x="1216152" y="2468304"/>
            <a:ext cx="6510528" cy="329184"/>
          </a:xfrm>
        </p:spPr>
        <p:txBody>
          <a:bodyPr anchor="t">
            <a:normAutofit/>
          </a:bodyPr>
          <a:lstStyle>
            <a:lvl1pPr marL="0" indent="0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72261-AAE0-4EF0-8328-B38CA8F32734}" type="datetimeFigureOut">
              <a:rPr lang="tr-TR" smtClean="0"/>
              <a:t>8.05.2020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1B8B7A-A3EE-44A6-A3B2-971EAB56B96E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016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72261-AAE0-4EF0-8328-B38CA8F32734}" type="datetimeFigureOut">
              <a:rPr lang="tr-TR" smtClean="0"/>
              <a:t>8.05.2020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1B8B7A-A3EE-44A6-A3B2-971EAB56B96E}" type="slidenum">
              <a:rPr lang="tr-TR" smtClean="0"/>
              <a:t>‹#›</a:t>
            </a:fld>
            <a:endParaRPr lang="tr-TR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9150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0016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0016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72261-AAE0-4EF0-8328-B38CA8F32734}" type="datetimeFigureOut">
              <a:rPr lang="tr-TR" smtClean="0"/>
              <a:t>8.05.2020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1B8B7A-A3EE-44A6-A3B2-971EAB56B96E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72261-AAE0-4EF0-8328-B38CA8F32734}" type="datetimeFigureOut">
              <a:rPr lang="tr-TR" smtClean="0"/>
              <a:t>8.05.2020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1B8B7A-A3EE-44A6-A3B2-971EAB56B96E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72261-AAE0-4EF0-8328-B38CA8F32734}" type="datetimeFigureOut">
              <a:rPr lang="tr-TR" smtClean="0"/>
              <a:t>8.05.2020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1B8B7A-A3EE-44A6-A3B2-971EAB56B96E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ight Triangle 1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ight Triangle 17"/>
          <p:cNvSpPr/>
          <p:nvPr/>
        </p:nvSpPr>
        <p:spPr>
          <a:xfrm rot="5400000">
            <a:off x="433389" y="-433387"/>
            <a:ext cx="6858000" cy="7724778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784930" y="1576103"/>
            <a:ext cx="5212080" cy="1089427"/>
          </a:xfrm>
        </p:spPr>
        <p:txBody>
          <a:bodyPr bIns="0" anchor="b"/>
          <a:lstStyle>
            <a:lvl1pPr algn="l">
              <a:defRPr kumimoji="0" lang="en-US" sz="2800" b="0" i="0" u="none" strike="noStrike" kern="1200" cap="all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9552" y="2618912"/>
            <a:ext cx="3807779" cy="33246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297954" y="2253385"/>
            <a:ext cx="5794760" cy="623314"/>
          </a:xfrm>
        </p:spPr>
        <p:txBody>
          <a:bodyPr>
            <a:normAutofit/>
          </a:bodyPr>
          <a:lstStyle>
            <a:lvl1pPr marL="0" indent="0">
              <a:buNone/>
              <a:defRPr lang="en-US" sz="1400" b="1" kern="1200" dirty="0" smtClean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72261-AAE0-4EF0-8328-B38CA8F32734}" type="datetimeFigureOut">
              <a:rPr lang="tr-TR" smtClean="0"/>
              <a:t>8.05.2020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2"/>
            </a:solidFill>
          </a:ln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11B8B7A-A3EE-44A6-A3B2-971EAB56B96E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/>
          <p:cNvSpPr>
            <a:spLocks noGrp="1"/>
          </p:cNvSpPr>
          <p:nvPr>
            <p:ph type="pic" sz="quarter" idx="14"/>
          </p:nvPr>
        </p:nvSpPr>
        <p:spPr>
          <a:xfrm>
            <a:off x="2028825" y="0"/>
            <a:ext cx="7115175" cy="6858000"/>
          </a:xfrm>
          <a:custGeom>
            <a:avLst/>
            <a:gdLst>
              <a:gd name="connsiteX0" fmla="*/ 0 w 7104888"/>
              <a:gd name="connsiteY0" fmla="*/ 0 h 6858000"/>
              <a:gd name="connsiteX1" fmla="*/ 7104888 w 7104888"/>
              <a:gd name="connsiteY1" fmla="*/ 0 h 6858000"/>
              <a:gd name="connsiteX2" fmla="*/ 7104888 w 7104888"/>
              <a:gd name="connsiteY2" fmla="*/ 6858000 h 6858000"/>
              <a:gd name="connsiteX3" fmla="*/ 0 w 7104888"/>
              <a:gd name="connsiteY3" fmla="*/ 6858000 h 6858000"/>
              <a:gd name="connsiteX4" fmla="*/ 0 w 7104888"/>
              <a:gd name="connsiteY4" fmla="*/ 0 h 6858000"/>
              <a:gd name="connsiteX0" fmla="*/ 0 w 7104888"/>
              <a:gd name="connsiteY0" fmla="*/ 0 h 6858000"/>
              <a:gd name="connsiteX1" fmla="*/ 5695188 w 7104888"/>
              <a:gd name="connsiteY1" fmla="*/ 0 h 6858000"/>
              <a:gd name="connsiteX2" fmla="*/ 7104888 w 7104888"/>
              <a:gd name="connsiteY2" fmla="*/ 0 h 6858000"/>
              <a:gd name="connsiteX3" fmla="*/ 7104888 w 7104888"/>
              <a:gd name="connsiteY3" fmla="*/ 6858000 h 6858000"/>
              <a:gd name="connsiteX4" fmla="*/ 0 w 7104888"/>
              <a:gd name="connsiteY4" fmla="*/ 6858000 h 6858000"/>
              <a:gd name="connsiteX5" fmla="*/ 0 w 7104888"/>
              <a:gd name="connsiteY5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0287 w 7115175"/>
              <a:gd name="connsiteY4" fmla="*/ 6858000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10287 w 7115175"/>
              <a:gd name="connsiteY5" fmla="*/ 6858000 h 6858000"/>
              <a:gd name="connsiteX6" fmla="*/ 0 w 7115175"/>
              <a:gd name="connsiteY6" fmla="*/ 5048250 h 6858000"/>
              <a:gd name="connsiteX7" fmla="*/ 10287 w 7115175"/>
              <a:gd name="connsiteY7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0 w 7115175"/>
              <a:gd name="connsiteY0" fmla="*/ 504825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115175" h="6858000">
                <a:moveTo>
                  <a:pt x="0" y="5048250"/>
                </a:moveTo>
                <a:lnTo>
                  <a:pt x="5705475" y="0"/>
                </a:lnTo>
                <a:lnTo>
                  <a:pt x="7115175" y="0"/>
                </a:lnTo>
                <a:lnTo>
                  <a:pt x="7115175" y="6858000"/>
                </a:lnTo>
                <a:lnTo>
                  <a:pt x="1533526" y="6848475"/>
                </a:lnTo>
                <a:lnTo>
                  <a:pt x="0" y="50482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</p:spPr>
        <p:txBody>
          <a:bodyPr rIns="182880" anchor="ctr"/>
          <a:lstStyle>
            <a:lvl1pPr algn="r">
              <a:defRPr/>
            </a:lvl1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9" name="Right Triangle 8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0" y="5048250"/>
            <a:ext cx="3571875" cy="1809750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1809750 h 1809750"/>
              <a:gd name="connsiteX1" fmla="*/ 1895475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  <a:gd name="connsiteX0" fmla="*/ 0 w 3571875"/>
              <a:gd name="connsiteY0" fmla="*/ 1809750 h 1809750"/>
              <a:gd name="connsiteX1" fmla="*/ 2038350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71875" h="1809750">
                <a:moveTo>
                  <a:pt x="0" y="1809750"/>
                </a:moveTo>
                <a:lnTo>
                  <a:pt x="2038350" y="0"/>
                </a:lnTo>
                <a:lnTo>
                  <a:pt x="3571875" y="1809750"/>
                </a:lnTo>
                <a:lnTo>
                  <a:pt x="0" y="18097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671197" y="1717501"/>
            <a:ext cx="5486400" cy="867444"/>
          </a:xfrm>
        </p:spPr>
        <p:txBody>
          <a:bodyPr anchor="b"/>
          <a:lstStyle>
            <a:lvl1pPr algn="l">
              <a:defRPr sz="2800" b="0">
                <a:latin typeface="+mj-lt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143479" y="2180529"/>
            <a:ext cx="6096545" cy="740664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72261-AAE0-4EF0-8328-B38CA8F32734}" type="datetimeFigureOut">
              <a:rPr lang="tr-TR" smtClean="0"/>
              <a:t>8.05.2020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1B8B7A-A3EE-44A6-A3B2-971EAB56B96E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2382" y="5050633"/>
            <a:ext cx="3574257" cy="1807368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883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050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812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76450 w 3571875"/>
              <a:gd name="connsiteY2" fmla="*/ 22740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245519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38350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2433637 h 2433637"/>
              <a:gd name="connsiteX1" fmla="*/ 257175 w 3571875"/>
              <a:gd name="connsiteY1" fmla="*/ 0 h 2433637"/>
              <a:gd name="connsiteX2" fmla="*/ 2038350 w 3571875"/>
              <a:gd name="connsiteY2" fmla="*/ 628650 h 2433637"/>
              <a:gd name="connsiteX3" fmla="*/ 3571875 w 3571875"/>
              <a:gd name="connsiteY3" fmla="*/ 2433637 h 2433637"/>
              <a:gd name="connsiteX4" fmla="*/ 0 w 3571875"/>
              <a:gd name="connsiteY4" fmla="*/ 2433637 h 2433637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24051 w 3574257"/>
              <a:gd name="connsiteY2" fmla="*/ 3071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40682 w 3574257"/>
              <a:gd name="connsiteY2" fmla="*/ 450057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57351 w 3574257"/>
              <a:gd name="connsiteY2" fmla="*/ 2309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774032 w 3574257"/>
              <a:gd name="connsiteY2" fmla="*/ 161925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69294 w 3574257"/>
              <a:gd name="connsiteY2" fmla="*/ 2143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819275 w 3574257"/>
              <a:gd name="connsiteY2" fmla="*/ 200026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5494 w 3574257"/>
              <a:gd name="connsiteY2" fmla="*/ 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74257" h="1807368">
                <a:moveTo>
                  <a:pt x="2382" y="1807368"/>
                </a:moveTo>
                <a:lnTo>
                  <a:pt x="0" y="0"/>
                </a:lnTo>
                <a:lnTo>
                  <a:pt x="2045494" y="1"/>
                </a:lnTo>
                <a:lnTo>
                  <a:pt x="3574257" y="1807368"/>
                </a:lnTo>
                <a:lnTo>
                  <a:pt x="2382" y="180736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5051292"/>
            <a:ext cx="9146380" cy="1806709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  <a:gd name="connsiteX0" fmla="*/ 0 w 3352800"/>
              <a:gd name="connsiteY0" fmla="*/ 2002631 h 2002631"/>
              <a:gd name="connsiteX1" fmla="*/ 754045 w 3352800"/>
              <a:gd name="connsiteY1" fmla="*/ 146832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26618 h 526618"/>
              <a:gd name="connsiteX1" fmla="*/ 980611 w 3352800"/>
              <a:gd name="connsiteY1" fmla="*/ 9368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6888 h 526888"/>
              <a:gd name="connsiteX1" fmla="*/ 744735 w 3352800"/>
              <a:gd name="connsiteY1" fmla="*/ 0 h 526888"/>
              <a:gd name="connsiteX2" fmla="*/ 3352800 w 3352800"/>
              <a:gd name="connsiteY2" fmla="*/ 270 h 526888"/>
              <a:gd name="connsiteX3" fmla="*/ 3352800 w 3352800"/>
              <a:gd name="connsiteY3" fmla="*/ 526888 h 526888"/>
              <a:gd name="connsiteX4" fmla="*/ 0 w 3352800"/>
              <a:gd name="connsiteY4" fmla="*/ 526888 h 526888"/>
              <a:gd name="connsiteX0" fmla="*/ 0 w 3352800"/>
              <a:gd name="connsiteY0" fmla="*/ 526618 h 526618"/>
              <a:gd name="connsiteX1" fmla="*/ 811948 w 3352800"/>
              <a:gd name="connsiteY1" fmla="*/ 6092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966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241069 w 3352800"/>
              <a:gd name="connsiteY2" fmla="*/ 94144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313 h 527313"/>
              <a:gd name="connsiteX1" fmla="*/ 900984 w 3352800"/>
              <a:gd name="connsiteY1" fmla="*/ 97774 h 527313"/>
              <a:gd name="connsiteX2" fmla="*/ 3352800 w 3352800"/>
              <a:gd name="connsiteY2" fmla="*/ 0 h 527313"/>
              <a:gd name="connsiteX3" fmla="*/ 3352800 w 3352800"/>
              <a:gd name="connsiteY3" fmla="*/ 527313 h 527313"/>
              <a:gd name="connsiteX4" fmla="*/ 0 w 3352800"/>
              <a:gd name="connsiteY4" fmla="*/ 527313 h 527313"/>
              <a:gd name="connsiteX0" fmla="*/ 0 w 3352800"/>
              <a:gd name="connsiteY0" fmla="*/ 527584 h 527584"/>
              <a:gd name="connsiteX1" fmla="*/ 748227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527584">
                <a:moveTo>
                  <a:pt x="0" y="527584"/>
                </a:moveTo>
                <a:lnTo>
                  <a:pt x="748227" y="0"/>
                </a:lnTo>
                <a:lnTo>
                  <a:pt x="3352800" y="271"/>
                </a:lnTo>
                <a:lnTo>
                  <a:pt x="3352800" y="527584"/>
                </a:lnTo>
                <a:lnTo>
                  <a:pt x="0" y="527584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940" cy="5486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100628"/>
            <a:ext cx="7520940" cy="35798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9140000">
            <a:off x="201168" y="5870448"/>
            <a:ext cx="2176272" cy="2011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63972261-AAE0-4EF0-8328-B38CA8F32734}" type="datetimeFigureOut">
              <a:rPr lang="tr-TR" smtClean="0"/>
              <a:t>8.05.2020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17514" y="6285122"/>
            <a:ext cx="47244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spc="200" baseline="0"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01038" y="6170822"/>
            <a:ext cx="502920" cy="502920"/>
          </a:xfrm>
          <a:prstGeom prst="ellipse">
            <a:avLst/>
          </a:prstGeom>
          <a:ln w="19050">
            <a:solidFill>
              <a:srgbClr val="FFFFFF"/>
            </a:solidFill>
          </a:ln>
        </p:spPr>
        <p:txBody>
          <a:bodyPr vert="horz" lIns="9144" tIns="9144" rIns="9144" bIns="9144" rtlCol="0" anchor="ctr">
            <a:normAutofit/>
          </a:bodyPr>
          <a:lstStyle>
            <a:lvl1pPr algn="ctr">
              <a:defRPr sz="1650">
                <a:solidFill>
                  <a:srgbClr val="FFFFFF"/>
                </a:solidFill>
              </a:defRPr>
            </a:lvl1pPr>
          </a:lstStyle>
          <a:p>
            <a:fld id="{B11B8B7A-A3EE-44A6-A3B2-971EAB56B96E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28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800"/>
        </a:spcBef>
        <a:buFont typeface="Arial" pitchFamily="34" charset="0"/>
        <a:buNone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1737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023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6309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8595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3533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5819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792224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323528" y="476672"/>
            <a:ext cx="4750296" cy="1470025"/>
          </a:xfrm>
        </p:spPr>
        <p:txBody>
          <a:bodyPr/>
          <a:lstStyle/>
          <a:p>
            <a:r>
              <a:rPr lang="tr-TR" dirty="0" smtClean="0"/>
              <a:t>KAYNAK TANITIMI II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7496957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39552" y="188640"/>
            <a:ext cx="8136904" cy="4680520"/>
          </a:xfrm>
        </p:spPr>
        <p:txBody>
          <a:bodyPr>
            <a:normAutofit/>
          </a:bodyPr>
          <a:lstStyle/>
          <a:p>
            <a:pPr algn="just">
              <a:buFont typeface="Arial" pitchFamily="34" charset="0"/>
              <a:buChar char="•"/>
            </a:pPr>
            <a:r>
              <a:rPr lang="tr-TR" sz="3200" b="0" dirty="0" err="1">
                <a:latin typeface="Constantia" pitchFamily="18" charset="0"/>
              </a:rPr>
              <a:t>Zahirüddin</a:t>
            </a:r>
            <a:r>
              <a:rPr lang="tr-TR" sz="3200" b="0" dirty="0">
                <a:latin typeface="Constantia" pitchFamily="18" charset="0"/>
              </a:rPr>
              <a:t> </a:t>
            </a:r>
            <a:r>
              <a:rPr lang="tr-TR" sz="3200" b="0" dirty="0" err="1" smtClean="0">
                <a:latin typeface="Constantia" pitchFamily="18" charset="0"/>
              </a:rPr>
              <a:t>Maraşî</a:t>
            </a:r>
            <a:r>
              <a:rPr lang="tr-TR" sz="3200" b="0" dirty="0">
                <a:latin typeface="Constantia" pitchFamily="18" charset="0"/>
              </a:rPr>
              <a:t>, Tarih-i Geylan ve </a:t>
            </a:r>
            <a:r>
              <a:rPr lang="tr-TR" sz="3200" b="0" dirty="0" err="1">
                <a:latin typeface="Constantia" pitchFamily="18" charset="0"/>
              </a:rPr>
              <a:t>Deylemistan</a:t>
            </a:r>
            <a:r>
              <a:rPr lang="tr-TR" sz="3200" b="0" dirty="0">
                <a:latin typeface="Constantia" pitchFamily="18" charset="0"/>
              </a:rPr>
              <a:t>, (</a:t>
            </a:r>
            <a:r>
              <a:rPr lang="tr-TR" sz="3200" b="0" dirty="0" err="1">
                <a:latin typeface="Constantia" pitchFamily="18" charset="0"/>
              </a:rPr>
              <a:t>neşr</a:t>
            </a:r>
            <a:r>
              <a:rPr lang="tr-TR" sz="3200" b="0" dirty="0">
                <a:latin typeface="Constantia" pitchFamily="18" charset="0"/>
              </a:rPr>
              <a:t>. H. C. </a:t>
            </a:r>
            <a:r>
              <a:rPr lang="tr-TR" sz="3200" b="0" dirty="0" err="1">
                <a:latin typeface="Constantia" pitchFamily="18" charset="0"/>
              </a:rPr>
              <a:t>Rabino</a:t>
            </a:r>
            <a:r>
              <a:rPr lang="tr-TR" sz="3200" b="0" dirty="0">
                <a:latin typeface="Constantia" pitchFamily="18" charset="0"/>
              </a:rPr>
              <a:t>) </a:t>
            </a:r>
            <a:r>
              <a:rPr lang="tr-TR" sz="3200" b="0" dirty="0" err="1">
                <a:latin typeface="Constantia" pitchFamily="18" charset="0"/>
              </a:rPr>
              <a:t>Reşt</a:t>
            </a:r>
            <a:r>
              <a:rPr lang="tr-TR" sz="3200" b="0" dirty="0">
                <a:latin typeface="Constantia" pitchFamily="18" charset="0"/>
              </a:rPr>
              <a:t>, 1911-12. </a:t>
            </a:r>
          </a:p>
          <a:p>
            <a:pPr algn="just">
              <a:buFont typeface="Arial" pitchFamily="34" charset="0"/>
              <a:buChar char="•"/>
            </a:pPr>
            <a:r>
              <a:rPr lang="tr-TR" sz="3200" b="0" dirty="0" err="1">
                <a:latin typeface="Constantia" pitchFamily="18" charset="0"/>
              </a:rPr>
              <a:t>Fazlulah</a:t>
            </a:r>
            <a:r>
              <a:rPr lang="tr-TR" sz="3200" b="0" dirty="0">
                <a:latin typeface="Constantia" pitchFamily="18" charset="0"/>
              </a:rPr>
              <a:t> b. </a:t>
            </a:r>
            <a:r>
              <a:rPr lang="tr-TR" sz="3200" b="0" dirty="0" err="1">
                <a:latin typeface="Constantia" pitchFamily="18" charset="0"/>
              </a:rPr>
              <a:t>Ruzbihan</a:t>
            </a:r>
            <a:r>
              <a:rPr lang="tr-TR" sz="3200" b="0" dirty="0">
                <a:latin typeface="Constantia" pitchFamily="18" charset="0"/>
              </a:rPr>
              <a:t> </a:t>
            </a:r>
            <a:r>
              <a:rPr lang="tr-TR" sz="3200" b="0" dirty="0" err="1">
                <a:latin typeface="Constantia" pitchFamily="18" charset="0"/>
              </a:rPr>
              <a:t>İsfehânî</a:t>
            </a:r>
            <a:r>
              <a:rPr lang="tr-TR" sz="3200" b="0" dirty="0">
                <a:latin typeface="Constantia" pitchFamily="18" charset="0"/>
              </a:rPr>
              <a:t>, Tarih-i Âlem-</a:t>
            </a:r>
            <a:r>
              <a:rPr lang="tr-TR" sz="3200" b="0" dirty="0" err="1">
                <a:latin typeface="Constantia" pitchFamily="18" charset="0"/>
              </a:rPr>
              <a:t>ârâ</a:t>
            </a:r>
            <a:r>
              <a:rPr lang="tr-TR" sz="3200" b="0" dirty="0">
                <a:latin typeface="Constantia" pitchFamily="18" charset="0"/>
              </a:rPr>
              <a:t>-</a:t>
            </a:r>
            <a:r>
              <a:rPr lang="tr-TR" sz="3200" b="0" dirty="0" err="1">
                <a:latin typeface="Constantia" pitchFamily="18" charset="0"/>
              </a:rPr>
              <a:t>yi</a:t>
            </a:r>
            <a:r>
              <a:rPr lang="tr-TR" sz="3200" b="0" dirty="0">
                <a:latin typeface="Constantia" pitchFamily="18" charset="0"/>
              </a:rPr>
              <a:t> </a:t>
            </a:r>
            <a:r>
              <a:rPr lang="tr-TR" sz="3200" b="0" dirty="0" err="1">
                <a:latin typeface="Constantia" pitchFamily="18" charset="0"/>
              </a:rPr>
              <a:t>Eminî</a:t>
            </a:r>
            <a:r>
              <a:rPr lang="tr-TR" sz="3200" b="0" dirty="0">
                <a:latin typeface="Constantia" pitchFamily="18" charset="0"/>
              </a:rPr>
              <a:t>, (</a:t>
            </a:r>
            <a:r>
              <a:rPr lang="tr-TR" sz="3200" b="0" dirty="0" err="1">
                <a:latin typeface="Constantia" pitchFamily="18" charset="0"/>
              </a:rPr>
              <a:t>terc</a:t>
            </a:r>
            <a:r>
              <a:rPr lang="tr-TR" sz="3200" b="0" dirty="0">
                <a:latin typeface="Constantia" pitchFamily="18" charset="0"/>
              </a:rPr>
              <a:t>. V. </a:t>
            </a:r>
            <a:r>
              <a:rPr lang="tr-TR" sz="3200" b="0" dirty="0" err="1">
                <a:latin typeface="Constantia" pitchFamily="18" charset="0"/>
              </a:rPr>
              <a:t>Minorsky</a:t>
            </a:r>
            <a:r>
              <a:rPr lang="tr-TR" sz="3200" b="0" dirty="0">
                <a:latin typeface="Constantia" pitchFamily="18" charset="0"/>
              </a:rPr>
              <a:t>), Londra 1957. </a:t>
            </a:r>
          </a:p>
          <a:p>
            <a:pPr algn="just">
              <a:buFont typeface="Arial" pitchFamily="34" charset="0"/>
              <a:buChar char="•"/>
            </a:pPr>
            <a:r>
              <a:rPr lang="tr-TR" sz="3200" b="0" dirty="0">
                <a:latin typeface="Constantia" pitchFamily="18" charset="0"/>
              </a:rPr>
              <a:t>Hasan </a:t>
            </a:r>
            <a:r>
              <a:rPr lang="tr-TR" sz="3200" b="0" dirty="0" err="1">
                <a:latin typeface="Constantia" pitchFamily="18" charset="0"/>
              </a:rPr>
              <a:t>Beg</a:t>
            </a:r>
            <a:r>
              <a:rPr lang="tr-TR" sz="3200" b="0" dirty="0">
                <a:latin typeface="Constantia" pitchFamily="18" charset="0"/>
              </a:rPr>
              <a:t> </a:t>
            </a:r>
            <a:r>
              <a:rPr lang="tr-TR" sz="3200" b="0" dirty="0" err="1">
                <a:latin typeface="Constantia" pitchFamily="18" charset="0"/>
              </a:rPr>
              <a:t>Rumlu</a:t>
            </a:r>
            <a:r>
              <a:rPr lang="tr-TR" sz="3200" b="0" dirty="0">
                <a:latin typeface="Constantia" pitchFamily="18" charset="0"/>
              </a:rPr>
              <a:t>, </a:t>
            </a:r>
            <a:r>
              <a:rPr lang="tr-TR" sz="3200" b="0" dirty="0" err="1">
                <a:latin typeface="Constantia" pitchFamily="18" charset="0"/>
              </a:rPr>
              <a:t>Ahsenü’t-Tevârih</a:t>
            </a:r>
            <a:r>
              <a:rPr lang="tr-TR" sz="3200" b="0" dirty="0">
                <a:latin typeface="Constantia" pitchFamily="18" charset="0"/>
              </a:rPr>
              <a:t>, (</a:t>
            </a:r>
            <a:r>
              <a:rPr lang="tr-TR" sz="3200" b="0" dirty="0" err="1">
                <a:latin typeface="Constantia" pitchFamily="18" charset="0"/>
              </a:rPr>
              <a:t>neşr</a:t>
            </a:r>
            <a:r>
              <a:rPr lang="tr-TR" sz="3200" b="0" dirty="0">
                <a:latin typeface="Constantia" pitchFamily="18" charset="0"/>
              </a:rPr>
              <a:t>. C. N. </a:t>
            </a:r>
            <a:r>
              <a:rPr lang="tr-TR" sz="3200" b="0" dirty="0" err="1">
                <a:latin typeface="Constantia" pitchFamily="18" charset="0"/>
              </a:rPr>
              <a:t>Seddon</a:t>
            </a:r>
            <a:r>
              <a:rPr lang="tr-TR" sz="3200" b="0" dirty="0">
                <a:latin typeface="Constantia" pitchFamily="18" charset="0"/>
              </a:rPr>
              <a:t>), Baroda 1931 .</a:t>
            </a:r>
          </a:p>
          <a:p>
            <a:pPr marL="457200" indent="-457200" algn="just">
              <a:buFont typeface="Arial" pitchFamily="34" charset="0"/>
              <a:buChar char="•"/>
            </a:pPr>
            <a:endParaRPr lang="tr-TR" sz="3200" b="0" dirty="0" smtClean="0"/>
          </a:p>
          <a:p>
            <a:pPr marL="457200" indent="-457200" algn="just">
              <a:buFont typeface="Arial" pitchFamily="34" charset="0"/>
              <a:buChar char="•"/>
            </a:pPr>
            <a:endParaRPr lang="tr-TR" sz="3200" b="0" dirty="0"/>
          </a:p>
        </p:txBody>
      </p:sp>
    </p:spTree>
    <p:extLst>
      <p:ext uri="{BB962C8B-B14F-4D97-AF65-F5344CB8AC3E}">
        <p14:creationId xmlns:p14="http://schemas.microsoft.com/office/powerpoint/2010/main" val="31756572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7504" y="404664"/>
            <a:ext cx="8496944" cy="4275813"/>
          </a:xfrm>
        </p:spPr>
        <p:txBody>
          <a:bodyPr>
            <a:normAutofit/>
          </a:bodyPr>
          <a:lstStyle/>
          <a:p>
            <a:pPr algn="just">
              <a:buFont typeface="Arial" pitchFamily="34" charset="0"/>
              <a:buChar char="•"/>
            </a:pPr>
            <a:r>
              <a:rPr lang="tr-TR" sz="3200" b="0" dirty="0">
                <a:latin typeface="Constantia" pitchFamily="18" charset="0"/>
              </a:rPr>
              <a:t>Aziz b. </a:t>
            </a:r>
            <a:r>
              <a:rPr lang="tr-TR" sz="3200" b="0" dirty="0" err="1">
                <a:latin typeface="Constantia" pitchFamily="18" charset="0"/>
              </a:rPr>
              <a:t>Erdeşîr</a:t>
            </a:r>
            <a:r>
              <a:rPr lang="tr-TR" sz="3200" b="0" dirty="0">
                <a:latin typeface="Constantia" pitchFamily="18" charset="0"/>
              </a:rPr>
              <a:t>-i </a:t>
            </a:r>
            <a:r>
              <a:rPr lang="tr-TR" sz="3200" b="0" dirty="0" err="1">
                <a:latin typeface="Constantia" pitchFamily="18" charset="0"/>
              </a:rPr>
              <a:t>Esterâbadî</a:t>
            </a:r>
            <a:r>
              <a:rPr lang="tr-TR" sz="3200" b="0" dirty="0">
                <a:latin typeface="Constantia" pitchFamily="18" charset="0"/>
              </a:rPr>
              <a:t>, </a:t>
            </a:r>
            <a:r>
              <a:rPr lang="tr-TR" sz="3200" b="0" dirty="0" err="1">
                <a:latin typeface="Constantia" pitchFamily="18" charset="0"/>
              </a:rPr>
              <a:t>Bezm</a:t>
            </a:r>
            <a:r>
              <a:rPr lang="tr-TR" sz="3200" b="0" dirty="0">
                <a:latin typeface="Constantia" pitchFamily="18" charset="0"/>
              </a:rPr>
              <a:t> ü </a:t>
            </a:r>
            <a:r>
              <a:rPr lang="tr-TR" sz="3200" b="0" dirty="0" err="1">
                <a:latin typeface="Constantia" pitchFamily="18" charset="0"/>
              </a:rPr>
              <a:t>Rezm</a:t>
            </a:r>
            <a:r>
              <a:rPr lang="tr-TR" sz="3200" b="0" dirty="0">
                <a:latin typeface="Constantia" pitchFamily="18" charset="0"/>
              </a:rPr>
              <a:t>, (</a:t>
            </a:r>
            <a:r>
              <a:rPr lang="tr-TR" sz="3200" b="0" dirty="0" err="1">
                <a:latin typeface="Constantia" pitchFamily="18" charset="0"/>
              </a:rPr>
              <a:t>neşr</a:t>
            </a:r>
            <a:r>
              <a:rPr lang="tr-TR" sz="3200" b="0" dirty="0">
                <a:latin typeface="Constantia" pitchFamily="18" charset="0"/>
              </a:rPr>
              <a:t>. Kilisli Rıfat), İstanbul 1928.</a:t>
            </a:r>
          </a:p>
          <a:p>
            <a:pPr algn="just">
              <a:buFont typeface="Arial" pitchFamily="34" charset="0"/>
              <a:buChar char="•"/>
            </a:pPr>
            <a:r>
              <a:rPr lang="tr-TR" sz="3200" b="0" dirty="0">
                <a:latin typeface="Constantia" pitchFamily="18" charset="0"/>
              </a:rPr>
              <a:t> </a:t>
            </a:r>
            <a:r>
              <a:rPr lang="tr-TR" sz="3200" b="0" dirty="0" err="1">
                <a:latin typeface="Constantia" pitchFamily="18" charset="0"/>
              </a:rPr>
              <a:t>Ebû</a:t>
            </a:r>
            <a:r>
              <a:rPr lang="tr-TR" sz="3200" b="0" dirty="0">
                <a:latin typeface="Constantia" pitchFamily="18" charset="0"/>
              </a:rPr>
              <a:t> </a:t>
            </a:r>
            <a:r>
              <a:rPr lang="tr-TR" sz="3200" b="0" dirty="0" err="1">
                <a:latin typeface="Constantia" pitchFamily="18" charset="0"/>
              </a:rPr>
              <a:t>Bekr</a:t>
            </a:r>
            <a:r>
              <a:rPr lang="tr-TR" sz="3200" b="0" dirty="0">
                <a:latin typeface="Constantia" pitchFamily="18" charset="0"/>
              </a:rPr>
              <a:t>-i </a:t>
            </a:r>
            <a:r>
              <a:rPr lang="tr-TR" sz="3200" b="0" dirty="0" err="1">
                <a:latin typeface="Constantia" pitchFamily="18" charset="0"/>
              </a:rPr>
              <a:t>Tihrânî</a:t>
            </a:r>
            <a:r>
              <a:rPr lang="tr-TR" sz="3200" b="0" dirty="0">
                <a:latin typeface="Constantia" pitchFamily="18" charset="0"/>
              </a:rPr>
              <a:t>, </a:t>
            </a:r>
            <a:r>
              <a:rPr lang="tr-TR" sz="3200" b="0" dirty="0" err="1">
                <a:latin typeface="Constantia" pitchFamily="18" charset="0"/>
              </a:rPr>
              <a:t>Kitâb</a:t>
            </a:r>
            <a:r>
              <a:rPr lang="tr-TR" sz="3200" b="0" dirty="0">
                <a:latin typeface="Constantia" pitchFamily="18" charset="0"/>
              </a:rPr>
              <a:t>-ı </a:t>
            </a:r>
            <a:r>
              <a:rPr lang="tr-TR" sz="3200" b="0" dirty="0" err="1">
                <a:latin typeface="Constantia" pitchFamily="18" charset="0"/>
              </a:rPr>
              <a:t>Diyarbekriyye</a:t>
            </a:r>
            <a:r>
              <a:rPr lang="tr-TR" sz="3200" b="0" dirty="0">
                <a:latin typeface="Constantia" pitchFamily="18" charset="0"/>
              </a:rPr>
              <a:t>, (</a:t>
            </a:r>
            <a:r>
              <a:rPr lang="tr-TR" sz="3200" b="0" dirty="0" err="1">
                <a:latin typeface="Constantia" pitchFamily="18" charset="0"/>
              </a:rPr>
              <a:t>neşr</a:t>
            </a:r>
            <a:r>
              <a:rPr lang="tr-TR" sz="3200" b="0" dirty="0">
                <a:latin typeface="Constantia" pitchFamily="18" charset="0"/>
              </a:rPr>
              <a:t>. F. Sümer-N. </a:t>
            </a:r>
            <a:r>
              <a:rPr lang="tr-TR" sz="3200" b="0" dirty="0" err="1">
                <a:latin typeface="Constantia" pitchFamily="18" charset="0"/>
              </a:rPr>
              <a:t>Lugâl</a:t>
            </a:r>
            <a:r>
              <a:rPr lang="tr-TR" sz="3200" b="0" dirty="0">
                <a:latin typeface="Constantia" pitchFamily="18" charset="0"/>
              </a:rPr>
              <a:t>), Ankara 1962-64</a:t>
            </a:r>
          </a:p>
          <a:p>
            <a:pPr algn="just">
              <a:buFont typeface="Arial" pitchFamily="34" charset="0"/>
              <a:buChar char="•"/>
            </a:pPr>
            <a:r>
              <a:rPr lang="tr-TR" sz="3200" b="0" dirty="0" err="1">
                <a:latin typeface="Constantia" pitchFamily="18" charset="0"/>
              </a:rPr>
              <a:t>Şerefeddin</a:t>
            </a:r>
            <a:r>
              <a:rPr lang="tr-TR" sz="3200" b="0" dirty="0">
                <a:latin typeface="Constantia" pitchFamily="18" charset="0"/>
              </a:rPr>
              <a:t> Ali </a:t>
            </a:r>
            <a:r>
              <a:rPr lang="tr-TR" sz="3200" b="0" dirty="0" err="1">
                <a:latin typeface="Constantia" pitchFamily="18" charset="0"/>
              </a:rPr>
              <a:t>Yezdî</a:t>
            </a:r>
            <a:r>
              <a:rPr lang="tr-TR" sz="3200" b="0" dirty="0">
                <a:latin typeface="Constantia" pitchFamily="18" charset="0"/>
              </a:rPr>
              <a:t>, </a:t>
            </a:r>
            <a:r>
              <a:rPr lang="tr-TR" sz="3200" b="0" dirty="0" err="1">
                <a:latin typeface="Constantia" pitchFamily="18" charset="0"/>
              </a:rPr>
              <a:t>Zafernâme</a:t>
            </a:r>
            <a:r>
              <a:rPr lang="tr-TR" sz="3200" b="0" dirty="0">
                <a:latin typeface="Constantia" pitchFamily="18" charset="0"/>
              </a:rPr>
              <a:t>, </a:t>
            </a:r>
            <a:r>
              <a:rPr lang="tr-TR" sz="3200" b="0" dirty="0" err="1">
                <a:latin typeface="Constantia" pitchFamily="18" charset="0"/>
              </a:rPr>
              <a:t>Kalkutta</a:t>
            </a:r>
            <a:r>
              <a:rPr lang="tr-TR" sz="3200" b="0" dirty="0">
                <a:latin typeface="Constantia" pitchFamily="18" charset="0"/>
              </a:rPr>
              <a:t>, 1887-8</a:t>
            </a:r>
          </a:p>
        </p:txBody>
      </p:sp>
    </p:spTree>
    <p:extLst>
      <p:ext uri="{BB962C8B-B14F-4D97-AF65-F5344CB8AC3E}">
        <p14:creationId xmlns:p14="http://schemas.microsoft.com/office/powerpoint/2010/main" val="10484844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39552" y="476672"/>
            <a:ext cx="8064896" cy="4203805"/>
          </a:xfrm>
        </p:spPr>
        <p:txBody>
          <a:bodyPr>
            <a:normAutofit/>
          </a:bodyPr>
          <a:lstStyle/>
          <a:p>
            <a:pPr marL="457200" indent="-457200" algn="just">
              <a:buFont typeface="Arial" pitchFamily="34" charset="0"/>
              <a:buChar char="•"/>
            </a:pPr>
            <a:r>
              <a:rPr lang="tr-TR" sz="3200" b="0" dirty="0" err="1" smtClean="0">
                <a:latin typeface="Constantia" pitchFamily="18" charset="0"/>
              </a:rPr>
              <a:t>Nizamüddin</a:t>
            </a:r>
            <a:r>
              <a:rPr lang="tr-TR" sz="3200" b="0" dirty="0" smtClean="0">
                <a:latin typeface="Constantia" pitchFamily="18" charset="0"/>
              </a:rPr>
              <a:t> </a:t>
            </a:r>
            <a:r>
              <a:rPr lang="tr-TR" sz="3200" b="0" dirty="0" err="1">
                <a:latin typeface="Constantia" pitchFamily="18" charset="0"/>
              </a:rPr>
              <a:t>Şâmî</a:t>
            </a:r>
            <a:r>
              <a:rPr lang="tr-TR" sz="3200" b="0" dirty="0">
                <a:latin typeface="Constantia" pitchFamily="18" charset="0"/>
              </a:rPr>
              <a:t>, </a:t>
            </a:r>
            <a:r>
              <a:rPr lang="tr-TR" sz="3200" b="0" dirty="0" err="1">
                <a:latin typeface="Constantia" pitchFamily="18" charset="0"/>
              </a:rPr>
              <a:t>Zafernâme</a:t>
            </a:r>
            <a:r>
              <a:rPr lang="tr-TR" sz="3200" b="0" dirty="0">
                <a:latin typeface="Constantia" pitchFamily="18" charset="0"/>
              </a:rPr>
              <a:t>, (çev. Necati </a:t>
            </a:r>
            <a:r>
              <a:rPr lang="tr-TR" sz="3200" b="0" dirty="0" err="1">
                <a:latin typeface="Constantia" pitchFamily="18" charset="0"/>
              </a:rPr>
              <a:t>Lugal</a:t>
            </a:r>
            <a:r>
              <a:rPr lang="tr-TR" sz="3200" b="0" dirty="0">
                <a:latin typeface="Constantia" pitchFamily="18" charset="0"/>
              </a:rPr>
              <a:t>), Ankara 1949. </a:t>
            </a:r>
          </a:p>
          <a:p>
            <a:pPr marL="457200" indent="-457200" algn="just">
              <a:buFont typeface="Arial" pitchFamily="34" charset="0"/>
              <a:buChar char="•"/>
            </a:pPr>
            <a:r>
              <a:rPr lang="en-US" sz="3200" b="0" dirty="0" err="1">
                <a:latin typeface="Constantia" pitchFamily="18" charset="0"/>
              </a:rPr>
              <a:t>Chronography</a:t>
            </a:r>
            <a:r>
              <a:rPr lang="en-US" sz="3200" b="0" dirty="0">
                <a:latin typeface="Constantia" pitchFamily="18" charset="0"/>
              </a:rPr>
              <a:t> of Bar </a:t>
            </a:r>
            <a:r>
              <a:rPr lang="en-US" sz="3200" b="0" dirty="0" err="1">
                <a:latin typeface="Constantia" pitchFamily="18" charset="0"/>
              </a:rPr>
              <a:t>Hebraeus</a:t>
            </a:r>
            <a:r>
              <a:rPr lang="en-US" sz="3200" b="0" dirty="0">
                <a:latin typeface="Constantia" pitchFamily="18" charset="0"/>
              </a:rPr>
              <a:t>, II, </a:t>
            </a:r>
            <a:r>
              <a:rPr lang="en-US" sz="3200" b="0" dirty="0" err="1">
                <a:latin typeface="Constantia" pitchFamily="18" charset="0"/>
              </a:rPr>
              <a:t>Zeyl</a:t>
            </a:r>
            <a:r>
              <a:rPr lang="en-US" sz="3200" b="0" dirty="0">
                <a:latin typeface="Constantia" pitchFamily="18" charset="0"/>
              </a:rPr>
              <a:t>, (</a:t>
            </a:r>
            <a:r>
              <a:rPr lang="en-US" sz="3200" b="0" dirty="0" err="1">
                <a:latin typeface="Constantia" pitchFamily="18" charset="0"/>
              </a:rPr>
              <a:t>çev</a:t>
            </a:r>
            <a:r>
              <a:rPr lang="en-US" sz="3200" b="0" dirty="0">
                <a:latin typeface="Constantia" pitchFamily="18" charset="0"/>
              </a:rPr>
              <a:t>. A. W. Budge) London, 1932</a:t>
            </a:r>
            <a:r>
              <a:rPr lang="tr-TR" sz="3200" b="0" dirty="0">
                <a:latin typeface="Constantia" pitchFamily="18" charset="0"/>
              </a:rPr>
              <a:t>.</a:t>
            </a:r>
          </a:p>
          <a:p>
            <a:pPr marL="457200" indent="-457200" algn="just">
              <a:buFont typeface="Arial" pitchFamily="34" charset="0"/>
              <a:buChar char="•"/>
            </a:pPr>
            <a:r>
              <a:rPr lang="tr-TR" sz="3200" b="0" dirty="0">
                <a:latin typeface="Constantia" pitchFamily="18" charset="0"/>
              </a:rPr>
              <a:t>Koca Hüseyin Efendi,</a:t>
            </a:r>
            <a:r>
              <a:rPr lang="tr-TR" sz="3200" b="0" i="1" dirty="0">
                <a:latin typeface="Constantia" pitchFamily="18" charset="0"/>
              </a:rPr>
              <a:t> </a:t>
            </a:r>
            <a:r>
              <a:rPr lang="tr-TR" sz="3200" b="0" i="1" dirty="0" err="1">
                <a:latin typeface="Constantia" pitchFamily="18" charset="0"/>
              </a:rPr>
              <a:t>Bedâyiu’l-Vekâi</a:t>
            </a:r>
            <a:r>
              <a:rPr lang="tr-TR" sz="3200" b="0" i="1" dirty="0">
                <a:latin typeface="Constantia" pitchFamily="18" charset="0"/>
              </a:rPr>
              <a:t>’</a:t>
            </a:r>
            <a:endParaRPr lang="tr-TR" sz="3200" b="0" dirty="0">
              <a:latin typeface="Constantia" pitchFamily="18" charset="0"/>
            </a:endParaRPr>
          </a:p>
          <a:p>
            <a:pPr marL="457200" indent="-457200" algn="just">
              <a:buFont typeface="Arial" pitchFamily="34" charset="0"/>
              <a:buChar char="•"/>
            </a:pPr>
            <a:endParaRPr lang="tr-TR" sz="3200" b="0" dirty="0">
              <a:latin typeface="Constant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24007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67544" y="476672"/>
            <a:ext cx="8352928" cy="4203805"/>
          </a:xfrm>
        </p:spPr>
        <p:txBody>
          <a:bodyPr>
            <a:normAutofit/>
          </a:bodyPr>
          <a:lstStyle/>
          <a:p>
            <a:pPr marL="457200" indent="-457200" algn="just">
              <a:buFont typeface="Arial" pitchFamily="34" charset="0"/>
              <a:buChar char="•"/>
            </a:pPr>
            <a:r>
              <a:rPr lang="tr-TR" sz="3200" b="0" dirty="0">
                <a:latin typeface="Constantia" pitchFamily="18" charset="0"/>
              </a:rPr>
              <a:t>İsmail Hakkı </a:t>
            </a:r>
            <a:r>
              <a:rPr lang="tr-TR" sz="3200" b="0" dirty="0" err="1">
                <a:latin typeface="Constantia" pitchFamily="18" charset="0"/>
              </a:rPr>
              <a:t>Uzunçarşılı</a:t>
            </a:r>
            <a:r>
              <a:rPr lang="tr-TR" sz="3200" b="0" dirty="0">
                <a:latin typeface="Constantia" pitchFamily="18" charset="0"/>
              </a:rPr>
              <a:t>, Anadolu Beylikleri ve Akkoyunlu, Karakoyunlu Devletleri. Bu eser geniş bir çerçeveden Akkoyunlu Devletine bakmaktadır. Anadolu’ya ilk gelişlerinden itibaren anlatmaya başlar. </a:t>
            </a:r>
          </a:p>
          <a:p>
            <a:pPr marL="457200" indent="-457200" algn="just">
              <a:buFont typeface="Arial" pitchFamily="34" charset="0"/>
              <a:buChar char="•"/>
            </a:pPr>
            <a:endParaRPr lang="tr-TR" sz="3200" b="0" dirty="0" smtClean="0">
              <a:latin typeface="Constant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173938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11560" y="404664"/>
            <a:ext cx="7992888" cy="4275813"/>
          </a:xfrm>
        </p:spPr>
        <p:txBody>
          <a:bodyPr>
            <a:normAutofit/>
          </a:bodyPr>
          <a:lstStyle/>
          <a:p>
            <a:pPr marL="457200" indent="-457200" algn="just">
              <a:buFont typeface="Arial" pitchFamily="34" charset="0"/>
              <a:buChar char="•"/>
            </a:pPr>
            <a:r>
              <a:rPr lang="tr-TR" sz="3200" b="0" dirty="0" smtClean="0">
                <a:latin typeface="Constantia" pitchFamily="18" charset="0"/>
              </a:rPr>
              <a:t>Zeki </a:t>
            </a:r>
            <a:r>
              <a:rPr lang="tr-TR" sz="3200" b="0" dirty="0" err="1" smtClean="0">
                <a:latin typeface="Constantia" pitchFamily="18" charset="0"/>
              </a:rPr>
              <a:t>Velidi</a:t>
            </a:r>
            <a:r>
              <a:rPr lang="tr-TR" sz="3200" b="0" dirty="0" smtClean="0">
                <a:latin typeface="Constantia" pitchFamily="18" charset="0"/>
              </a:rPr>
              <a:t> Togan, </a:t>
            </a:r>
            <a:r>
              <a:rPr lang="tr-TR" sz="3200" b="0" dirty="0">
                <a:latin typeface="Constantia" pitchFamily="18" charset="0"/>
              </a:rPr>
              <a:t>Umumi Türk Tarihine Giriş, c. I, İstanbul 1946</a:t>
            </a:r>
            <a:r>
              <a:rPr lang="tr-TR" sz="3200" b="0" dirty="0" smtClean="0">
                <a:latin typeface="Constantia" pitchFamily="18" charset="0"/>
              </a:rPr>
              <a:t>.</a:t>
            </a:r>
          </a:p>
          <a:p>
            <a:pPr marL="457200" indent="-457200" algn="just">
              <a:buFont typeface="Arial" pitchFamily="34" charset="0"/>
              <a:buChar char="•"/>
            </a:pPr>
            <a:r>
              <a:rPr lang="tr-TR" sz="3200" b="0" dirty="0" smtClean="0">
                <a:latin typeface="Constantia" pitchFamily="18" charset="0"/>
              </a:rPr>
              <a:t>İsmail Hakkı </a:t>
            </a:r>
            <a:r>
              <a:rPr lang="tr-TR" sz="3200" b="0" dirty="0" err="1" smtClean="0">
                <a:latin typeface="Constantia" pitchFamily="18" charset="0"/>
              </a:rPr>
              <a:t>Uzunçarşılı</a:t>
            </a:r>
            <a:r>
              <a:rPr lang="tr-TR" sz="3200" b="0" dirty="0" smtClean="0">
                <a:latin typeface="Constantia" pitchFamily="18" charset="0"/>
              </a:rPr>
              <a:t>, </a:t>
            </a:r>
            <a:r>
              <a:rPr lang="tr-TR" sz="3200" b="0" dirty="0">
                <a:latin typeface="Constantia" pitchFamily="18" charset="0"/>
              </a:rPr>
              <a:t>Osmanlı Devlet Teşkilatında </a:t>
            </a:r>
            <a:r>
              <a:rPr lang="tr-TR" sz="3200" b="0" dirty="0" err="1">
                <a:latin typeface="Constantia" pitchFamily="18" charset="0"/>
              </a:rPr>
              <a:t>Medhal</a:t>
            </a:r>
            <a:r>
              <a:rPr lang="tr-TR" sz="3200" b="0" dirty="0">
                <a:latin typeface="Constantia" pitchFamily="18" charset="0"/>
              </a:rPr>
              <a:t>, TTK </a:t>
            </a:r>
            <a:r>
              <a:rPr lang="tr-TR" sz="3200" b="0" dirty="0" err="1" smtClean="0">
                <a:latin typeface="Constantia" pitchFamily="18" charset="0"/>
              </a:rPr>
              <a:t>Yayınları,Maarif</a:t>
            </a:r>
            <a:r>
              <a:rPr lang="tr-TR" sz="3200" b="0" dirty="0" smtClean="0">
                <a:latin typeface="Constantia" pitchFamily="18" charset="0"/>
              </a:rPr>
              <a:t> </a:t>
            </a:r>
            <a:r>
              <a:rPr lang="tr-TR" sz="3200" b="0" dirty="0">
                <a:latin typeface="Constantia" pitchFamily="18" charset="0"/>
              </a:rPr>
              <a:t>Matbaası, </a:t>
            </a:r>
            <a:r>
              <a:rPr lang="tr-TR" sz="3200" b="0" dirty="0" smtClean="0">
                <a:latin typeface="Constantia" pitchFamily="18" charset="0"/>
              </a:rPr>
              <a:t>İstanbul-1941.</a:t>
            </a:r>
          </a:p>
          <a:p>
            <a:pPr marL="457200" indent="-457200" algn="just">
              <a:buFont typeface="Arial" pitchFamily="34" charset="0"/>
              <a:buChar char="•"/>
            </a:pPr>
            <a:r>
              <a:rPr lang="tr-TR" sz="3200" b="0" dirty="0" smtClean="0">
                <a:latin typeface="Constantia" pitchFamily="18" charset="0"/>
              </a:rPr>
              <a:t>Faruk Sümer, </a:t>
            </a:r>
            <a:r>
              <a:rPr lang="tr-TR" sz="3200" b="0" dirty="0">
                <a:latin typeface="Constantia" pitchFamily="18" charset="0"/>
              </a:rPr>
              <a:t>“Akkoyunlular”, DİA, c. II, İstanbul-1989.</a:t>
            </a:r>
            <a:endParaRPr lang="tr-TR" sz="3200" b="0" dirty="0" smtClean="0">
              <a:latin typeface="Constantia" pitchFamily="18" charset="0"/>
            </a:endParaRPr>
          </a:p>
          <a:p>
            <a:pPr marL="457200" indent="-457200" algn="just">
              <a:buFont typeface="Arial" pitchFamily="34" charset="0"/>
              <a:buChar char="•"/>
            </a:pPr>
            <a:endParaRPr lang="tr-TR" sz="3200" b="0" dirty="0">
              <a:latin typeface="Constant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35254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22960" y="476672"/>
            <a:ext cx="7520940" cy="4392488"/>
          </a:xfrm>
        </p:spPr>
        <p:txBody>
          <a:bodyPr>
            <a:normAutofit/>
          </a:bodyPr>
          <a:lstStyle/>
          <a:p>
            <a:pPr marL="457200" indent="-457200">
              <a:buFont typeface="Arial" pitchFamily="34" charset="0"/>
              <a:buChar char="•"/>
            </a:pPr>
            <a:r>
              <a:rPr lang="tr-TR" sz="3200" b="0" dirty="0" smtClean="0">
                <a:latin typeface="Constantia" pitchFamily="18" charset="0"/>
              </a:rPr>
              <a:t> İlhan Erdem, Mustafa </a:t>
            </a:r>
            <a:r>
              <a:rPr lang="tr-TR" sz="3200" b="0" dirty="0">
                <a:latin typeface="Constantia" pitchFamily="18" charset="0"/>
              </a:rPr>
              <a:t>Uyar, “Karakoyunlular: Tarih Sahnesine Çıkışları </a:t>
            </a:r>
            <a:r>
              <a:rPr lang="tr-TR" sz="3200" b="0" dirty="0" smtClean="0">
                <a:latin typeface="Constantia" pitchFamily="18" charset="0"/>
              </a:rPr>
              <a:t>ve </a:t>
            </a:r>
            <a:r>
              <a:rPr lang="sv-SE" sz="3200" b="0" dirty="0" smtClean="0">
                <a:latin typeface="Constantia" pitchFamily="18" charset="0"/>
              </a:rPr>
              <a:t>Kökenleri</a:t>
            </a:r>
            <a:r>
              <a:rPr lang="sv-SE" sz="3200" b="0" dirty="0">
                <a:latin typeface="Constantia" pitchFamily="18" charset="0"/>
              </a:rPr>
              <a:t>”, Türkler, c. VI, Ankara </a:t>
            </a:r>
            <a:r>
              <a:rPr lang="sv-SE" sz="3200" b="0" dirty="0" smtClean="0">
                <a:latin typeface="Constantia" pitchFamily="18" charset="0"/>
              </a:rPr>
              <a:t>2002</a:t>
            </a:r>
            <a:r>
              <a:rPr lang="tr-TR" sz="3200" b="0" dirty="0" smtClean="0">
                <a:latin typeface="Constantia" pitchFamily="18" charset="0"/>
              </a:rPr>
              <a:t>.</a:t>
            </a:r>
          </a:p>
          <a:p>
            <a:pPr marL="457200" indent="-457200" algn="just">
              <a:buFont typeface="Arial" pitchFamily="34" charset="0"/>
              <a:buChar char="•"/>
            </a:pPr>
            <a:r>
              <a:rPr lang="tr-TR" sz="3200" b="0" dirty="0" smtClean="0">
                <a:latin typeface="Constantia" pitchFamily="18" charset="0"/>
              </a:rPr>
              <a:t>İlhan Erdem, Necip </a:t>
            </a:r>
            <a:r>
              <a:rPr lang="tr-TR" sz="3200" b="0" dirty="0">
                <a:latin typeface="Constantia" pitchFamily="18" charset="0"/>
              </a:rPr>
              <a:t>A</a:t>
            </a:r>
            <a:r>
              <a:rPr lang="tr-TR" sz="3200" b="0" dirty="0" smtClean="0">
                <a:latin typeface="Constantia" pitchFamily="18" charset="0"/>
              </a:rPr>
              <a:t>kkoyunlu, </a:t>
            </a:r>
            <a:r>
              <a:rPr lang="tr-TR" sz="3200" b="0" dirty="0">
                <a:latin typeface="Constantia" pitchFamily="18" charset="0"/>
              </a:rPr>
              <a:t>“Akkoyunlu İmparatorluğu’nun Kuruluşu</a:t>
            </a:r>
            <a:r>
              <a:rPr lang="tr-TR" sz="3200" dirty="0" smtClean="0">
                <a:latin typeface="Constantia" pitchFamily="18" charset="0"/>
              </a:rPr>
              <a:t>”</a:t>
            </a:r>
            <a:r>
              <a:rPr lang="tr-TR" sz="3200" b="0" dirty="0" smtClean="0">
                <a:latin typeface="Constantia" pitchFamily="18" charset="0"/>
              </a:rPr>
              <a:t>, TTK </a:t>
            </a:r>
            <a:r>
              <a:rPr lang="tr-TR" sz="3200" b="0" dirty="0">
                <a:latin typeface="Constantia" pitchFamily="18" charset="0"/>
              </a:rPr>
              <a:t>Yayınları, Ankara </a:t>
            </a:r>
            <a:r>
              <a:rPr lang="tr-TR" sz="3200" b="0" dirty="0" smtClean="0">
                <a:latin typeface="Constantia" pitchFamily="18" charset="0"/>
              </a:rPr>
              <a:t>1999.</a:t>
            </a:r>
            <a:endParaRPr lang="tr-TR" sz="3200" b="0" dirty="0">
              <a:latin typeface="Constant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077013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11560" y="404664"/>
            <a:ext cx="7992888" cy="4275813"/>
          </a:xfrm>
        </p:spPr>
        <p:txBody>
          <a:bodyPr>
            <a:normAutofit/>
          </a:bodyPr>
          <a:lstStyle/>
          <a:p>
            <a:pPr marL="457200" indent="-457200" algn="just">
              <a:buFont typeface="Arial" pitchFamily="34" charset="0"/>
              <a:buChar char="•"/>
            </a:pPr>
            <a:r>
              <a:rPr lang="tr-TR" sz="3200" b="0" dirty="0">
                <a:latin typeface="Constantia" pitchFamily="18" charset="0"/>
              </a:rPr>
              <a:t>John E. </a:t>
            </a:r>
            <a:r>
              <a:rPr lang="tr-TR" sz="3200" b="0" dirty="0" err="1" smtClean="0">
                <a:latin typeface="Constantia" pitchFamily="18" charset="0"/>
              </a:rPr>
              <a:t>woods</a:t>
            </a:r>
            <a:r>
              <a:rPr lang="tr-TR" sz="3200" b="0" dirty="0" smtClean="0">
                <a:latin typeface="Constantia" pitchFamily="18" charset="0"/>
              </a:rPr>
              <a:t>, Akkoyunlular Aşiret, Konfederasyon, İmparatorluk.</a:t>
            </a:r>
            <a:endParaRPr lang="tr-TR" sz="3200" b="0" dirty="0">
              <a:latin typeface="Constantia" pitchFamily="18" charset="0"/>
            </a:endParaRPr>
          </a:p>
          <a:p>
            <a:pPr marL="457200" indent="-457200" algn="just">
              <a:buFont typeface="Arial" pitchFamily="34" charset="0"/>
              <a:buChar char="•"/>
            </a:pPr>
            <a:r>
              <a:rPr lang="tr-TR" sz="3200" b="0" dirty="0">
                <a:latin typeface="Constantia" pitchFamily="18" charset="0"/>
              </a:rPr>
              <a:t>Seyfettin Erşahin’in </a:t>
            </a:r>
            <a:r>
              <a:rPr lang="tr-TR" sz="3200" b="0" i="1" dirty="0">
                <a:latin typeface="Constantia" pitchFamily="18" charset="0"/>
              </a:rPr>
              <a:t>Akkoyunlular Siyasal, Kültürel, Ekonomik ve Sosyal </a:t>
            </a:r>
            <a:r>
              <a:rPr lang="tr-TR" sz="3200" b="0" i="1" dirty="0" smtClean="0">
                <a:latin typeface="Constantia" pitchFamily="18" charset="0"/>
              </a:rPr>
              <a:t>Tarih</a:t>
            </a:r>
            <a:r>
              <a:rPr lang="tr-TR" sz="3200" b="0" dirty="0" smtClean="0">
                <a:latin typeface="Constantia" pitchFamily="18" charset="0"/>
              </a:rPr>
              <a:t>.</a:t>
            </a:r>
          </a:p>
          <a:p>
            <a:pPr marL="457200" indent="-457200" algn="just">
              <a:buFont typeface="Arial" pitchFamily="34" charset="0"/>
              <a:buChar char="•"/>
            </a:pPr>
            <a:r>
              <a:rPr lang="tr-TR" sz="3200" b="0" dirty="0" smtClean="0">
                <a:latin typeface="Constantia" pitchFamily="18" charset="0"/>
              </a:rPr>
              <a:t>Adnan Sadık </a:t>
            </a:r>
            <a:r>
              <a:rPr lang="tr-TR" sz="3200" b="0" dirty="0" err="1">
                <a:latin typeface="Constantia" pitchFamily="18" charset="0"/>
              </a:rPr>
              <a:t>E</a:t>
            </a:r>
            <a:r>
              <a:rPr lang="tr-TR" sz="3200" b="0" dirty="0" err="1" smtClean="0">
                <a:latin typeface="Constantia" pitchFamily="18" charset="0"/>
              </a:rPr>
              <a:t>rzi</a:t>
            </a:r>
            <a:r>
              <a:rPr lang="tr-TR" sz="3200" b="0" dirty="0" smtClean="0">
                <a:latin typeface="Constantia" pitchFamily="18" charset="0"/>
              </a:rPr>
              <a:t>, </a:t>
            </a:r>
            <a:r>
              <a:rPr lang="tr-TR" sz="3200" b="0" dirty="0">
                <a:latin typeface="Constantia" pitchFamily="18" charset="0"/>
              </a:rPr>
              <a:t>“Akkoyunlu ve Karakoyunlu Tarihi Hakkında Araştırmalar</a:t>
            </a:r>
            <a:r>
              <a:rPr lang="tr-TR" sz="3200" b="0" dirty="0" smtClean="0">
                <a:latin typeface="Constantia" pitchFamily="18" charset="0"/>
              </a:rPr>
              <a:t>”,</a:t>
            </a:r>
            <a:r>
              <a:rPr lang="sv-SE" sz="3200" b="0" dirty="0" smtClean="0">
                <a:latin typeface="Constantia" pitchFamily="18" charset="0"/>
              </a:rPr>
              <a:t>Belleten</a:t>
            </a:r>
            <a:r>
              <a:rPr lang="sv-SE" sz="3200" b="0" dirty="0">
                <a:latin typeface="Constantia" pitchFamily="18" charset="0"/>
              </a:rPr>
              <a:t>, c. XVII/70, Ankara 1954</a:t>
            </a:r>
            <a:endParaRPr lang="tr-TR" sz="3200" b="0" dirty="0">
              <a:latin typeface="Constant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502269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çılar">
  <a:themeElements>
    <a:clrScheme name="Açılar">
      <a:dk1>
        <a:srgbClr val="000000"/>
      </a:dk1>
      <a:lt1>
        <a:srgbClr val="FFFFFF"/>
      </a:lt1>
      <a:dk2>
        <a:srgbClr val="434342"/>
      </a:dk2>
      <a:lt2>
        <a:srgbClr val="CDD7D9"/>
      </a:lt2>
      <a:accent1>
        <a:srgbClr val="797B7E"/>
      </a:accent1>
      <a:accent2>
        <a:srgbClr val="F96A1B"/>
      </a:accent2>
      <a:accent3>
        <a:srgbClr val="08A1D9"/>
      </a:accent3>
      <a:accent4>
        <a:srgbClr val="7C984A"/>
      </a:accent4>
      <a:accent5>
        <a:srgbClr val="C2AD8D"/>
      </a:accent5>
      <a:accent6>
        <a:srgbClr val="506E94"/>
      </a:accent6>
      <a:hlink>
        <a:srgbClr val="5F5F5F"/>
      </a:hlink>
      <a:folHlink>
        <a:srgbClr val="969696"/>
      </a:folHlink>
    </a:clrScheme>
    <a:fontScheme name="Açılar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çıla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0400000"/>
            </a:lightRig>
          </a:scene3d>
          <a:sp3d contourW="6350">
            <a:bevelT w="41275" h="19050" prst="angle"/>
            <a:contourClr>
              <a:schemeClr val="phClr">
                <a:shade val="25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0000"/>
                <a:shade val="85000"/>
              </a:schemeClr>
              <a:schemeClr val="phClr">
                <a:tint val="95000"/>
                <a:shade val="99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3000"/>
                <a:shade val="85000"/>
              </a:schemeClr>
              <a:schemeClr val="phClr">
                <a:tint val="96000"/>
                <a:shade val="99000"/>
              </a:schemeClr>
            </a:duotone>
          </a:blip>
          <a:tile tx="0" ty="0" sx="90000" sy="9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Angles</Template>
  <TotalTime>85</TotalTime>
  <Words>314</Words>
  <Application>Microsoft Office PowerPoint</Application>
  <PresentationFormat>Ekran Gösterisi (4:3)</PresentationFormat>
  <Paragraphs>19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9" baseType="lpstr">
      <vt:lpstr>Açılar</vt:lpstr>
      <vt:lpstr>KAYNAK TANITIMI II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KAYNAK TANITIMI II</dc:title>
  <dc:creator>Güzide</dc:creator>
  <cp:lastModifiedBy>Güzide</cp:lastModifiedBy>
  <cp:revision>8</cp:revision>
  <dcterms:created xsi:type="dcterms:W3CDTF">2020-05-07T22:50:42Z</dcterms:created>
  <dcterms:modified xsi:type="dcterms:W3CDTF">2020-05-08T00:16:10Z</dcterms:modified>
</cp:coreProperties>
</file>