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dirty="0" err="1" smtClean="0"/>
              <a:t>Click</a:t>
            </a:r>
            <a:r>
              <a:rPr kumimoji="0" lang="tr-TR" dirty="0" smtClean="0"/>
              <a:t> </a:t>
            </a:r>
            <a:r>
              <a:rPr kumimoji="0" lang="tr-TR" dirty="0" err="1" smtClean="0"/>
              <a:t>to</a:t>
            </a:r>
            <a:r>
              <a:rPr kumimoji="0" lang="tr-TR" dirty="0" smtClean="0"/>
              <a:t> </a:t>
            </a:r>
            <a:r>
              <a:rPr kumimoji="0" lang="tr-TR" dirty="0" err="1" smtClean="0"/>
              <a:t>edit</a:t>
            </a:r>
            <a:r>
              <a:rPr kumimoji="0" lang="tr-TR" dirty="0" smtClean="0"/>
              <a:t> Master </a:t>
            </a:r>
            <a:r>
              <a:rPr kumimoji="0" lang="tr-TR" dirty="0" err="1" smtClean="0"/>
              <a:t>title</a:t>
            </a:r>
            <a:r>
              <a:rPr kumimoji="0" lang="tr-TR" dirty="0" smtClean="0"/>
              <a:t> </a:t>
            </a:r>
            <a:r>
              <a:rPr kumimoji="0" lang="tr-TR" dirty="0" err="1" smtClean="0"/>
              <a:t>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dirty="0" err="1" smtClean="0"/>
              <a:t>Click</a:t>
            </a:r>
            <a:r>
              <a:rPr kumimoji="0" lang="tr-TR" dirty="0" smtClean="0"/>
              <a:t> </a:t>
            </a:r>
            <a:r>
              <a:rPr kumimoji="0" lang="tr-TR" dirty="0" err="1" smtClean="0"/>
              <a:t>to</a:t>
            </a:r>
            <a:r>
              <a:rPr kumimoji="0" lang="tr-TR" dirty="0" smtClean="0"/>
              <a:t> </a:t>
            </a:r>
            <a:r>
              <a:rPr kumimoji="0" lang="tr-TR" dirty="0" err="1" smtClean="0"/>
              <a:t>edit</a:t>
            </a:r>
            <a:r>
              <a:rPr kumimoji="0" lang="tr-TR" dirty="0" smtClean="0"/>
              <a:t> Master </a:t>
            </a:r>
            <a:r>
              <a:rPr kumimoji="0" lang="tr-TR" dirty="0" err="1" smtClean="0"/>
              <a:t>text</a:t>
            </a:r>
            <a:r>
              <a:rPr kumimoji="0" lang="tr-TR" dirty="0" smtClean="0"/>
              <a:t> </a:t>
            </a:r>
            <a:r>
              <a:rPr kumimoji="0" lang="tr-TR" dirty="0" err="1" smtClean="0"/>
              <a:t>styles</a:t>
            </a:r>
            <a:endParaRPr kumimoji="0" lang="tr-TR" dirty="0" smtClean="0"/>
          </a:p>
          <a:p>
            <a:pPr lvl="1" eaLnBrk="1" latinLnBrk="0" hangingPunct="1"/>
            <a:r>
              <a:rPr kumimoji="0" lang="tr-TR" dirty="0" smtClean="0"/>
              <a:t>Second </a:t>
            </a:r>
            <a:r>
              <a:rPr kumimoji="0" lang="tr-TR" dirty="0" err="1" smtClean="0"/>
              <a:t>level</a:t>
            </a:r>
            <a:endParaRPr kumimoji="0" lang="tr-TR" dirty="0" smtClean="0"/>
          </a:p>
          <a:p>
            <a:pPr lvl="2" eaLnBrk="1" latinLnBrk="0" hangingPunct="1"/>
            <a:r>
              <a:rPr kumimoji="0" lang="tr-TR" dirty="0" smtClean="0"/>
              <a:t>Third </a:t>
            </a:r>
            <a:r>
              <a:rPr kumimoji="0" lang="tr-TR" dirty="0" err="1" smtClean="0"/>
              <a:t>level</a:t>
            </a:r>
            <a:endParaRPr kumimoji="0" lang="tr-TR" dirty="0" smtClean="0"/>
          </a:p>
          <a:p>
            <a:pPr lvl="3" eaLnBrk="1" latinLnBrk="0" hangingPunct="1"/>
            <a:r>
              <a:rPr kumimoji="0" lang="tr-TR" dirty="0" err="1" smtClean="0"/>
              <a:t>Fourth</a:t>
            </a:r>
            <a:r>
              <a:rPr kumimoji="0" lang="tr-TR" dirty="0" smtClean="0"/>
              <a:t> </a:t>
            </a:r>
            <a:r>
              <a:rPr kumimoji="0" lang="tr-TR" dirty="0" err="1" smtClean="0"/>
              <a:t>level</a:t>
            </a:r>
            <a:endParaRPr kumimoji="0" lang="tr-TR" dirty="0" smtClean="0"/>
          </a:p>
          <a:p>
            <a:pPr lvl="4" eaLnBrk="1" latinLnBrk="0" hangingPunct="1"/>
            <a:r>
              <a:rPr kumimoji="0" lang="tr-TR" dirty="0" err="1" smtClean="0"/>
              <a:t>Fifth</a:t>
            </a:r>
            <a:r>
              <a:rPr kumimoji="0" lang="tr-TR" dirty="0" smtClean="0"/>
              <a:t> </a:t>
            </a:r>
            <a:r>
              <a:rPr kumimoji="0" lang="tr-TR" dirty="0" err="1" smtClean="0"/>
              <a:t>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2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1095990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660066"/>
                </a:solidFill>
              </a:rPr>
              <a:t>BÖLGESEL POLİTİKA: ORTADOĞU (</a:t>
            </a:r>
            <a:r>
              <a:rPr lang="en-US" sz="3600" dirty="0" err="1">
                <a:solidFill>
                  <a:srgbClr val="660066"/>
                </a:solidFill>
              </a:rPr>
              <a:t>Bahar</a:t>
            </a:r>
            <a:r>
              <a:rPr lang="en-US" sz="3600">
                <a:solidFill>
                  <a:srgbClr val="660066"/>
                </a:solidFill>
              </a:rPr>
              <a:t> </a:t>
            </a:r>
            <a:r>
              <a:rPr lang="en-US" sz="3600" smtClean="0">
                <a:solidFill>
                  <a:srgbClr val="660066"/>
                </a:solidFill>
              </a:rPr>
              <a:t>2019-2020)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879433"/>
            <a:ext cx="7406640" cy="17526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r>
              <a:rPr lang="en-US" sz="2800" dirty="0">
                <a:solidFill>
                  <a:srgbClr val="660066"/>
                </a:solidFill>
              </a:rPr>
              <a:t>3</a:t>
            </a:r>
            <a:r>
              <a:rPr lang="en-US" sz="2800" dirty="0" smtClean="0">
                <a:solidFill>
                  <a:srgbClr val="660066"/>
                </a:solidFill>
              </a:rPr>
              <a:t>. </a:t>
            </a:r>
            <a:r>
              <a:rPr lang="en-US" sz="2800" dirty="0" err="1" smtClean="0">
                <a:solidFill>
                  <a:srgbClr val="660066"/>
                </a:solidFill>
              </a:rPr>
              <a:t>Hafta</a:t>
            </a:r>
            <a:r>
              <a:rPr lang="en-US" sz="2800" dirty="0" smtClean="0">
                <a:solidFill>
                  <a:srgbClr val="660066"/>
                </a:solidFill>
              </a:rPr>
              <a:t>: </a:t>
            </a:r>
            <a:r>
              <a:rPr lang="en-US" sz="2800" dirty="0" err="1" smtClean="0">
                <a:solidFill>
                  <a:srgbClr val="660066"/>
                </a:solidFill>
              </a:rPr>
              <a:t>İslamiyet’in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Doğuşu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ve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Yayılışı</a:t>
            </a:r>
            <a:r>
              <a:rPr lang="en-US" sz="2800" dirty="0" smtClean="0">
                <a:solidFill>
                  <a:srgbClr val="660066"/>
                </a:solidFill>
              </a:rPr>
              <a:t>:  </a:t>
            </a:r>
            <a:r>
              <a:rPr lang="en-US" sz="2800" dirty="0" err="1" smtClean="0">
                <a:solidFill>
                  <a:srgbClr val="660066"/>
                </a:solidFill>
              </a:rPr>
              <a:t>Arap</a:t>
            </a:r>
            <a:r>
              <a:rPr lang="en-US" sz="2800" dirty="0" smtClean="0">
                <a:solidFill>
                  <a:srgbClr val="660066"/>
                </a:solidFill>
              </a:rPr>
              <a:t>/İslam </a:t>
            </a:r>
            <a:r>
              <a:rPr lang="en-US" sz="2800" dirty="0" err="1" smtClean="0">
                <a:solidFill>
                  <a:srgbClr val="660066"/>
                </a:solidFill>
              </a:rPr>
              <a:t>Fetihlerinden</a:t>
            </a:r>
            <a:r>
              <a:rPr lang="en-US" sz="2800" dirty="0" smtClean="0">
                <a:solidFill>
                  <a:srgbClr val="660066"/>
                </a:solidFill>
              </a:rPr>
              <a:t> 19. </a:t>
            </a:r>
            <a:r>
              <a:rPr lang="en-US" sz="2800" dirty="0" err="1" smtClean="0">
                <a:solidFill>
                  <a:srgbClr val="660066"/>
                </a:solidFill>
              </a:rPr>
              <a:t>Yüzyıla</a:t>
            </a:r>
            <a:r>
              <a:rPr lang="en-US" sz="2800" dirty="0" smtClean="0">
                <a:solidFill>
                  <a:srgbClr val="660066"/>
                </a:solidFill>
              </a:rPr>
              <a:t> Kadar</a:t>
            </a:r>
            <a:endParaRPr lang="en-US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121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>
                <a:solidFill>
                  <a:srgbClr val="660066"/>
                </a:solidFill>
              </a:rPr>
              <a:t>Arap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Dünyasında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Osmanlı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İdaresi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Mısır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Tunus’ta</a:t>
            </a:r>
            <a:r>
              <a:rPr lang="en-US" dirty="0" smtClean="0"/>
              <a:t> </a:t>
            </a:r>
            <a:r>
              <a:rPr lang="en-US" dirty="0" err="1" smtClean="0"/>
              <a:t>Erken</a:t>
            </a:r>
            <a:r>
              <a:rPr lang="en-US" dirty="0" smtClean="0"/>
              <a:t> </a:t>
            </a:r>
            <a:r>
              <a:rPr lang="en-US" dirty="0" err="1" smtClean="0"/>
              <a:t>Modernleşme</a:t>
            </a:r>
            <a:r>
              <a:rPr lang="en-US" dirty="0" smtClean="0"/>
              <a:t> </a:t>
            </a:r>
            <a:r>
              <a:rPr lang="en-US" dirty="0" err="1" smtClean="0"/>
              <a:t>Deneyimleri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Özerkleşme</a:t>
            </a:r>
            <a:r>
              <a:rPr lang="en-US" dirty="0" smtClean="0"/>
              <a:t> </a:t>
            </a:r>
            <a:r>
              <a:rPr lang="en-US" dirty="0" err="1" smtClean="0"/>
              <a:t>Çabaları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Mısır’da</a:t>
            </a:r>
            <a:r>
              <a:rPr lang="en-US" dirty="0" smtClean="0"/>
              <a:t> Mehmet Ali </a:t>
            </a:r>
            <a:r>
              <a:rPr lang="en-US" dirty="0" err="1" smtClean="0"/>
              <a:t>Paşa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Mısır</a:t>
            </a:r>
            <a:r>
              <a:rPr lang="en-US" dirty="0" smtClean="0"/>
              <a:t> </a:t>
            </a:r>
            <a:r>
              <a:rPr lang="en-US" dirty="0" err="1" smtClean="0"/>
              <a:t>modernleşmesi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Mısır-Osmanlı</a:t>
            </a:r>
            <a:r>
              <a:rPr lang="en-US" dirty="0" smtClean="0"/>
              <a:t> </a:t>
            </a:r>
            <a:r>
              <a:rPr lang="en-US" dirty="0" err="1" smtClean="0"/>
              <a:t>rekabeti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Kavalalı</a:t>
            </a:r>
            <a:r>
              <a:rPr lang="en-US" dirty="0" smtClean="0"/>
              <a:t> </a:t>
            </a:r>
            <a:r>
              <a:rPr lang="en-US" dirty="0" err="1" smtClean="0"/>
              <a:t>Hanedanlığının</a:t>
            </a:r>
            <a:r>
              <a:rPr lang="en-US" dirty="0" smtClean="0"/>
              <a:t> </a:t>
            </a:r>
            <a:r>
              <a:rPr lang="en-US" dirty="0" err="1" smtClean="0"/>
              <a:t>kuruluşu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Tunus’ta</a:t>
            </a:r>
            <a:r>
              <a:rPr lang="en-US" dirty="0" smtClean="0"/>
              <a:t> </a:t>
            </a:r>
            <a:r>
              <a:rPr lang="en-US" dirty="0" err="1" smtClean="0"/>
              <a:t>Ahmet</a:t>
            </a:r>
            <a:r>
              <a:rPr lang="en-US" dirty="0" smtClean="0"/>
              <a:t> </a:t>
            </a:r>
            <a:r>
              <a:rPr lang="en-US" dirty="0" err="1" smtClean="0"/>
              <a:t>Bey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ilk </a:t>
            </a:r>
            <a:r>
              <a:rPr lang="en-US" dirty="0" err="1" smtClean="0"/>
              <a:t>anayasacılık</a:t>
            </a:r>
            <a:r>
              <a:rPr lang="en-US" dirty="0" smtClean="0"/>
              <a:t> </a:t>
            </a:r>
            <a:r>
              <a:rPr lang="en-US" dirty="0" err="1" smtClean="0"/>
              <a:t>faaliyetleri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66618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İslamiyet’in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Doğuşunu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Hazırlayan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Koşullar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r>
              <a:rPr lang="tr-TR" sz="2800" dirty="0" smtClean="0"/>
              <a:t>İslamiyet </a:t>
            </a:r>
            <a:r>
              <a:rPr lang="tr-TR" dirty="0"/>
              <a:t>Ö</a:t>
            </a:r>
            <a:r>
              <a:rPr lang="tr-TR" sz="2800" dirty="0" smtClean="0"/>
              <a:t>ncesinde </a:t>
            </a:r>
            <a:r>
              <a:rPr lang="tr-TR" sz="2800" dirty="0"/>
              <a:t>Arabistan’ın </a:t>
            </a:r>
            <a:r>
              <a:rPr lang="tr-TR" dirty="0" err="1"/>
              <a:t>S</a:t>
            </a:r>
            <a:r>
              <a:rPr lang="tr-TR" sz="2800" dirty="0" err="1" smtClean="0"/>
              <a:t>osyo</a:t>
            </a:r>
            <a:r>
              <a:rPr lang="tr-TR" sz="2800" dirty="0" smtClean="0"/>
              <a:t>-Ekonomik </a:t>
            </a:r>
            <a:r>
              <a:rPr lang="tr-TR" sz="2800" dirty="0"/>
              <a:t>ve </a:t>
            </a:r>
            <a:r>
              <a:rPr lang="tr-TR" dirty="0"/>
              <a:t>K</a:t>
            </a:r>
            <a:r>
              <a:rPr lang="tr-TR" sz="2800" dirty="0" smtClean="0"/>
              <a:t>ültürel </a:t>
            </a:r>
            <a:r>
              <a:rPr lang="tr-TR" dirty="0"/>
              <a:t>Y</a:t>
            </a:r>
            <a:r>
              <a:rPr lang="tr-TR" sz="2800" dirty="0" smtClean="0"/>
              <a:t>apısı </a:t>
            </a:r>
          </a:p>
          <a:p>
            <a:pPr marL="82296" indent="0">
              <a:buNone/>
            </a:pPr>
            <a:r>
              <a:rPr lang="tr-TR" sz="2800" dirty="0"/>
              <a:t>-</a:t>
            </a:r>
            <a:r>
              <a:rPr lang="tr-TR" sz="2800" dirty="0" smtClean="0"/>
              <a:t>Ekonomik </a:t>
            </a:r>
            <a:r>
              <a:rPr lang="tr-TR" dirty="0" smtClean="0"/>
              <a:t>gerileme</a:t>
            </a:r>
            <a:endParaRPr lang="tr-TR" sz="2800" dirty="0" smtClean="0"/>
          </a:p>
          <a:p>
            <a:pPr marL="82296" indent="0">
              <a:buNone/>
            </a:pPr>
            <a:r>
              <a:rPr lang="tr-TR" sz="2800" dirty="0" smtClean="0"/>
              <a:t>-Mekke’nin ticari ve kültürel statüsü</a:t>
            </a:r>
            <a:endParaRPr lang="tr-TR" sz="2800" dirty="0"/>
          </a:p>
          <a:p>
            <a:pPr marL="82296" indent="0">
              <a:buNone/>
            </a:pPr>
            <a:r>
              <a:rPr lang="tr-TR" sz="2800" dirty="0" smtClean="0"/>
              <a:t>-Bizans</a:t>
            </a:r>
            <a:r>
              <a:rPr lang="tr-TR" sz="2800" dirty="0"/>
              <a:t>-</a:t>
            </a:r>
            <a:r>
              <a:rPr lang="tr-TR" sz="2800" dirty="0" err="1"/>
              <a:t>Sasani</a:t>
            </a:r>
            <a:r>
              <a:rPr lang="tr-TR" sz="2800" dirty="0"/>
              <a:t> imparatorlukları arasındaki </a:t>
            </a:r>
            <a:r>
              <a:rPr lang="tr-TR" sz="2800" dirty="0" smtClean="0"/>
              <a:t>rekabet </a:t>
            </a:r>
          </a:p>
          <a:p>
            <a:pPr marL="82296" indent="0">
              <a:buNone/>
            </a:pPr>
            <a:r>
              <a:rPr lang="tr-TR" sz="2800" dirty="0" smtClean="0"/>
              <a:t>-</a:t>
            </a:r>
            <a:r>
              <a:rPr lang="tr-TR" sz="2800" dirty="0"/>
              <a:t>K</a:t>
            </a:r>
            <a:r>
              <a:rPr lang="tr-TR" sz="2800" dirty="0" smtClean="0"/>
              <a:t>abile</a:t>
            </a:r>
            <a:r>
              <a:rPr lang="tr-TR" sz="2800" dirty="0"/>
              <a:t>-klan </a:t>
            </a:r>
            <a:r>
              <a:rPr lang="tr-TR" sz="2800" dirty="0" smtClean="0"/>
              <a:t>bağları </a:t>
            </a:r>
          </a:p>
          <a:p>
            <a:pPr marL="82296" indent="0">
              <a:buNone/>
            </a:pPr>
            <a:r>
              <a:rPr lang="tr-TR" sz="2800" dirty="0"/>
              <a:t>-</a:t>
            </a:r>
            <a:r>
              <a:rPr lang="tr-TR" sz="2800" dirty="0" smtClean="0"/>
              <a:t>Bedeviler</a:t>
            </a:r>
          </a:p>
          <a:p>
            <a:pPr marL="82296" indent="0">
              <a:buNone/>
            </a:pPr>
            <a:r>
              <a:rPr lang="tr-TR" sz="2800" dirty="0" smtClean="0"/>
              <a:t>-Animizm</a:t>
            </a:r>
            <a:endParaRPr lang="tr-TR" sz="2800" dirty="0"/>
          </a:p>
          <a:p>
            <a:pPr>
              <a:buFont typeface="Wingdings" charset="2"/>
              <a:buChar char="u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547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rgbClr val="660066"/>
                </a:solidFill>
              </a:rPr>
              <a:t>Hz. </a:t>
            </a:r>
            <a:r>
              <a:rPr lang="en-US" sz="2800" dirty="0" err="1" smtClean="0">
                <a:solidFill>
                  <a:srgbClr val="660066"/>
                </a:solidFill>
              </a:rPr>
              <a:t>Muhammed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Dönemi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smtClean="0"/>
              <a:t>Hz. </a:t>
            </a:r>
            <a:r>
              <a:rPr lang="en-US" dirty="0" err="1" smtClean="0"/>
              <a:t>Muhammed</a:t>
            </a:r>
            <a:r>
              <a:rPr lang="en-US" dirty="0" smtClean="0"/>
              <a:t> </a:t>
            </a:r>
            <a:r>
              <a:rPr lang="en-US" dirty="0" err="1" smtClean="0"/>
              <a:t>Döneminde</a:t>
            </a:r>
            <a:r>
              <a:rPr lang="en-US" dirty="0" smtClean="0"/>
              <a:t> </a:t>
            </a:r>
            <a:r>
              <a:rPr lang="en-US" dirty="0" err="1" smtClean="0"/>
              <a:t>İslamiyet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Hicret</a:t>
            </a: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 smtClean="0"/>
              <a:t>Medine</a:t>
            </a:r>
            <a:r>
              <a:rPr lang="en-US" dirty="0" smtClean="0"/>
              <a:t> </a:t>
            </a:r>
            <a:r>
              <a:rPr lang="en-US" dirty="0" err="1" smtClean="0"/>
              <a:t>deneyimi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Mekke’nin</a:t>
            </a:r>
            <a:r>
              <a:rPr lang="en-US" dirty="0" smtClean="0"/>
              <a:t> </a:t>
            </a:r>
            <a:r>
              <a:rPr lang="en-US" dirty="0" err="1" smtClean="0"/>
              <a:t>fethi</a:t>
            </a:r>
            <a:endParaRPr lang="en-US" dirty="0" smtClean="0"/>
          </a:p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781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Dört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Halife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Dönemi</a:t>
            </a:r>
            <a:r>
              <a:rPr lang="en-US" sz="2800" dirty="0" smtClean="0">
                <a:solidFill>
                  <a:srgbClr val="660066"/>
                </a:solidFill>
              </a:rPr>
              <a:t> (632-661)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Arap</a:t>
            </a:r>
            <a:r>
              <a:rPr lang="en-US" dirty="0"/>
              <a:t>/İslam </a:t>
            </a:r>
            <a:r>
              <a:rPr lang="en-US" dirty="0" err="1"/>
              <a:t>F</a:t>
            </a:r>
            <a:r>
              <a:rPr lang="en-US" dirty="0" err="1" smtClean="0"/>
              <a:t>etihleri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İslam </a:t>
            </a:r>
            <a:r>
              <a:rPr lang="en-US" dirty="0" err="1"/>
              <a:t>K</a:t>
            </a:r>
            <a:r>
              <a:rPr lang="en-US" dirty="0" err="1" smtClean="0"/>
              <a:t>ültürünün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ölgeye</a:t>
            </a:r>
            <a:r>
              <a:rPr lang="en-US" dirty="0" smtClean="0"/>
              <a:t> </a:t>
            </a:r>
            <a:r>
              <a:rPr lang="en-US" dirty="0" err="1"/>
              <a:t>Y</a:t>
            </a:r>
            <a:r>
              <a:rPr lang="en-US" dirty="0" err="1" smtClean="0"/>
              <a:t>ayılması</a:t>
            </a: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smtClean="0"/>
              <a:t>İslam </a:t>
            </a:r>
            <a:r>
              <a:rPr lang="en-US" dirty="0" err="1" smtClean="0"/>
              <a:t>Devleti’ne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: </a:t>
            </a:r>
            <a:r>
              <a:rPr lang="en-US" dirty="0" err="1" smtClean="0"/>
              <a:t>İdari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Cemaat</a:t>
            </a:r>
            <a:r>
              <a:rPr lang="en-US" dirty="0" smtClean="0"/>
              <a:t> </a:t>
            </a:r>
            <a:r>
              <a:rPr lang="en-US" dirty="0" err="1"/>
              <a:t>İ</a:t>
            </a:r>
            <a:r>
              <a:rPr lang="en-US" dirty="0" err="1" smtClean="0"/>
              <a:t>çi</a:t>
            </a:r>
            <a:r>
              <a:rPr lang="en-US" dirty="0" smtClean="0"/>
              <a:t> </a:t>
            </a:r>
            <a:r>
              <a:rPr lang="en-US" dirty="0" err="1" smtClean="0"/>
              <a:t>Ayrışmalar</a:t>
            </a:r>
            <a:r>
              <a:rPr lang="en-US" dirty="0" smtClean="0"/>
              <a:t> 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Sünniler</a:t>
            </a:r>
            <a:r>
              <a:rPr lang="en-US" dirty="0" smtClean="0"/>
              <a:t>, </a:t>
            </a:r>
            <a:r>
              <a:rPr lang="en-US" dirty="0" err="1" smtClean="0"/>
              <a:t>Hariciler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Şiiler</a:t>
            </a:r>
            <a:endParaRPr lang="en-US" dirty="0" smtClean="0"/>
          </a:p>
          <a:p>
            <a:pPr>
              <a:buFont typeface="Wingdings" charset="2"/>
              <a:buChar char="u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54279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err="1">
                <a:solidFill>
                  <a:srgbClr val="660066"/>
                </a:solidFill>
                <a:effectLst/>
              </a:rPr>
              <a:t>Emeviler</a:t>
            </a:r>
            <a:r>
              <a:rPr lang="tr-TR" sz="2800" dirty="0">
                <a:solidFill>
                  <a:srgbClr val="660066"/>
                </a:solidFill>
                <a:effectLst/>
              </a:rPr>
              <a:t> Dönemi (661-750)</a:t>
            </a:r>
            <a:r>
              <a:rPr lang="tr-TR" dirty="0">
                <a:effectLst/>
              </a:rPr>
              <a:t/>
            </a:r>
            <a:br>
              <a:rPr lang="tr-TR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Hilafet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/>
              <a:t>E</a:t>
            </a:r>
            <a:r>
              <a:rPr lang="en-US" dirty="0" smtClean="0"/>
              <a:t>den </a:t>
            </a:r>
            <a:r>
              <a:rPr lang="en-US" dirty="0" err="1"/>
              <a:t>F</a:t>
            </a:r>
            <a:r>
              <a:rPr lang="en-US" dirty="0" err="1" smtClean="0"/>
              <a:t>etihler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: </a:t>
            </a:r>
            <a:r>
              <a:rPr lang="en-US" dirty="0" err="1" smtClean="0"/>
              <a:t>Merkeziyetçilik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“</a:t>
            </a:r>
            <a:r>
              <a:rPr lang="en-US" dirty="0" err="1" smtClean="0"/>
              <a:t>Üstünlüğü</a:t>
            </a:r>
            <a:r>
              <a:rPr lang="en-US" dirty="0" smtClean="0"/>
              <a:t>”</a:t>
            </a:r>
          </a:p>
          <a:p>
            <a:pPr>
              <a:buFont typeface="Wingdings" charset="2"/>
              <a:buChar char="u"/>
            </a:pPr>
            <a:r>
              <a:rPr lang="en-US" dirty="0" err="1" smtClean="0"/>
              <a:t>Endülüs</a:t>
            </a:r>
            <a:r>
              <a:rPr lang="en-US" dirty="0" smtClean="0"/>
              <a:t> </a:t>
            </a:r>
            <a:r>
              <a:rPr lang="en-US" dirty="0" err="1" smtClean="0"/>
              <a:t>Emevi</a:t>
            </a:r>
            <a:r>
              <a:rPr lang="en-US" dirty="0" smtClean="0"/>
              <a:t> </a:t>
            </a:r>
            <a:r>
              <a:rPr lang="en-US" dirty="0" err="1" smtClean="0"/>
              <a:t>Devleti</a:t>
            </a:r>
            <a:endParaRPr lang="en-US" dirty="0" smtClean="0"/>
          </a:p>
          <a:p>
            <a:pPr>
              <a:buFont typeface="Wingdings" charset="2"/>
              <a:buChar char="u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991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solidFill>
                  <a:srgbClr val="660066"/>
                </a:solidFill>
                <a:effectLst/>
              </a:rPr>
              <a:t>Abbasiler Dönemi (750-1258)</a:t>
            </a:r>
            <a:r>
              <a:rPr lang="tr-TR" dirty="0">
                <a:effectLst/>
              </a:rPr>
              <a:t/>
            </a:r>
            <a:br>
              <a:rPr lang="tr-TR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Hilafet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: </a:t>
            </a:r>
            <a:r>
              <a:rPr lang="en-US" dirty="0" err="1" smtClean="0"/>
              <a:t>Adem</a:t>
            </a:r>
            <a:r>
              <a:rPr lang="en-US" dirty="0" smtClean="0"/>
              <a:t>-I </a:t>
            </a:r>
            <a:r>
              <a:rPr lang="en-US" dirty="0" err="1" smtClean="0"/>
              <a:t>Merkeziyetçilik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İslam </a:t>
            </a:r>
            <a:r>
              <a:rPr lang="en-US" dirty="0" err="1" smtClean="0"/>
              <a:t>Kültürü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İslam </a:t>
            </a:r>
            <a:r>
              <a:rPr lang="en-US" dirty="0" err="1" smtClean="0"/>
              <a:t>Uygarlığı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Abbasi</a:t>
            </a:r>
            <a:r>
              <a:rPr lang="en-US" dirty="0" smtClean="0"/>
              <a:t> </a:t>
            </a:r>
            <a:r>
              <a:rPr lang="en-US" dirty="0" err="1" smtClean="0"/>
              <a:t>Otoritesine</a:t>
            </a:r>
            <a:r>
              <a:rPr lang="en-US" dirty="0" smtClean="0"/>
              <a:t> </a:t>
            </a:r>
            <a:r>
              <a:rPr lang="en-US" dirty="0" err="1" smtClean="0"/>
              <a:t>Meydan</a:t>
            </a:r>
            <a:r>
              <a:rPr lang="en-US" dirty="0" smtClean="0"/>
              <a:t> </a:t>
            </a:r>
            <a:r>
              <a:rPr lang="en-US" dirty="0" err="1"/>
              <a:t>O</a:t>
            </a:r>
            <a:r>
              <a:rPr lang="en-US" dirty="0" err="1" smtClean="0"/>
              <a:t>kumalar</a:t>
            </a:r>
            <a:r>
              <a:rPr lang="en-US" dirty="0" smtClean="0"/>
              <a:t>: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iktidar</a:t>
            </a:r>
            <a:r>
              <a:rPr lang="en-US" dirty="0" smtClean="0"/>
              <a:t> </a:t>
            </a:r>
            <a:r>
              <a:rPr lang="en-US" dirty="0" err="1" smtClean="0"/>
              <a:t>odakları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tr-TR" dirty="0" smtClean="0"/>
              <a:t>Ş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İçerisinde</a:t>
            </a:r>
            <a:r>
              <a:rPr lang="en-US" dirty="0" smtClean="0"/>
              <a:t> </a:t>
            </a:r>
            <a:r>
              <a:rPr lang="en-US" dirty="0" err="1" smtClean="0"/>
              <a:t>Ayrımlar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164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660066"/>
                </a:solidFill>
              </a:rPr>
              <a:t>Arap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Dünyasında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Osmanlı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İdaresi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 smtClean="0"/>
              <a:t>Osmanlı-Safevi</a:t>
            </a:r>
            <a:r>
              <a:rPr lang="en-US" dirty="0" smtClean="0"/>
              <a:t> </a:t>
            </a:r>
            <a:r>
              <a:rPr lang="en-US" dirty="0" err="1"/>
              <a:t>M</a:t>
            </a:r>
            <a:r>
              <a:rPr lang="en-US" dirty="0" err="1" smtClean="0"/>
              <a:t>ücadelesi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Suriye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Mısır’ın</a:t>
            </a:r>
            <a:r>
              <a:rPr lang="en-US" dirty="0" smtClean="0"/>
              <a:t> </a:t>
            </a:r>
            <a:r>
              <a:rPr lang="en-US" dirty="0" err="1" smtClean="0"/>
              <a:t>Fethi</a:t>
            </a:r>
            <a:r>
              <a:rPr lang="en-US" dirty="0" smtClean="0"/>
              <a:t>: </a:t>
            </a:r>
            <a:r>
              <a:rPr lang="en-US" dirty="0" err="1" smtClean="0"/>
              <a:t>Hilafetin</a:t>
            </a:r>
            <a:r>
              <a:rPr lang="en-US" dirty="0" smtClean="0"/>
              <a:t> </a:t>
            </a:r>
            <a:r>
              <a:rPr lang="en-US" dirty="0" err="1" smtClean="0"/>
              <a:t>Osmanlı</a:t>
            </a:r>
            <a:r>
              <a:rPr lang="en-US" dirty="0" smtClean="0"/>
              <a:t> </a:t>
            </a:r>
            <a:r>
              <a:rPr lang="en-US" dirty="0" err="1" smtClean="0"/>
              <a:t>İmparatorluğu’na</a:t>
            </a:r>
            <a:r>
              <a:rPr lang="en-US" dirty="0" smtClean="0"/>
              <a:t> </a:t>
            </a:r>
            <a:r>
              <a:rPr lang="en-US" dirty="0" err="1" smtClean="0"/>
              <a:t>Geçişi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Mağrip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Maşrık’ın</a:t>
            </a:r>
            <a:r>
              <a:rPr lang="en-US" dirty="0" smtClean="0"/>
              <a:t> </a:t>
            </a:r>
            <a:r>
              <a:rPr lang="en-US" dirty="0" err="1" smtClean="0"/>
              <a:t>fethi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360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>
                <a:solidFill>
                  <a:srgbClr val="660066"/>
                </a:solidFill>
              </a:rPr>
              <a:t>Arap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Dünyasında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Osmanlı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İdaresi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/>
              <a:t>Eyaletlerinde</a:t>
            </a:r>
            <a:r>
              <a:rPr lang="en-US" dirty="0"/>
              <a:t> </a:t>
            </a:r>
            <a:r>
              <a:rPr lang="en-US" dirty="0" err="1"/>
              <a:t>Osmanlı</a:t>
            </a:r>
            <a:r>
              <a:rPr lang="en-US" dirty="0"/>
              <a:t> </a:t>
            </a:r>
            <a:r>
              <a:rPr lang="en-US" dirty="0" err="1"/>
              <a:t>Yönetimi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Garp</a:t>
            </a:r>
            <a:r>
              <a:rPr lang="en-US" dirty="0" smtClean="0"/>
              <a:t> </a:t>
            </a:r>
            <a:r>
              <a:rPr lang="en-US" dirty="0" err="1" smtClean="0"/>
              <a:t>Ocakları</a:t>
            </a:r>
            <a:endParaRPr lang="en-US" dirty="0"/>
          </a:p>
          <a:p>
            <a:pPr marL="82296" lvl="0" indent="0">
              <a:buNone/>
            </a:pPr>
            <a:r>
              <a:rPr lang="tr-TR" dirty="0"/>
              <a:t>Cezayir: </a:t>
            </a:r>
            <a:r>
              <a:rPr lang="tr-TR" dirty="0" err="1"/>
              <a:t>Beylerbeyliği’nden</a:t>
            </a:r>
            <a:r>
              <a:rPr lang="tr-TR" dirty="0"/>
              <a:t> Dayılığa</a:t>
            </a:r>
          </a:p>
          <a:p>
            <a:pPr marL="82296" lvl="0" indent="0">
              <a:buNone/>
            </a:pPr>
            <a:r>
              <a:rPr lang="tr-TR" dirty="0"/>
              <a:t>Osmanlı </a:t>
            </a:r>
            <a:r>
              <a:rPr lang="tr-TR" dirty="0" err="1"/>
              <a:t>Tunusu</a:t>
            </a:r>
            <a:r>
              <a:rPr lang="tr-TR" dirty="0"/>
              <a:t>: Paşalar, Beyler, Dayılar</a:t>
            </a:r>
          </a:p>
          <a:p>
            <a:pPr marL="82296" lvl="0" indent="0">
              <a:buNone/>
            </a:pPr>
            <a:r>
              <a:rPr lang="tr-TR" dirty="0" smtClean="0"/>
              <a:t>Trablus: Paşalıktan </a:t>
            </a:r>
            <a:r>
              <a:rPr lang="tr-TR" dirty="0"/>
              <a:t>Karamanlı </a:t>
            </a:r>
            <a:r>
              <a:rPr lang="tr-TR" dirty="0" err="1" smtClean="0"/>
              <a:t>Hanedanlığı’na</a:t>
            </a:r>
            <a:r>
              <a:rPr lang="tr-TR" dirty="0" smtClean="0"/>
              <a:t>, Osmanlı </a:t>
            </a:r>
            <a:r>
              <a:rPr lang="tr-TR" dirty="0"/>
              <a:t>Doğrudan </a:t>
            </a:r>
            <a:r>
              <a:rPr lang="tr-TR" dirty="0" smtClean="0"/>
              <a:t>Yönetimi</a:t>
            </a: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782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>
                <a:solidFill>
                  <a:srgbClr val="660066"/>
                </a:solidFill>
              </a:rPr>
              <a:t>Arap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Dünyasında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Osmanlı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İdaresi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/>
              <a:t>Mısır</a:t>
            </a:r>
            <a:r>
              <a:rPr lang="en-US" dirty="0"/>
              <a:t>: </a:t>
            </a:r>
            <a:r>
              <a:rPr lang="en-US" dirty="0" err="1"/>
              <a:t>Salyaneli</a:t>
            </a:r>
            <a:r>
              <a:rPr lang="en-US" dirty="0"/>
              <a:t> </a:t>
            </a:r>
            <a:r>
              <a:rPr lang="en-US" dirty="0" err="1"/>
              <a:t>Eyalet</a:t>
            </a:r>
            <a:endParaRPr lang="en-US" dirty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/>
              <a:t>Şam</a:t>
            </a:r>
            <a:r>
              <a:rPr lang="en-US" dirty="0"/>
              <a:t>, </a:t>
            </a:r>
            <a:r>
              <a:rPr lang="en-US" dirty="0" err="1"/>
              <a:t>Bağdat</a:t>
            </a:r>
            <a:r>
              <a:rPr lang="en-US" dirty="0"/>
              <a:t>, Basra, </a:t>
            </a:r>
            <a:r>
              <a:rPr lang="en-US" dirty="0" err="1"/>
              <a:t>Musul</a:t>
            </a:r>
            <a:r>
              <a:rPr lang="en-US" dirty="0"/>
              <a:t>, </a:t>
            </a:r>
            <a:r>
              <a:rPr lang="en-US" dirty="0" err="1"/>
              <a:t>Kudüs</a:t>
            </a:r>
            <a:endParaRPr lang="en-US" dirty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/>
              <a:t>Hicaz</a:t>
            </a:r>
            <a:r>
              <a:rPr lang="en-US" dirty="0"/>
              <a:t> </a:t>
            </a:r>
            <a:r>
              <a:rPr lang="en-US" dirty="0" err="1"/>
              <a:t>Emirliği</a:t>
            </a:r>
            <a:endParaRPr lang="en-US" dirty="0"/>
          </a:p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/>
              <a:t>Dünyasında</a:t>
            </a:r>
            <a:r>
              <a:rPr lang="en-US" dirty="0"/>
              <a:t> </a:t>
            </a:r>
            <a:r>
              <a:rPr lang="en-US" dirty="0" err="1"/>
              <a:t>Osmanlı</a:t>
            </a:r>
            <a:r>
              <a:rPr lang="en-US" dirty="0"/>
              <a:t> </a:t>
            </a:r>
            <a:r>
              <a:rPr lang="en-US" dirty="0" err="1"/>
              <a:t>Mirası</a:t>
            </a:r>
            <a:r>
              <a:rPr lang="en-US" dirty="0"/>
              <a:t>: </a:t>
            </a:r>
            <a:r>
              <a:rPr lang="en-US" dirty="0" err="1"/>
              <a:t>Siyasal</a:t>
            </a:r>
            <a:r>
              <a:rPr lang="en-US" dirty="0"/>
              <a:t>,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Miras</a:t>
            </a: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631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38</TotalTime>
  <Words>292</Words>
  <Application>Microsoft Macintosh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BÖLGESEL POLİTİKA: ORTADOĞU (Bahar 2019-2020)</vt:lpstr>
      <vt:lpstr>İslamiyet’in Doğuşunu Hazırlayan Koşullar</vt:lpstr>
      <vt:lpstr>Hz. Muhammed Dönemi</vt:lpstr>
      <vt:lpstr>Dört Halife Dönemi (632-661)</vt:lpstr>
      <vt:lpstr>Emeviler Dönemi (661-750) </vt:lpstr>
      <vt:lpstr>Abbasiler Dönemi (750-1258) </vt:lpstr>
      <vt:lpstr>Arap Dünyasında Osmanlı İdaresi</vt:lpstr>
      <vt:lpstr>Arap Dünyasında Osmanlı İdaresi</vt:lpstr>
      <vt:lpstr>Arap Dünyasında Osmanlı İdaresi</vt:lpstr>
      <vt:lpstr>Arap Dünyasında Osmanlı İdaresi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BÖLGESEL POLİTİKA: ORTADOĞU (Bahar 2019)</dc:title>
  <dc:creator>Ozge</dc:creator>
  <cp:lastModifiedBy>Ozge</cp:lastModifiedBy>
  <cp:revision>16</cp:revision>
  <dcterms:created xsi:type="dcterms:W3CDTF">2019-01-05T16:44:21Z</dcterms:created>
  <dcterms:modified xsi:type="dcterms:W3CDTF">2019-09-22T10:57:21Z</dcterms:modified>
</cp:coreProperties>
</file>