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38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24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23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72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51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55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50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90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36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51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25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5A61E-654F-408B-9921-308481DB2C6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1183F-5EFC-4EA8-8948-CD29F3F8B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01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Senkronizasyon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38414" y="1571613"/>
            <a:ext cx="3400420" cy="4525963"/>
          </a:xfrm>
        </p:spPr>
        <p:txBody>
          <a:bodyPr/>
          <a:lstStyle/>
          <a:p>
            <a:pPr algn="just">
              <a:buNone/>
            </a:pPr>
            <a:r>
              <a:rPr lang="tr-TR" dirty="0" err="1" smtClean="0"/>
              <a:t>Östrus</a:t>
            </a:r>
            <a:r>
              <a:rPr lang="tr-TR" dirty="0" smtClean="0"/>
              <a:t> Kontrolü</a:t>
            </a:r>
          </a:p>
          <a:p>
            <a:pPr algn="just">
              <a:buFontTx/>
              <a:buChar char="-"/>
            </a:pPr>
            <a:r>
              <a:rPr lang="tr-TR" dirty="0" err="1"/>
              <a:t>Progesteron</a:t>
            </a:r>
            <a:endParaRPr lang="tr-TR" dirty="0"/>
          </a:p>
          <a:p>
            <a:pPr algn="just">
              <a:buFontTx/>
              <a:buChar char="-"/>
            </a:pPr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just">
              <a:buFontTx/>
              <a:buChar char="-"/>
            </a:pPr>
            <a:endParaRPr lang="tr-TR" dirty="0" smtClean="0"/>
          </a:p>
        </p:txBody>
      </p:sp>
      <p:sp>
        <p:nvSpPr>
          <p:cNvPr id="4" name="3 Metin kutusu"/>
          <p:cNvSpPr txBox="1"/>
          <p:nvPr/>
        </p:nvSpPr>
        <p:spPr>
          <a:xfrm>
            <a:off x="6167438" y="1530048"/>
            <a:ext cx="3456954" cy="315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000" indent="-342000">
              <a:spcBef>
                <a:spcPts val="672"/>
              </a:spcBef>
            </a:pPr>
            <a:r>
              <a:rPr lang="tr-TR" sz="3200" dirty="0" err="1"/>
              <a:t>Ovulasyon</a:t>
            </a:r>
            <a:r>
              <a:rPr lang="tr-TR" sz="3200" dirty="0"/>
              <a:t> Kontrolü</a:t>
            </a:r>
          </a:p>
          <a:p>
            <a:pPr>
              <a:spcBef>
                <a:spcPts val="672"/>
              </a:spcBef>
            </a:pPr>
            <a:r>
              <a:rPr lang="tr-TR" sz="2800" dirty="0"/>
              <a:t>       </a:t>
            </a:r>
            <a:r>
              <a:rPr lang="tr-TR" sz="2800" dirty="0" err="1"/>
              <a:t>Gonadotropin</a:t>
            </a:r>
            <a:r>
              <a:rPr lang="tr-TR" sz="2800" dirty="0"/>
              <a:t> </a:t>
            </a:r>
          </a:p>
          <a:p>
            <a:pPr>
              <a:spcBef>
                <a:spcPts val="672"/>
              </a:spcBef>
            </a:pPr>
            <a:r>
              <a:rPr lang="tr-TR" sz="2800" dirty="0"/>
              <a:t>	      +</a:t>
            </a:r>
          </a:p>
          <a:p>
            <a:pPr>
              <a:spcBef>
                <a:spcPts val="672"/>
              </a:spcBef>
            </a:pPr>
            <a:r>
              <a:rPr lang="tr-TR" sz="2800" dirty="0" err="1"/>
              <a:t>Progesteron</a:t>
            </a:r>
            <a:r>
              <a:rPr lang="tr-TR" sz="2800" dirty="0"/>
              <a:t> ve PGF2</a:t>
            </a:r>
            <a:r>
              <a:rPr lang="el-GR" sz="2800" dirty="0"/>
              <a:t>α</a:t>
            </a:r>
            <a:r>
              <a:rPr lang="tr-TR" sz="2800" dirty="0"/>
              <a:t> kombinasyonu</a:t>
            </a:r>
            <a:endParaRPr lang="tr-TR" sz="3200" dirty="0"/>
          </a:p>
          <a:p>
            <a:pPr marL="342000" indent="-342000">
              <a:spcBef>
                <a:spcPts val="672"/>
              </a:spcBef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8784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Sezon içi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Tüm preparatlar ayrı veya beraber kullanılabilir</a:t>
            </a:r>
            <a:endParaRPr lang="tr-TR" u="sng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/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238876" y="1599323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Sezon dışı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Preparatların ayrı kullanımı mümkün değildir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</a:t>
            </a:r>
            <a:r>
              <a:rPr lang="tr-TR" sz="3200" dirty="0" err="1"/>
              <a:t>Progesteron</a:t>
            </a:r>
            <a:r>
              <a:rPr lang="tr-TR" sz="3200" dirty="0"/>
              <a:t> kullanımı zorunludur</a:t>
            </a:r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33440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/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2024034" y="2340127"/>
            <a:ext cx="875759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err="1"/>
              <a:t>Östrus</a:t>
            </a:r>
            <a:r>
              <a:rPr lang="tr-TR" sz="2800" dirty="0"/>
              <a:t> </a:t>
            </a:r>
            <a:r>
              <a:rPr lang="tr-TR" sz="2800" dirty="0" err="1"/>
              <a:t>siklusunun</a:t>
            </a:r>
            <a:r>
              <a:rPr lang="tr-TR" sz="2800" dirty="0"/>
              <a:t> 3-14. günleri arasında ya da </a:t>
            </a:r>
            <a:r>
              <a:rPr lang="tr-TR" sz="2800" dirty="0" err="1"/>
              <a:t>luteal</a:t>
            </a:r>
            <a:r>
              <a:rPr lang="tr-TR" sz="2800" dirty="0"/>
              <a:t> fazın</a:t>
            </a:r>
          </a:p>
          <a:p>
            <a:r>
              <a:rPr lang="tr-TR" sz="2800" dirty="0"/>
              <a:t>ortasında tek doz PGF2</a:t>
            </a:r>
            <a:r>
              <a:rPr lang="el-GR" sz="2800" dirty="0"/>
              <a:t>α</a:t>
            </a:r>
            <a:r>
              <a:rPr lang="tr-TR" sz="2800" dirty="0"/>
              <a:t> enjeksiyonu</a:t>
            </a:r>
          </a:p>
          <a:p>
            <a:endParaRPr lang="tr-TR" sz="2800" dirty="0"/>
          </a:p>
          <a:p>
            <a:r>
              <a:rPr lang="tr-TR" sz="2800" dirty="0"/>
              <a:t>9-11 gün arayla kör/çift doz PGF2</a:t>
            </a:r>
            <a:r>
              <a:rPr lang="el-GR" sz="2800" dirty="0"/>
              <a:t>α</a:t>
            </a:r>
            <a:r>
              <a:rPr lang="tr-TR" sz="2800" dirty="0"/>
              <a:t> enjeksiyonu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3366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smtClean="0">
                <a:latin typeface="+mj-lt"/>
                <a:ea typeface="+mj-ea"/>
                <a:cs typeface="+mj-cs"/>
              </a:rPr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5605328" y="2857496"/>
            <a:ext cx="1056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7 gün ara</a:t>
            </a:r>
          </a:p>
        </p:txBody>
      </p:sp>
      <p:cxnSp>
        <p:nvCxnSpPr>
          <p:cNvPr id="18" name="17 Düz Ok Bağlayıcısı"/>
          <p:cNvCxnSpPr/>
          <p:nvPr/>
        </p:nvCxnSpPr>
        <p:spPr>
          <a:xfrm rot="5400000">
            <a:off x="9704413" y="310673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Metin kutusu"/>
          <p:cNvSpPr txBox="1"/>
          <p:nvPr/>
        </p:nvSpPr>
        <p:spPr>
          <a:xfrm>
            <a:off x="9864576" y="3714752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22" name="21 Düz Bağlayıcı"/>
          <p:cNvCxnSpPr/>
          <p:nvPr/>
        </p:nvCxnSpPr>
        <p:spPr>
          <a:xfrm>
            <a:off x="1881158" y="1714488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Metin kutusu"/>
          <p:cNvSpPr txBox="1"/>
          <p:nvPr/>
        </p:nvSpPr>
        <p:spPr>
          <a:xfrm>
            <a:off x="2309786" y="1785926"/>
            <a:ext cx="311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gün </a:t>
            </a:r>
            <a:r>
              <a:rPr lang="tr-TR" dirty="0" err="1"/>
              <a:t>Progesteron</a:t>
            </a:r>
            <a:r>
              <a:rPr lang="tr-TR" dirty="0"/>
              <a:t> </a:t>
            </a:r>
            <a:r>
              <a:rPr lang="tr-TR" dirty="0" smtClean="0"/>
              <a:t>Sünger</a:t>
            </a:r>
            <a:endParaRPr lang="tr-TR" dirty="0"/>
          </a:p>
        </p:txBody>
      </p:sp>
      <p:cxnSp>
        <p:nvCxnSpPr>
          <p:cNvPr id="28" name="27 Düz Bağlayıcı"/>
          <p:cNvCxnSpPr/>
          <p:nvPr/>
        </p:nvCxnSpPr>
        <p:spPr>
          <a:xfrm rot="5400000">
            <a:off x="1666844" y="171448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 rot="5400000">
            <a:off x="5668166" y="171369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Bağlayıcı"/>
          <p:cNvCxnSpPr/>
          <p:nvPr/>
        </p:nvCxnSpPr>
        <p:spPr>
          <a:xfrm>
            <a:off x="1881158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Metin kutusu"/>
          <p:cNvSpPr txBox="1"/>
          <p:nvPr/>
        </p:nvSpPr>
        <p:spPr>
          <a:xfrm>
            <a:off x="1894136" y="2857496"/>
            <a:ext cx="302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35" name="34 Düz Bağlayıcı"/>
          <p:cNvCxnSpPr/>
          <p:nvPr/>
        </p:nvCxnSpPr>
        <p:spPr>
          <a:xfrm rot="5400000">
            <a:off x="1666844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Bağlayıcı"/>
          <p:cNvCxnSpPr/>
          <p:nvPr/>
        </p:nvCxnSpPr>
        <p:spPr>
          <a:xfrm rot="5400000">
            <a:off x="4810910" y="278526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Düz Bağlayıcı"/>
          <p:cNvCxnSpPr/>
          <p:nvPr/>
        </p:nvCxnSpPr>
        <p:spPr>
          <a:xfrm>
            <a:off x="5024430" y="2786058"/>
            <a:ext cx="2143140" cy="1588"/>
          </a:xfrm>
          <a:prstGeom prst="line">
            <a:avLst/>
          </a:prstGeom>
          <a:ln w="762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Düz Bağlayıcı"/>
          <p:cNvCxnSpPr/>
          <p:nvPr/>
        </p:nvCxnSpPr>
        <p:spPr>
          <a:xfrm>
            <a:off x="7167570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Metin kutusu"/>
          <p:cNvSpPr txBox="1"/>
          <p:nvPr/>
        </p:nvSpPr>
        <p:spPr>
          <a:xfrm>
            <a:off x="7180548" y="2857496"/>
            <a:ext cx="302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45" name="44 Düz Bağlayıcı"/>
          <p:cNvCxnSpPr/>
          <p:nvPr/>
        </p:nvCxnSpPr>
        <p:spPr>
          <a:xfrm rot="5400000">
            <a:off x="6953256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>
            <a:off x="1881158" y="54643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Metin kutusu"/>
          <p:cNvSpPr txBox="1"/>
          <p:nvPr/>
        </p:nvSpPr>
        <p:spPr>
          <a:xfrm>
            <a:off x="1952597" y="4964274"/>
            <a:ext cx="290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55" name="54 Düz Bağlayıcı"/>
          <p:cNvCxnSpPr/>
          <p:nvPr/>
        </p:nvCxnSpPr>
        <p:spPr>
          <a:xfrm rot="5400000">
            <a:off x="1666844" y="54643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Düz Bağlayıcı"/>
          <p:cNvCxnSpPr/>
          <p:nvPr/>
        </p:nvCxnSpPr>
        <p:spPr>
          <a:xfrm rot="5400000">
            <a:off x="5668166" y="5463546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 rot="5400000">
            <a:off x="4632315" y="549926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Metin kutusu"/>
          <p:cNvSpPr txBox="1"/>
          <p:nvPr/>
        </p:nvSpPr>
        <p:spPr>
          <a:xfrm>
            <a:off x="4810117" y="6143644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4667240" y="4464208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sa. önce</a:t>
            </a:r>
          </a:p>
        </p:txBody>
      </p:sp>
      <p:sp>
        <p:nvSpPr>
          <p:cNvPr id="60" name="59 Dikdörtgen"/>
          <p:cNvSpPr/>
          <p:nvPr/>
        </p:nvSpPr>
        <p:spPr>
          <a:xfrm>
            <a:off x="1524000" y="1285860"/>
            <a:ext cx="4786314" cy="1143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60 Dikdörtgen"/>
          <p:cNvSpPr/>
          <p:nvPr/>
        </p:nvSpPr>
        <p:spPr>
          <a:xfrm>
            <a:off x="1524000" y="2428868"/>
            <a:ext cx="9144000" cy="2000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61 Dikdörtgen"/>
          <p:cNvSpPr/>
          <p:nvPr/>
        </p:nvSpPr>
        <p:spPr>
          <a:xfrm>
            <a:off x="1524000" y="4429132"/>
            <a:ext cx="4786314" cy="24288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1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smtClean="0">
                <a:latin typeface="+mj-lt"/>
                <a:ea typeface="+mj-ea"/>
                <a:cs typeface="+mj-cs"/>
              </a:rPr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cxnSp>
        <p:nvCxnSpPr>
          <p:cNvPr id="5" name="4 Düz Bağlayıcı"/>
          <p:cNvCxnSpPr/>
          <p:nvPr/>
        </p:nvCxnSpPr>
        <p:spPr>
          <a:xfrm>
            <a:off x="1809720" y="20002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1913195" y="1510989"/>
            <a:ext cx="290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7" name="6 Düz Bağlayıcı"/>
          <p:cNvCxnSpPr/>
          <p:nvPr/>
        </p:nvCxnSpPr>
        <p:spPr>
          <a:xfrm rot="5400000">
            <a:off x="1595406" y="20002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 rot="5400000">
            <a:off x="5628764" y="2010261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4592913" y="2045980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4447884" y="2621084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627838" y="1010923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sa. önce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1726591" y="4547576"/>
            <a:ext cx="2789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5-7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14" name="13 Düz Bağlayıcı"/>
          <p:cNvCxnSpPr/>
          <p:nvPr/>
        </p:nvCxnSpPr>
        <p:spPr>
          <a:xfrm rot="5400000">
            <a:off x="1524762" y="504684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4060811" y="5106999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3915782" y="5657671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cxnSp>
        <p:nvCxnSpPr>
          <p:cNvPr id="30" name="29 Düz Bağlayıcı"/>
          <p:cNvCxnSpPr/>
          <p:nvPr/>
        </p:nvCxnSpPr>
        <p:spPr>
          <a:xfrm>
            <a:off x="1738282" y="5056056"/>
            <a:ext cx="2928958" cy="1601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Düz Ok Bağlayıcısı"/>
          <p:cNvCxnSpPr/>
          <p:nvPr/>
        </p:nvCxnSpPr>
        <p:spPr>
          <a:xfrm rot="5400000">
            <a:off x="6489703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 rot="5400000">
            <a:off x="8204215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 rot="5400000">
            <a:off x="9204347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Dikdörtgen"/>
          <p:cNvSpPr/>
          <p:nvPr/>
        </p:nvSpPr>
        <p:spPr>
          <a:xfrm>
            <a:off x="9061984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39" name="38 Dikdörtgen"/>
          <p:cNvSpPr/>
          <p:nvPr/>
        </p:nvSpPr>
        <p:spPr>
          <a:xfrm>
            <a:off x="6416112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40" name="39 Dikdörtgen"/>
          <p:cNvSpPr/>
          <p:nvPr/>
        </p:nvSpPr>
        <p:spPr>
          <a:xfrm>
            <a:off x="8382017" y="1071546"/>
            <a:ext cx="80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42" name="41 Düz Bağlayıcı"/>
          <p:cNvCxnSpPr/>
          <p:nvPr/>
        </p:nvCxnSpPr>
        <p:spPr>
          <a:xfrm>
            <a:off x="7096132" y="1928802"/>
            <a:ext cx="1643074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Düz Bağlayıcı"/>
          <p:cNvCxnSpPr/>
          <p:nvPr/>
        </p:nvCxnSpPr>
        <p:spPr>
          <a:xfrm>
            <a:off x="8739206" y="1928802"/>
            <a:ext cx="1071570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Metin kutusu"/>
          <p:cNvSpPr txBox="1"/>
          <p:nvPr/>
        </p:nvSpPr>
        <p:spPr>
          <a:xfrm>
            <a:off x="7524761" y="1928802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 gün</a:t>
            </a:r>
          </a:p>
        </p:txBody>
      </p:sp>
      <p:sp>
        <p:nvSpPr>
          <p:cNvPr id="50" name="49 Metin kutusu"/>
          <p:cNvSpPr txBox="1"/>
          <p:nvPr/>
        </p:nvSpPr>
        <p:spPr>
          <a:xfrm>
            <a:off x="8882083" y="1928802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gün</a:t>
            </a:r>
          </a:p>
        </p:txBody>
      </p:sp>
      <p:cxnSp>
        <p:nvCxnSpPr>
          <p:cNvPr id="52" name="51 Düz Ok Bağlayıcısı"/>
          <p:cNvCxnSpPr/>
          <p:nvPr/>
        </p:nvCxnSpPr>
        <p:spPr>
          <a:xfrm rot="5400000">
            <a:off x="7775587" y="5535627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Dikdörtgen"/>
          <p:cNvSpPr/>
          <p:nvPr/>
        </p:nvSpPr>
        <p:spPr>
          <a:xfrm>
            <a:off x="7701996" y="6143644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54" name="53 Metin kutusu"/>
          <p:cNvSpPr txBox="1"/>
          <p:nvPr/>
        </p:nvSpPr>
        <p:spPr>
          <a:xfrm>
            <a:off x="7524760" y="4547576"/>
            <a:ext cx="1685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Kızgınlık belirtisi</a:t>
            </a:r>
          </a:p>
        </p:txBody>
      </p:sp>
      <p:sp>
        <p:nvSpPr>
          <p:cNvPr id="55" name="54 Dikdörtgen"/>
          <p:cNvSpPr/>
          <p:nvPr/>
        </p:nvSpPr>
        <p:spPr>
          <a:xfrm>
            <a:off x="1524000" y="928670"/>
            <a:ext cx="4786314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55 Dikdörtgen"/>
          <p:cNvSpPr/>
          <p:nvPr/>
        </p:nvSpPr>
        <p:spPr>
          <a:xfrm>
            <a:off x="1524000" y="4071942"/>
            <a:ext cx="4786314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56 Dikdörtgen"/>
          <p:cNvSpPr/>
          <p:nvPr/>
        </p:nvSpPr>
        <p:spPr>
          <a:xfrm>
            <a:off x="6310314" y="928670"/>
            <a:ext cx="4357686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57 Dikdörtgen"/>
          <p:cNvSpPr/>
          <p:nvPr/>
        </p:nvSpPr>
        <p:spPr>
          <a:xfrm>
            <a:off x="6310314" y="4071942"/>
            <a:ext cx="4357686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33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497207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FSH pahalı ve yarılanma ömrü kısa.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 smtClean="0"/>
              <a:t> ve PMSG ucuz ve yarılanma ömrü uzun.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 smtClean="0"/>
              <a:t> ve PMSG </a:t>
            </a:r>
            <a:r>
              <a:rPr lang="tr-TR" dirty="0" err="1" smtClean="0"/>
              <a:t>antibody</a:t>
            </a:r>
            <a:r>
              <a:rPr lang="tr-TR" dirty="0" smtClean="0"/>
              <a:t> oluşumuna sebep olduğu için bu hormonların tekrarlı kullanımları senkronizasyona verilen yanıtta veya </a:t>
            </a:r>
            <a:r>
              <a:rPr lang="tr-TR" dirty="0" err="1" smtClean="0"/>
              <a:t>fertilitede</a:t>
            </a:r>
            <a:r>
              <a:rPr lang="tr-TR" dirty="0" smtClean="0"/>
              <a:t> düşüşe neden olabilir.</a:t>
            </a:r>
          </a:p>
          <a:p>
            <a:endParaRPr lang="tr-TR" dirty="0" smtClean="0"/>
          </a:p>
          <a:p>
            <a:r>
              <a:rPr lang="tr-TR" dirty="0" err="1" smtClean="0"/>
              <a:t>Progesteron</a:t>
            </a:r>
            <a:r>
              <a:rPr lang="tr-TR" dirty="0" smtClean="0"/>
              <a:t> sperma </a:t>
            </a:r>
            <a:r>
              <a:rPr lang="tr-TR" dirty="0" err="1" smtClean="0"/>
              <a:t>taşınımını</a:t>
            </a:r>
            <a:r>
              <a:rPr lang="tr-TR" dirty="0" smtClean="0"/>
              <a:t> olumsuz etkilediği için uzun süreli </a:t>
            </a:r>
            <a:r>
              <a:rPr lang="tr-TR" dirty="0" err="1" smtClean="0"/>
              <a:t>Progesteron</a:t>
            </a:r>
            <a:r>
              <a:rPr lang="tr-TR" dirty="0" smtClean="0"/>
              <a:t> kullanımı gerektiren senkronizasyon protokolleri </a:t>
            </a:r>
            <a:r>
              <a:rPr lang="tr-TR" dirty="0" err="1" smtClean="0"/>
              <a:t>fertilitede</a:t>
            </a:r>
            <a:r>
              <a:rPr lang="tr-TR" dirty="0" smtClean="0"/>
              <a:t> düşüşe neden olabilir.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/>
              <a:t> </a:t>
            </a:r>
            <a:r>
              <a:rPr lang="tr-TR" dirty="0" smtClean="0"/>
              <a:t>ve PMSG </a:t>
            </a:r>
            <a:r>
              <a:rPr lang="tr-TR" dirty="0" err="1" smtClean="0"/>
              <a:t>CL’nin</a:t>
            </a:r>
            <a:r>
              <a:rPr lang="tr-TR" dirty="0" smtClean="0"/>
              <a:t> erken regresyonuna neden olabilir veya </a:t>
            </a:r>
            <a:r>
              <a:rPr lang="tr-TR" dirty="0" err="1" smtClean="0"/>
              <a:t>ovule</a:t>
            </a:r>
            <a:r>
              <a:rPr lang="tr-TR" dirty="0" smtClean="0"/>
              <a:t> olamayan </a:t>
            </a:r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foliküller</a:t>
            </a:r>
            <a:r>
              <a:rPr lang="tr-TR" dirty="0" smtClean="0"/>
              <a:t> oluşumuna </a:t>
            </a:r>
            <a:r>
              <a:rPr lang="tr-TR" smtClean="0"/>
              <a:t>neden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486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Geniş ekran</PresentationFormat>
  <Paragraphs>58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Senkronizasyon</vt:lpstr>
      <vt:lpstr>PowerPoint Sunusu</vt:lpstr>
      <vt:lpstr>PowerPoint Sunusu</vt:lpstr>
      <vt:lpstr>PowerPoint Sunusu</vt:lpstr>
      <vt:lpstr>PowerPoint Sunusu</vt:lpstr>
      <vt:lpstr>Dikkat edilmesi gerekenler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Senkronizasyon</dc:title>
  <dc:creator>Tuna</dc:creator>
  <cp:lastModifiedBy>Tuna</cp:lastModifiedBy>
  <cp:revision>1</cp:revision>
  <dcterms:created xsi:type="dcterms:W3CDTF">2021-05-18T12:33:56Z</dcterms:created>
  <dcterms:modified xsi:type="dcterms:W3CDTF">2021-05-18T12:33:59Z</dcterms:modified>
</cp:coreProperties>
</file>