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38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24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23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72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51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55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5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90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36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51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25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5A61E-654F-408B-9921-308481DB2C65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1183F-5EFC-4EA8-8948-CD29F3F8B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01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Senkronizasyon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38414" y="1571613"/>
            <a:ext cx="3400420" cy="4525963"/>
          </a:xfrm>
        </p:spPr>
        <p:txBody>
          <a:bodyPr/>
          <a:lstStyle/>
          <a:p>
            <a:pPr algn="just">
              <a:buNone/>
            </a:pPr>
            <a:r>
              <a:rPr lang="tr-TR" dirty="0" err="1" smtClean="0"/>
              <a:t>Östrus</a:t>
            </a:r>
            <a:r>
              <a:rPr lang="tr-TR" dirty="0" smtClean="0"/>
              <a:t> Kontrolü</a:t>
            </a:r>
          </a:p>
          <a:p>
            <a:pPr algn="just">
              <a:buFontTx/>
              <a:buChar char="-"/>
            </a:pPr>
            <a:r>
              <a:rPr lang="tr-TR" dirty="0" err="1"/>
              <a:t>Progesteron</a:t>
            </a:r>
            <a:endParaRPr lang="tr-TR" dirty="0"/>
          </a:p>
          <a:p>
            <a:pPr algn="just">
              <a:buFontTx/>
              <a:buChar char="-"/>
            </a:pPr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  <a:p>
            <a:pPr algn="just">
              <a:buFontTx/>
              <a:buChar char="-"/>
            </a:pPr>
            <a:endParaRPr lang="tr-TR" dirty="0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6167438" y="1530048"/>
            <a:ext cx="3456954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>
              <a:spcBef>
                <a:spcPts val="672"/>
              </a:spcBef>
            </a:pPr>
            <a:r>
              <a:rPr lang="tr-TR" sz="3200" dirty="0" err="1"/>
              <a:t>Ovulasyon</a:t>
            </a:r>
            <a:r>
              <a:rPr lang="tr-TR" sz="3200" dirty="0"/>
              <a:t> Kontrolü</a:t>
            </a:r>
          </a:p>
          <a:p>
            <a:pPr>
              <a:spcBef>
                <a:spcPts val="672"/>
              </a:spcBef>
            </a:pPr>
            <a:r>
              <a:rPr lang="tr-TR" sz="2800" dirty="0"/>
              <a:t>       </a:t>
            </a:r>
            <a:r>
              <a:rPr lang="tr-TR" sz="2800" dirty="0" err="1"/>
              <a:t>Gonadotropin</a:t>
            </a:r>
            <a:r>
              <a:rPr lang="tr-TR" sz="2800" dirty="0"/>
              <a:t> </a:t>
            </a:r>
          </a:p>
          <a:p>
            <a:pPr>
              <a:spcBef>
                <a:spcPts val="672"/>
              </a:spcBef>
            </a:pPr>
            <a:r>
              <a:rPr lang="tr-TR" sz="2800" dirty="0"/>
              <a:t>	      +</a:t>
            </a:r>
          </a:p>
          <a:p>
            <a:pPr>
              <a:spcBef>
                <a:spcPts val="672"/>
              </a:spcBef>
            </a:pPr>
            <a:r>
              <a:rPr lang="tr-TR" sz="2800" dirty="0" err="1"/>
              <a:t>Progesteron</a:t>
            </a:r>
            <a:r>
              <a:rPr lang="tr-TR" sz="2800" dirty="0"/>
              <a:t> ve PGF2</a:t>
            </a:r>
            <a:r>
              <a:rPr lang="el-GR" sz="2800" dirty="0"/>
              <a:t>α</a:t>
            </a:r>
            <a:r>
              <a:rPr lang="tr-TR" sz="2800" dirty="0"/>
              <a:t> kombinasyonu</a:t>
            </a:r>
            <a:endParaRPr lang="tr-TR" sz="3200" dirty="0"/>
          </a:p>
          <a:p>
            <a:pPr marL="342000" indent="-342000">
              <a:spcBef>
                <a:spcPts val="672"/>
              </a:spcBef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878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00201"/>
            <a:ext cx="41148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Sezon içi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Tüm preparatlar ayrı veya beraber kullanılabilir</a:t>
            </a:r>
            <a:endParaRPr lang="tr-TR" u="sng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/>
              <a:t>Senkronizasyon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6238876" y="1599323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3200" dirty="0"/>
              <a:t>Sezon dışı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tr-TR" sz="32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3200" dirty="0"/>
              <a:t>	Preparatların ayrı kullanımı mümkün değildir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tr-TR" sz="320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tr-TR" sz="3200" dirty="0"/>
              <a:t>	</a:t>
            </a:r>
            <a:r>
              <a:rPr lang="tr-TR" sz="3200" dirty="0" err="1"/>
              <a:t>Progesteron</a:t>
            </a:r>
            <a:r>
              <a:rPr lang="tr-TR" sz="3200" dirty="0"/>
              <a:t> kullanımı zorunludur</a:t>
            </a:r>
            <a:endParaRPr lang="tr-TR" sz="3200" u="sng" dirty="0"/>
          </a:p>
        </p:txBody>
      </p:sp>
    </p:spTree>
    <p:extLst>
      <p:ext uri="{BB962C8B-B14F-4D97-AF65-F5344CB8AC3E}">
        <p14:creationId xmlns:p14="http://schemas.microsoft.com/office/powerpoint/2010/main" val="33440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2133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r-TR" sz="4400" dirty="0"/>
              <a:t>Senkronizasyon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024034" y="2340127"/>
            <a:ext cx="875759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err="1"/>
              <a:t>Östrus</a:t>
            </a:r>
            <a:r>
              <a:rPr lang="tr-TR" sz="2800" dirty="0"/>
              <a:t> </a:t>
            </a:r>
            <a:r>
              <a:rPr lang="tr-TR" sz="2800" dirty="0" err="1"/>
              <a:t>siklusunun</a:t>
            </a:r>
            <a:r>
              <a:rPr lang="tr-TR" sz="2800" dirty="0"/>
              <a:t> 3-14. günleri arasında ya da </a:t>
            </a:r>
            <a:r>
              <a:rPr lang="tr-TR" sz="2800" dirty="0" err="1"/>
              <a:t>luteal</a:t>
            </a:r>
            <a:r>
              <a:rPr lang="tr-TR" sz="2800" dirty="0"/>
              <a:t> fazın</a:t>
            </a:r>
          </a:p>
          <a:p>
            <a:r>
              <a:rPr lang="tr-TR" sz="2800" dirty="0"/>
              <a:t>ortasında tek doz PGF2</a:t>
            </a:r>
            <a:r>
              <a:rPr lang="el-GR" sz="2800" dirty="0"/>
              <a:t>α</a:t>
            </a:r>
            <a:r>
              <a:rPr lang="tr-TR" sz="2800" dirty="0"/>
              <a:t> enjeksiyonu</a:t>
            </a:r>
          </a:p>
          <a:p>
            <a:endParaRPr lang="tr-TR" sz="2800" dirty="0"/>
          </a:p>
          <a:p>
            <a:r>
              <a:rPr lang="tr-TR" sz="2800" dirty="0"/>
              <a:t>9-11 gün arayla kör/çift doz PGF2</a:t>
            </a:r>
            <a:r>
              <a:rPr lang="el-GR" sz="2800" dirty="0"/>
              <a:t>α</a:t>
            </a:r>
            <a:r>
              <a:rPr lang="tr-TR" sz="2800" dirty="0"/>
              <a:t> enjeksiyonu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336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209547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Senkronizasyon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5605328" y="2857496"/>
            <a:ext cx="1056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7 gün ara</a:t>
            </a:r>
          </a:p>
        </p:txBody>
      </p:sp>
      <p:cxnSp>
        <p:nvCxnSpPr>
          <p:cNvPr id="18" name="17 Düz Ok Bağlayıcısı"/>
          <p:cNvCxnSpPr/>
          <p:nvPr/>
        </p:nvCxnSpPr>
        <p:spPr>
          <a:xfrm rot="5400000">
            <a:off x="9704413" y="3106735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Metin kutusu"/>
          <p:cNvSpPr txBox="1"/>
          <p:nvPr/>
        </p:nvSpPr>
        <p:spPr>
          <a:xfrm>
            <a:off x="9864576" y="3714752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</p:txBody>
      </p:sp>
      <p:cxnSp>
        <p:nvCxnSpPr>
          <p:cNvPr id="22" name="21 Düz Bağlayıcı"/>
          <p:cNvCxnSpPr/>
          <p:nvPr/>
        </p:nvCxnSpPr>
        <p:spPr>
          <a:xfrm>
            <a:off x="1881158" y="1714488"/>
            <a:ext cx="40005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Metin kutusu"/>
          <p:cNvSpPr txBox="1"/>
          <p:nvPr/>
        </p:nvSpPr>
        <p:spPr>
          <a:xfrm>
            <a:off x="2309786" y="1785926"/>
            <a:ext cx="311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11-14 gün </a:t>
            </a:r>
            <a:r>
              <a:rPr lang="tr-TR" dirty="0" err="1"/>
              <a:t>Progesteron</a:t>
            </a:r>
            <a:r>
              <a:rPr lang="tr-TR" dirty="0"/>
              <a:t> </a:t>
            </a:r>
            <a:r>
              <a:rPr lang="tr-TR" dirty="0" smtClean="0"/>
              <a:t>Sünger</a:t>
            </a:r>
            <a:endParaRPr lang="tr-TR" dirty="0"/>
          </a:p>
        </p:txBody>
      </p:sp>
      <p:cxnSp>
        <p:nvCxnSpPr>
          <p:cNvPr id="28" name="27 Düz Bağlayıcı"/>
          <p:cNvCxnSpPr/>
          <p:nvPr/>
        </p:nvCxnSpPr>
        <p:spPr>
          <a:xfrm rot="5400000">
            <a:off x="1666844" y="171448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Bağlayıcı"/>
          <p:cNvCxnSpPr/>
          <p:nvPr/>
        </p:nvCxnSpPr>
        <p:spPr>
          <a:xfrm rot="5400000">
            <a:off x="5668166" y="1713694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Bağlayıcı"/>
          <p:cNvCxnSpPr/>
          <p:nvPr/>
        </p:nvCxnSpPr>
        <p:spPr>
          <a:xfrm>
            <a:off x="1881158" y="2786058"/>
            <a:ext cx="314327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Metin kutusu"/>
          <p:cNvSpPr txBox="1"/>
          <p:nvPr/>
        </p:nvSpPr>
        <p:spPr>
          <a:xfrm>
            <a:off x="1894136" y="2857496"/>
            <a:ext cx="302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11-14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35" name="34 Düz Bağlayıcı"/>
          <p:cNvCxnSpPr/>
          <p:nvPr/>
        </p:nvCxnSpPr>
        <p:spPr>
          <a:xfrm rot="5400000">
            <a:off x="1666844" y="278605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Bağlayıcı"/>
          <p:cNvCxnSpPr/>
          <p:nvPr/>
        </p:nvCxnSpPr>
        <p:spPr>
          <a:xfrm rot="5400000">
            <a:off x="4810910" y="2785264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Düz Bağlayıcı"/>
          <p:cNvCxnSpPr/>
          <p:nvPr/>
        </p:nvCxnSpPr>
        <p:spPr>
          <a:xfrm>
            <a:off x="5024430" y="2786058"/>
            <a:ext cx="2143140" cy="1588"/>
          </a:xfrm>
          <a:prstGeom prst="line">
            <a:avLst/>
          </a:prstGeom>
          <a:ln w="762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Bağlayıcı"/>
          <p:cNvCxnSpPr/>
          <p:nvPr/>
        </p:nvCxnSpPr>
        <p:spPr>
          <a:xfrm>
            <a:off x="7167570" y="2786058"/>
            <a:ext cx="3143272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Metin kutusu"/>
          <p:cNvSpPr txBox="1"/>
          <p:nvPr/>
        </p:nvSpPr>
        <p:spPr>
          <a:xfrm>
            <a:off x="7180548" y="2857496"/>
            <a:ext cx="302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11-14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45" name="44 Düz Bağlayıcı"/>
          <p:cNvCxnSpPr/>
          <p:nvPr/>
        </p:nvCxnSpPr>
        <p:spPr>
          <a:xfrm rot="5400000">
            <a:off x="6953256" y="278605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Düz Bağlayıcı"/>
          <p:cNvCxnSpPr/>
          <p:nvPr/>
        </p:nvCxnSpPr>
        <p:spPr>
          <a:xfrm>
            <a:off x="1881158" y="5464340"/>
            <a:ext cx="40005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Metin kutusu"/>
          <p:cNvSpPr txBox="1"/>
          <p:nvPr/>
        </p:nvSpPr>
        <p:spPr>
          <a:xfrm>
            <a:off x="1952597" y="4964274"/>
            <a:ext cx="290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9-11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55" name="54 Düz Bağlayıcı"/>
          <p:cNvCxnSpPr/>
          <p:nvPr/>
        </p:nvCxnSpPr>
        <p:spPr>
          <a:xfrm rot="5400000">
            <a:off x="1666844" y="5464340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Düz Bağlayıcı"/>
          <p:cNvCxnSpPr/>
          <p:nvPr/>
        </p:nvCxnSpPr>
        <p:spPr>
          <a:xfrm rot="5400000">
            <a:off x="5668166" y="546354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Düz Ok Bağlayıcısı"/>
          <p:cNvCxnSpPr/>
          <p:nvPr/>
        </p:nvCxnSpPr>
        <p:spPr>
          <a:xfrm rot="5400000">
            <a:off x="4632315" y="5499265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Metin kutusu"/>
          <p:cNvSpPr txBox="1"/>
          <p:nvPr/>
        </p:nvSpPr>
        <p:spPr>
          <a:xfrm>
            <a:off x="4810117" y="614364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4667240" y="4464208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48 sa. önce</a:t>
            </a:r>
          </a:p>
        </p:txBody>
      </p:sp>
      <p:sp>
        <p:nvSpPr>
          <p:cNvPr id="60" name="59 Dikdörtgen"/>
          <p:cNvSpPr/>
          <p:nvPr/>
        </p:nvSpPr>
        <p:spPr>
          <a:xfrm>
            <a:off x="1524000" y="1285860"/>
            <a:ext cx="4786314" cy="1143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" name="60 Dikdörtgen"/>
          <p:cNvSpPr/>
          <p:nvPr/>
        </p:nvSpPr>
        <p:spPr>
          <a:xfrm>
            <a:off x="1524000" y="2428868"/>
            <a:ext cx="9144000" cy="2000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61 Dikdörtgen"/>
          <p:cNvSpPr/>
          <p:nvPr/>
        </p:nvSpPr>
        <p:spPr>
          <a:xfrm>
            <a:off x="1524000" y="4429132"/>
            <a:ext cx="4786314" cy="2428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209547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4400" dirty="0" smtClean="0">
                <a:latin typeface="+mj-lt"/>
                <a:ea typeface="+mj-ea"/>
                <a:cs typeface="+mj-cs"/>
              </a:rPr>
              <a:t>Senkronizasyon</a:t>
            </a:r>
            <a:endParaRPr lang="tr-TR" sz="4400" dirty="0">
              <a:latin typeface="+mj-lt"/>
              <a:ea typeface="+mj-ea"/>
              <a:cs typeface="+mj-cs"/>
            </a:endParaRPr>
          </a:p>
        </p:txBody>
      </p:sp>
      <p:cxnSp>
        <p:nvCxnSpPr>
          <p:cNvPr id="5" name="4 Düz Bağlayıcı"/>
          <p:cNvCxnSpPr/>
          <p:nvPr/>
        </p:nvCxnSpPr>
        <p:spPr>
          <a:xfrm>
            <a:off x="1809720" y="2000240"/>
            <a:ext cx="40005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etin kutusu"/>
          <p:cNvSpPr txBox="1"/>
          <p:nvPr/>
        </p:nvSpPr>
        <p:spPr>
          <a:xfrm>
            <a:off x="1913195" y="1510989"/>
            <a:ext cx="2906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9-11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7" name="6 Düz Bağlayıcı"/>
          <p:cNvCxnSpPr/>
          <p:nvPr/>
        </p:nvCxnSpPr>
        <p:spPr>
          <a:xfrm rot="5400000">
            <a:off x="1595406" y="2000240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 rot="5400000">
            <a:off x="5628764" y="2010261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rot="5400000">
            <a:off x="4592913" y="2045980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Metin kutusu"/>
          <p:cNvSpPr txBox="1"/>
          <p:nvPr/>
        </p:nvSpPr>
        <p:spPr>
          <a:xfrm>
            <a:off x="4447884" y="2621084"/>
            <a:ext cx="15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  <a:p>
            <a:pPr algn="ctr"/>
            <a:r>
              <a:rPr lang="tr-TR" dirty="0"/>
              <a:t>+</a:t>
            </a:r>
          </a:p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4627838" y="1010923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48 sa. önce</a:t>
            </a:r>
          </a:p>
        </p:txBody>
      </p:sp>
      <p:sp>
        <p:nvSpPr>
          <p:cNvPr id="13" name="12 Metin kutusu"/>
          <p:cNvSpPr txBox="1"/>
          <p:nvPr/>
        </p:nvSpPr>
        <p:spPr>
          <a:xfrm>
            <a:off x="1726591" y="4547576"/>
            <a:ext cx="2789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5-7 gün </a:t>
            </a:r>
            <a:r>
              <a:rPr lang="tr-TR" dirty="0" err="1"/>
              <a:t>Progesteron</a:t>
            </a:r>
            <a:r>
              <a:rPr lang="tr-TR" dirty="0"/>
              <a:t> Sünger</a:t>
            </a:r>
          </a:p>
        </p:txBody>
      </p:sp>
      <p:cxnSp>
        <p:nvCxnSpPr>
          <p:cNvPr id="14" name="13 Düz Bağlayıcı"/>
          <p:cNvCxnSpPr/>
          <p:nvPr/>
        </p:nvCxnSpPr>
        <p:spPr>
          <a:xfrm rot="5400000">
            <a:off x="1524762" y="504684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Ok Bağlayıcısı"/>
          <p:cNvCxnSpPr/>
          <p:nvPr/>
        </p:nvCxnSpPr>
        <p:spPr>
          <a:xfrm rot="5400000">
            <a:off x="4060811" y="5106999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Metin kutusu"/>
          <p:cNvSpPr txBox="1"/>
          <p:nvPr/>
        </p:nvSpPr>
        <p:spPr>
          <a:xfrm>
            <a:off x="3915782" y="5657671"/>
            <a:ext cx="15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  <a:p>
            <a:pPr algn="ctr"/>
            <a:r>
              <a:rPr lang="tr-TR" dirty="0"/>
              <a:t>+</a:t>
            </a:r>
          </a:p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cxnSp>
        <p:nvCxnSpPr>
          <p:cNvPr id="30" name="29 Düz Bağlayıcı"/>
          <p:cNvCxnSpPr/>
          <p:nvPr/>
        </p:nvCxnSpPr>
        <p:spPr>
          <a:xfrm>
            <a:off x="1738282" y="5056056"/>
            <a:ext cx="2928958" cy="160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/>
          <p:nvPr/>
        </p:nvCxnSpPr>
        <p:spPr>
          <a:xfrm rot="5400000">
            <a:off x="6489703" y="2106603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Ok Bağlayıcısı"/>
          <p:cNvCxnSpPr/>
          <p:nvPr/>
        </p:nvCxnSpPr>
        <p:spPr>
          <a:xfrm rot="5400000">
            <a:off x="8204215" y="2106603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/>
          <p:nvPr/>
        </p:nvCxnSpPr>
        <p:spPr>
          <a:xfrm rot="5400000">
            <a:off x="9204347" y="2106603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Dikdörtgen"/>
          <p:cNvSpPr/>
          <p:nvPr/>
        </p:nvSpPr>
        <p:spPr>
          <a:xfrm>
            <a:off x="9061984" y="2714620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39" name="38 Dikdörtgen"/>
          <p:cNvSpPr/>
          <p:nvPr/>
        </p:nvSpPr>
        <p:spPr>
          <a:xfrm>
            <a:off x="6416112" y="2714620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40" name="39 Dikdörtgen"/>
          <p:cNvSpPr/>
          <p:nvPr/>
        </p:nvSpPr>
        <p:spPr>
          <a:xfrm>
            <a:off x="8382017" y="1071546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/>
              <a:t>PGF2</a:t>
            </a:r>
            <a:r>
              <a:rPr lang="el-GR" dirty="0"/>
              <a:t>α</a:t>
            </a:r>
            <a:endParaRPr lang="tr-TR" dirty="0"/>
          </a:p>
        </p:txBody>
      </p:sp>
      <p:cxnSp>
        <p:nvCxnSpPr>
          <p:cNvPr id="42" name="41 Düz Bağlayıcı"/>
          <p:cNvCxnSpPr/>
          <p:nvPr/>
        </p:nvCxnSpPr>
        <p:spPr>
          <a:xfrm>
            <a:off x="7096132" y="1928802"/>
            <a:ext cx="1643074" cy="1588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Bağlayıcı"/>
          <p:cNvCxnSpPr/>
          <p:nvPr/>
        </p:nvCxnSpPr>
        <p:spPr>
          <a:xfrm>
            <a:off x="8739206" y="1928802"/>
            <a:ext cx="1071570" cy="1588"/>
          </a:xfrm>
          <a:prstGeom prst="line">
            <a:avLst/>
          </a:prstGeom>
          <a:ln w="762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Metin kutusu"/>
          <p:cNvSpPr txBox="1"/>
          <p:nvPr/>
        </p:nvSpPr>
        <p:spPr>
          <a:xfrm>
            <a:off x="7524761" y="192880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5 gün</a:t>
            </a:r>
          </a:p>
        </p:txBody>
      </p:sp>
      <p:sp>
        <p:nvSpPr>
          <p:cNvPr id="50" name="49 Metin kutusu"/>
          <p:cNvSpPr txBox="1"/>
          <p:nvPr/>
        </p:nvSpPr>
        <p:spPr>
          <a:xfrm>
            <a:off x="8882083" y="1928802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2 gün</a:t>
            </a:r>
          </a:p>
        </p:txBody>
      </p:sp>
      <p:cxnSp>
        <p:nvCxnSpPr>
          <p:cNvPr id="52" name="51 Düz Ok Bağlayıcısı"/>
          <p:cNvCxnSpPr/>
          <p:nvPr/>
        </p:nvCxnSpPr>
        <p:spPr>
          <a:xfrm rot="5400000">
            <a:off x="7775587" y="5535627"/>
            <a:ext cx="1214446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Dikdörtgen"/>
          <p:cNvSpPr/>
          <p:nvPr/>
        </p:nvSpPr>
        <p:spPr>
          <a:xfrm>
            <a:off x="7701996" y="6143644"/>
            <a:ext cx="15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err="1"/>
              <a:t>Gonadotropin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7524760" y="4547576"/>
            <a:ext cx="168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Kızgınlık belirtisi</a:t>
            </a:r>
          </a:p>
        </p:txBody>
      </p:sp>
      <p:sp>
        <p:nvSpPr>
          <p:cNvPr id="55" name="54 Dikdörtgen"/>
          <p:cNvSpPr/>
          <p:nvPr/>
        </p:nvSpPr>
        <p:spPr>
          <a:xfrm>
            <a:off x="1524000" y="928670"/>
            <a:ext cx="4786314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55 Dikdörtgen"/>
          <p:cNvSpPr/>
          <p:nvPr/>
        </p:nvSpPr>
        <p:spPr>
          <a:xfrm>
            <a:off x="1524000" y="4071942"/>
            <a:ext cx="4786314" cy="2786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56 Dikdörtgen"/>
          <p:cNvSpPr/>
          <p:nvPr/>
        </p:nvSpPr>
        <p:spPr>
          <a:xfrm>
            <a:off x="6310314" y="928670"/>
            <a:ext cx="4357686" cy="30003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57 Dikdörtgen"/>
          <p:cNvSpPr/>
          <p:nvPr/>
        </p:nvSpPr>
        <p:spPr>
          <a:xfrm>
            <a:off x="6310314" y="4071942"/>
            <a:ext cx="4357686" cy="27860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3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 edilmesi gerekenler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497207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FSH pahalı ve yarılanma ömrü kısa.</a:t>
            </a:r>
          </a:p>
          <a:p>
            <a:endParaRPr lang="tr-TR" dirty="0" smtClean="0"/>
          </a:p>
          <a:p>
            <a:r>
              <a:rPr lang="tr-TR" dirty="0" err="1" smtClean="0"/>
              <a:t>eCG</a:t>
            </a:r>
            <a:r>
              <a:rPr lang="tr-TR" dirty="0" smtClean="0"/>
              <a:t> ve PMSG ucuz ve yarılanma ömrü uzun.</a:t>
            </a:r>
          </a:p>
          <a:p>
            <a:endParaRPr lang="tr-TR" dirty="0" smtClean="0"/>
          </a:p>
          <a:p>
            <a:r>
              <a:rPr lang="tr-TR" dirty="0" err="1" smtClean="0"/>
              <a:t>eCG</a:t>
            </a:r>
            <a:r>
              <a:rPr lang="tr-TR" dirty="0" smtClean="0"/>
              <a:t> ve PMSG </a:t>
            </a:r>
            <a:r>
              <a:rPr lang="tr-TR" dirty="0" err="1" smtClean="0"/>
              <a:t>antibody</a:t>
            </a:r>
            <a:r>
              <a:rPr lang="tr-TR" dirty="0" smtClean="0"/>
              <a:t> oluşumuna sebep olduğu için bu hormonların tekrarlı kullanımları senkronizasyona verilen yanıtta veya </a:t>
            </a:r>
            <a:r>
              <a:rPr lang="tr-TR" dirty="0" err="1" smtClean="0"/>
              <a:t>fertilitede</a:t>
            </a:r>
            <a:r>
              <a:rPr lang="tr-TR" dirty="0" smtClean="0"/>
              <a:t> düşüşe neden olabilir.</a:t>
            </a:r>
          </a:p>
          <a:p>
            <a:endParaRPr lang="tr-TR" dirty="0" smtClean="0"/>
          </a:p>
          <a:p>
            <a:r>
              <a:rPr lang="tr-TR" dirty="0" err="1" smtClean="0"/>
              <a:t>Progesteron</a:t>
            </a:r>
            <a:r>
              <a:rPr lang="tr-TR" dirty="0" smtClean="0"/>
              <a:t> sperma </a:t>
            </a:r>
            <a:r>
              <a:rPr lang="tr-TR" dirty="0" err="1" smtClean="0"/>
              <a:t>taşınımını</a:t>
            </a:r>
            <a:r>
              <a:rPr lang="tr-TR" dirty="0" smtClean="0"/>
              <a:t> olumsuz etkilediği için uzun süreli </a:t>
            </a:r>
            <a:r>
              <a:rPr lang="tr-TR" dirty="0" err="1" smtClean="0"/>
              <a:t>Progesteron</a:t>
            </a:r>
            <a:r>
              <a:rPr lang="tr-TR" dirty="0" smtClean="0"/>
              <a:t> kullanımı gerektiren senkronizasyon protokolleri </a:t>
            </a:r>
            <a:r>
              <a:rPr lang="tr-TR" dirty="0" err="1" smtClean="0"/>
              <a:t>fertilitede</a:t>
            </a:r>
            <a:r>
              <a:rPr lang="tr-TR" dirty="0" smtClean="0"/>
              <a:t> düşüşe neden olabilir.</a:t>
            </a:r>
          </a:p>
          <a:p>
            <a:endParaRPr lang="tr-TR" dirty="0" smtClean="0"/>
          </a:p>
          <a:p>
            <a:r>
              <a:rPr lang="tr-TR" dirty="0" err="1" smtClean="0"/>
              <a:t>eCG</a:t>
            </a:r>
            <a:r>
              <a:rPr lang="tr-TR" dirty="0"/>
              <a:t> </a:t>
            </a:r>
            <a:r>
              <a:rPr lang="tr-TR" dirty="0" smtClean="0"/>
              <a:t>ve PMSG </a:t>
            </a:r>
            <a:r>
              <a:rPr lang="tr-TR" dirty="0" err="1" smtClean="0"/>
              <a:t>CL’nin</a:t>
            </a:r>
            <a:r>
              <a:rPr lang="tr-TR" dirty="0" smtClean="0"/>
              <a:t> erken regresyonuna neden olabilir veya </a:t>
            </a:r>
            <a:r>
              <a:rPr lang="tr-TR" dirty="0" err="1" smtClean="0"/>
              <a:t>ovule</a:t>
            </a:r>
            <a:r>
              <a:rPr lang="tr-TR" dirty="0" smtClean="0"/>
              <a:t> olamayan </a:t>
            </a:r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foliküller</a:t>
            </a:r>
            <a:r>
              <a:rPr lang="tr-TR" dirty="0" smtClean="0"/>
              <a:t> oluşumuna </a:t>
            </a:r>
            <a:r>
              <a:rPr lang="tr-TR" smtClean="0"/>
              <a:t>neden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486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Geniş ekran</PresentationFormat>
  <Paragraphs>58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Senkronizasyon</vt:lpstr>
      <vt:lpstr>PowerPoint Sunusu</vt:lpstr>
      <vt:lpstr>PowerPoint Sunusu</vt:lpstr>
      <vt:lpstr>PowerPoint Sunusu</vt:lpstr>
      <vt:lpstr>PowerPoint Sunusu</vt:lpstr>
      <vt:lpstr>Dikkat edilmesi gerekenler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Senkronizasyon</dc:title>
  <dc:creator>Tuna</dc:creator>
  <cp:lastModifiedBy>Tuna</cp:lastModifiedBy>
  <cp:revision>1</cp:revision>
  <dcterms:created xsi:type="dcterms:W3CDTF">2021-05-18T12:33:56Z</dcterms:created>
  <dcterms:modified xsi:type="dcterms:W3CDTF">2021-05-18T12:33:59Z</dcterms:modified>
</cp:coreProperties>
</file>