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8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7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8" d="100"/>
          <a:sy n="58" d="100"/>
        </p:scale>
        <p:origin x="78" y="5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1D45B624-8DDE-41BC-A3C3-12BB6EACA574}" type="datetimeFigureOut">
              <a:rPr lang="tr-TR" smtClean="0"/>
              <a:t>21.09.2016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1527521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45B624-8DDE-41BC-A3C3-12BB6EACA574}" type="datetimeFigureOut">
              <a:rPr lang="tr-TR" smtClean="0"/>
              <a:t>21.09.2016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2863096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45B624-8DDE-41BC-A3C3-12BB6EACA574}" type="datetimeFigureOut">
              <a:rPr lang="tr-TR" smtClean="0"/>
              <a:t>21.09.2016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2825987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45B624-8DDE-41BC-A3C3-12BB6EACA574}" type="datetimeFigureOut">
              <a:rPr lang="tr-TR" smtClean="0"/>
              <a:t>21.09.2016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905634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1D45B624-8DDE-41BC-A3C3-12BB6EACA574}" type="datetimeFigureOut">
              <a:rPr lang="tr-TR" smtClean="0"/>
              <a:t>21.09.2016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592751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D45B624-8DDE-41BC-A3C3-12BB6EACA574}" type="datetimeFigureOut">
              <a:rPr lang="tr-TR" smtClean="0"/>
              <a:t>21.09.2016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103765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D45B624-8DDE-41BC-A3C3-12BB6EACA574}" type="datetimeFigureOut">
              <a:rPr lang="tr-TR" smtClean="0"/>
              <a:t>21.09.2016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273852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D45B624-8DDE-41BC-A3C3-12BB6EACA574}" type="datetimeFigureOut">
              <a:rPr lang="tr-TR" smtClean="0"/>
              <a:t>21.09.2016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2686622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D45B624-8DDE-41BC-A3C3-12BB6EACA574}" type="datetimeFigureOut">
              <a:rPr lang="tr-TR" smtClean="0"/>
              <a:t>21.09.2016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1530233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D45B624-8DDE-41BC-A3C3-12BB6EACA574}" type="datetimeFigureOut">
              <a:rPr lang="tr-TR" smtClean="0"/>
              <a:t>21.09.2016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3098864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D45B624-8DDE-41BC-A3C3-12BB6EACA574}" type="datetimeFigureOut">
              <a:rPr lang="tr-TR" smtClean="0"/>
              <a:t>21.09.2016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3017629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45B624-8DDE-41BC-A3C3-12BB6EACA574}" type="datetimeFigureOut">
              <a:rPr lang="tr-TR" smtClean="0"/>
              <a:t>21.09.2016</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63987D-4F65-419F-8645-1092BC0581AE}" type="slidenum">
              <a:rPr lang="tr-TR" smtClean="0"/>
              <a:t>‹#›</a:t>
            </a:fld>
            <a:endParaRPr lang="tr-TR"/>
          </a:p>
        </p:txBody>
      </p:sp>
    </p:spTree>
    <p:extLst>
      <p:ext uri="{BB962C8B-B14F-4D97-AF65-F5344CB8AC3E}">
        <p14:creationId xmlns:p14="http://schemas.microsoft.com/office/powerpoint/2010/main" val="1424606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3998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2177199"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ÖN </a:t>
            </a:r>
            <a:r>
              <a:rPr lang="tr-TR" sz="3000" b="1">
                <a:solidFill>
                  <a:srgbClr val="00B050"/>
                </a:solidFill>
              </a:rPr>
              <a:t>BEYİN</a:t>
            </a:r>
            <a:endParaRPr lang="tr-TR" sz="3000" b="1" dirty="0">
              <a:solidFill>
                <a:srgbClr val="00B050"/>
              </a:solidFill>
            </a:endParaRPr>
          </a:p>
        </p:txBody>
      </p:sp>
      <p:sp>
        <p:nvSpPr>
          <p:cNvPr id="4" name="Dikdörtgen 3"/>
          <p:cNvSpPr/>
          <p:nvPr/>
        </p:nvSpPr>
        <p:spPr>
          <a:xfrm>
            <a:off x="263611" y="2662604"/>
            <a:ext cx="11664778" cy="1246495"/>
          </a:xfrm>
          <a:prstGeom prst="rect">
            <a:avLst/>
          </a:prstGeom>
        </p:spPr>
        <p:txBody>
          <a:bodyPr wrap="square">
            <a:spAutoFit/>
          </a:bodyPr>
          <a:lstStyle/>
          <a:p>
            <a:pPr algn="ctr"/>
            <a:r>
              <a:rPr lang="en-US" sz="2500" smtClean="0"/>
              <a:t>Beynin en geniş kısmı olan önbeyin iki bölümden oluşur; diensefalon ve telensefalon. Diensefalon bölümü talamus, hipotalamus ve hipofiz bezini içerir. Telesefalon ise limbik sistem, bazal ganglionlar ve beyin kabuğu (serebral korteks) yapılarını içeren bölümdür.</a:t>
            </a:r>
            <a:endParaRPr lang="tr-TR" sz="2500"/>
          </a:p>
        </p:txBody>
      </p:sp>
    </p:spTree>
    <p:extLst>
      <p:ext uri="{BB962C8B-B14F-4D97-AF65-F5344CB8AC3E}">
        <p14:creationId xmlns:p14="http://schemas.microsoft.com/office/powerpoint/2010/main" val="42144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47135" y="1856138"/>
            <a:ext cx="11697730" cy="3170099"/>
          </a:xfrm>
          <a:prstGeom prst="rect">
            <a:avLst/>
          </a:prstGeom>
        </p:spPr>
        <p:txBody>
          <a:bodyPr wrap="square">
            <a:spAutoFit/>
          </a:bodyPr>
          <a:lstStyle/>
          <a:p>
            <a:r>
              <a:rPr lang="en-US" sz="2500" b="1"/>
              <a:t>Diensefalon</a:t>
            </a:r>
            <a:endParaRPr lang="tr-TR" sz="2500" b="1"/>
          </a:p>
          <a:p>
            <a:r>
              <a:rPr lang="en-US" sz="2500"/>
              <a:t>Talamus, ön beyinin tam ortasında yer alır. Yapısının büyük kısmını oluşturan çekirdekler, görme sistemi gibi duyusal sistemlerden bilgileri alarak bunları beyin kabuğunun değişik alanlarına gönderirler. </a:t>
            </a:r>
            <a:endParaRPr lang="tr-TR" sz="2500" smtClean="0"/>
          </a:p>
          <a:p>
            <a:r>
              <a:rPr lang="en-US" sz="2500" b="1"/>
              <a:t>Telensefalon</a:t>
            </a:r>
            <a:endParaRPr lang="tr-TR" sz="2500" b="1"/>
          </a:p>
          <a:p>
            <a:r>
              <a:rPr lang="en-US" sz="2500"/>
              <a:t>Limbik sistem, hisler, davranışlar ve hafıza gibi birçok farklı işlevi destekleyen hipokampus, singulat korteks ve amigdala gibi farklı birçok beyin yapısının birbirine bağlı olarak </a:t>
            </a:r>
            <a:r>
              <a:rPr lang="en-US" sz="2500" smtClean="0"/>
              <a:t>oluşturdukları </a:t>
            </a:r>
            <a:r>
              <a:rPr lang="en-US" sz="2500"/>
              <a:t>bir sistemdir. </a:t>
            </a:r>
            <a:endParaRPr lang="tr-TR" sz="2500"/>
          </a:p>
        </p:txBody>
      </p:sp>
    </p:spTree>
    <p:extLst>
      <p:ext uri="{BB962C8B-B14F-4D97-AF65-F5344CB8AC3E}">
        <p14:creationId xmlns:p14="http://schemas.microsoft.com/office/powerpoint/2010/main" val="113984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6185796"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BEYİN </a:t>
            </a:r>
            <a:r>
              <a:rPr lang="tr-TR" sz="3000" b="1">
                <a:solidFill>
                  <a:srgbClr val="00B050"/>
                </a:solidFill>
              </a:rPr>
              <a:t>KABUĞU VEYA NEOKORTEKS</a:t>
            </a:r>
            <a:endParaRPr lang="tr-TR" sz="3000" b="1" dirty="0">
              <a:solidFill>
                <a:srgbClr val="00B050"/>
              </a:solidFill>
            </a:endParaRPr>
          </a:p>
        </p:txBody>
      </p:sp>
      <p:sp>
        <p:nvSpPr>
          <p:cNvPr id="3" name="Dikdörtgen 2"/>
          <p:cNvSpPr/>
          <p:nvPr/>
        </p:nvSpPr>
        <p:spPr>
          <a:xfrm>
            <a:off x="197708" y="1738354"/>
            <a:ext cx="11648303" cy="861774"/>
          </a:xfrm>
          <a:prstGeom prst="rect">
            <a:avLst/>
          </a:prstGeom>
        </p:spPr>
        <p:txBody>
          <a:bodyPr wrap="square">
            <a:spAutoFit/>
          </a:bodyPr>
          <a:lstStyle/>
          <a:p>
            <a:r>
              <a:rPr lang="en-US" sz="2500"/>
              <a:t>Ön beyin bölgesi, vücudun orta hat çizgisi boyunca birbirinden ayrılmış iki beyin </a:t>
            </a:r>
            <a:r>
              <a:rPr lang="en-US" sz="2500" smtClean="0"/>
              <a:t>yarımküresine </a:t>
            </a:r>
            <a:r>
              <a:rPr lang="en-US" sz="2500"/>
              <a:t>sahiptir. </a:t>
            </a:r>
            <a:endParaRPr lang="tr-TR" sz="2500" smtClean="0"/>
          </a:p>
        </p:txBody>
      </p:sp>
      <p:pic>
        <p:nvPicPr>
          <p:cNvPr id="4" name="Resim 3"/>
          <p:cNvPicPr>
            <a:picLocks noChangeAspect="1"/>
          </p:cNvPicPr>
          <p:nvPr/>
        </p:nvPicPr>
        <p:blipFill>
          <a:blip r:embed="rId2"/>
          <a:stretch>
            <a:fillRect/>
          </a:stretch>
        </p:blipFill>
        <p:spPr>
          <a:xfrm>
            <a:off x="584886" y="3344388"/>
            <a:ext cx="2257425" cy="2095500"/>
          </a:xfrm>
          <a:prstGeom prst="rect">
            <a:avLst/>
          </a:prstGeom>
        </p:spPr>
      </p:pic>
      <p:pic>
        <p:nvPicPr>
          <p:cNvPr id="5" name="Resim 4"/>
          <p:cNvPicPr>
            <a:picLocks noChangeAspect="1"/>
          </p:cNvPicPr>
          <p:nvPr/>
        </p:nvPicPr>
        <p:blipFill>
          <a:blip r:embed="rId3"/>
          <a:stretch>
            <a:fillRect/>
          </a:stretch>
        </p:blipFill>
        <p:spPr>
          <a:xfrm>
            <a:off x="5420498" y="2896085"/>
            <a:ext cx="4695566" cy="3355950"/>
          </a:xfrm>
          <a:prstGeom prst="rect">
            <a:avLst/>
          </a:prstGeom>
        </p:spPr>
      </p:pic>
    </p:spTree>
    <p:extLst>
      <p:ext uri="{BB962C8B-B14F-4D97-AF65-F5344CB8AC3E}">
        <p14:creationId xmlns:p14="http://schemas.microsoft.com/office/powerpoint/2010/main" val="146985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05946" y="892310"/>
            <a:ext cx="11780108" cy="5093702"/>
          </a:xfrm>
          <a:prstGeom prst="rect">
            <a:avLst/>
          </a:prstGeom>
        </p:spPr>
        <p:txBody>
          <a:bodyPr wrap="square">
            <a:spAutoFit/>
          </a:bodyPr>
          <a:lstStyle/>
          <a:p>
            <a:r>
              <a:rPr lang="en-US" sz="2500" b="1"/>
              <a:t>Oksipital lob</a:t>
            </a:r>
            <a:endParaRPr lang="tr-TR" sz="2500" b="1"/>
          </a:p>
          <a:p>
            <a:r>
              <a:rPr lang="en-US" sz="2500"/>
              <a:t>Oksipital lob görsel bilginin işlendiği beyin bölgesidir. Görme reseptörleri tarafından </a:t>
            </a:r>
            <a:r>
              <a:rPr lang="en-US" sz="2500" smtClean="0"/>
              <a:t>iletilen </a:t>
            </a:r>
            <a:r>
              <a:rPr lang="en-US" sz="2500"/>
              <a:t>bilgiler, talamusta bulunan LGN’den geçerek, daha yaygın adıyla V1 (görme </a:t>
            </a:r>
            <a:r>
              <a:rPr lang="en-US" sz="2500" smtClean="0"/>
              <a:t>alanı-1</a:t>
            </a:r>
            <a:r>
              <a:rPr lang="en-US" sz="2500"/>
              <a:t>) olarak bilinen primer görme korteksine gelir. </a:t>
            </a:r>
            <a:endParaRPr lang="tr-TR" sz="2500" smtClean="0"/>
          </a:p>
          <a:p>
            <a:r>
              <a:rPr lang="en-US" sz="2500" b="1"/>
              <a:t>Parietal lob</a:t>
            </a:r>
            <a:endParaRPr lang="tr-TR" sz="2500" b="1"/>
          </a:p>
          <a:p>
            <a:r>
              <a:rPr lang="en-US" sz="2500"/>
              <a:t>Parietal lob, oksipital lob ile santral sulkus arasında yer alır. Bu alan, özellikle uzamsal farkındalık ve yön bulma gibi birçok modalitelerden gelen duyusal bilgileri birleştirir. </a:t>
            </a:r>
            <a:endParaRPr lang="tr-TR" sz="2500" smtClean="0"/>
          </a:p>
          <a:p>
            <a:r>
              <a:rPr lang="en-US" sz="2500" b="1"/>
              <a:t>Temporal lob</a:t>
            </a:r>
            <a:endParaRPr lang="tr-TR" sz="2500" b="1"/>
          </a:p>
          <a:p>
            <a:r>
              <a:rPr lang="en-US" sz="2500"/>
              <a:t>Beyin kabuğunun temporal lobları, her iki taraftaki lateral Sylvian fissürün altında </a:t>
            </a:r>
            <a:r>
              <a:rPr lang="en-US" sz="2500" smtClean="0"/>
              <a:t>kalacak </a:t>
            </a:r>
            <a:r>
              <a:rPr lang="en-US" sz="2500"/>
              <a:t>şekilde yerleşmiştir. </a:t>
            </a:r>
            <a:endParaRPr lang="tr-TR" sz="2500" smtClean="0"/>
          </a:p>
          <a:p>
            <a:r>
              <a:rPr lang="en-US" sz="2500" b="1"/>
              <a:t>Frontal lob</a:t>
            </a:r>
            <a:endParaRPr lang="tr-TR" sz="2500" b="1"/>
          </a:p>
          <a:p>
            <a:r>
              <a:rPr lang="en-US" sz="2500"/>
              <a:t>Frontal loblar parietal lobların anteriyor kısmında ve temporal lobların dorsal kısmında bulunur. </a:t>
            </a:r>
            <a:endParaRPr lang="tr-TR" sz="2500"/>
          </a:p>
        </p:txBody>
      </p:sp>
    </p:spTree>
    <p:extLst>
      <p:ext uri="{BB962C8B-B14F-4D97-AF65-F5344CB8AC3E}">
        <p14:creationId xmlns:p14="http://schemas.microsoft.com/office/powerpoint/2010/main" val="409148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3866123"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VENTRİKÜL  SİSTEMİ</a:t>
            </a:r>
            <a:endParaRPr lang="tr-TR" sz="3000" b="1" dirty="0">
              <a:solidFill>
                <a:srgbClr val="00B050"/>
              </a:solidFill>
            </a:endParaRPr>
          </a:p>
        </p:txBody>
      </p:sp>
      <p:sp>
        <p:nvSpPr>
          <p:cNvPr id="3" name="Dikdörtgen 2"/>
          <p:cNvSpPr/>
          <p:nvPr/>
        </p:nvSpPr>
        <p:spPr>
          <a:xfrm>
            <a:off x="197708" y="1384127"/>
            <a:ext cx="11846010" cy="477054"/>
          </a:xfrm>
          <a:prstGeom prst="rect">
            <a:avLst/>
          </a:prstGeom>
        </p:spPr>
        <p:txBody>
          <a:bodyPr wrap="square">
            <a:spAutoFit/>
          </a:bodyPr>
          <a:lstStyle/>
          <a:p>
            <a:r>
              <a:rPr lang="en-US" sz="2500"/>
              <a:t>Ventrikül sistemi, omuriliğin merkezi kanalına bağlanan beyin içi boşluklardan oluşur. </a:t>
            </a:r>
            <a:endParaRPr lang="tr-TR" sz="2500"/>
          </a:p>
        </p:txBody>
      </p:sp>
      <p:pic>
        <p:nvPicPr>
          <p:cNvPr id="4" name="Resim 3"/>
          <p:cNvPicPr>
            <a:picLocks noChangeAspect="1"/>
          </p:cNvPicPr>
          <p:nvPr/>
        </p:nvPicPr>
        <p:blipFill>
          <a:blip r:embed="rId2"/>
          <a:stretch>
            <a:fillRect/>
          </a:stretch>
        </p:blipFill>
        <p:spPr>
          <a:xfrm>
            <a:off x="2842055" y="2193549"/>
            <a:ext cx="5964194" cy="3995674"/>
          </a:xfrm>
          <a:prstGeom prst="rect">
            <a:avLst/>
          </a:prstGeom>
        </p:spPr>
      </p:pic>
    </p:spTree>
    <p:extLst>
      <p:ext uri="{BB962C8B-B14F-4D97-AF65-F5344CB8AC3E}">
        <p14:creationId xmlns:p14="http://schemas.microsoft.com/office/powerpoint/2010/main" val="182866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2258952"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OMURİLİK</a:t>
            </a:r>
            <a:endParaRPr lang="tr-TR" sz="3000" b="1" dirty="0">
              <a:solidFill>
                <a:srgbClr val="00B050"/>
              </a:solidFill>
            </a:endParaRPr>
          </a:p>
        </p:txBody>
      </p:sp>
      <p:sp>
        <p:nvSpPr>
          <p:cNvPr id="3" name="Dikdörtgen 2"/>
          <p:cNvSpPr/>
          <p:nvPr/>
        </p:nvSpPr>
        <p:spPr>
          <a:xfrm>
            <a:off x="197708" y="1289903"/>
            <a:ext cx="11928390" cy="1246495"/>
          </a:xfrm>
          <a:prstGeom prst="rect">
            <a:avLst/>
          </a:prstGeom>
        </p:spPr>
        <p:txBody>
          <a:bodyPr wrap="square">
            <a:spAutoFit/>
          </a:bodyPr>
          <a:lstStyle/>
          <a:p>
            <a:r>
              <a:rPr lang="en-US" sz="2500"/>
              <a:t>Omurilik, alt beynin özellikle de medulla oblongata’nın bir uzantısı olarak düşünülebilir. Seyrine kafa tabanındaki oksipital kemikte bulunan foramen magnum deliğinden başlar ve omurga boyunca inerek ilk lumbar vertebranın alt ucu civarında sona erer. </a:t>
            </a:r>
            <a:endParaRPr lang="tr-TR" sz="2500"/>
          </a:p>
        </p:txBody>
      </p:sp>
      <p:pic>
        <p:nvPicPr>
          <p:cNvPr id="4" name="Resim 3"/>
          <p:cNvPicPr>
            <a:picLocks noChangeAspect="1"/>
          </p:cNvPicPr>
          <p:nvPr/>
        </p:nvPicPr>
        <p:blipFill>
          <a:blip r:embed="rId2"/>
          <a:stretch>
            <a:fillRect/>
          </a:stretch>
        </p:blipFill>
        <p:spPr>
          <a:xfrm>
            <a:off x="2817340" y="2832863"/>
            <a:ext cx="6096002" cy="3136404"/>
          </a:xfrm>
          <a:prstGeom prst="rect">
            <a:avLst/>
          </a:prstGeom>
        </p:spPr>
      </p:pic>
    </p:spTree>
    <p:extLst>
      <p:ext uri="{BB962C8B-B14F-4D97-AF65-F5344CB8AC3E}">
        <p14:creationId xmlns:p14="http://schemas.microsoft.com/office/powerpoint/2010/main" val="257754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59945"/>
            <a:ext cx="12192000" cy="630942"/>
          </a:xfrm>
          <a:prstGeom prst="rect">
            <a:avLst/>
          </a:prstGeom>
        </p:spPr>
        <p:txBody>
          <a:bodyPr wrap="square">
            <a:spAutoFit/>
          </a:bodyPr>
          <a:lstStyle/>
          <a:p>
            <a:r>
              <a:rPr lang="en-US" sz="3500" b="1">
                <a:solidFill>
                  <a:srgbClr val="FF0000"/>
                </a:solidFill>
              </a:rPr>
              <a:t>PERİFERİK SİNİR SİSTEMİ</a:t>
            </a:r>
            <a:endParaRPr lang="tr-TR" sz="3500">
              <a:solidFill>
                <a:srgbClr val="FF0000"/>
              </a:solidFill>
            </a:endParaRPr>
          </a:p>
        </p:txBody>
      </p:sp>
      <p:sp>
        <p:nvSpPr>
          <p:cNvPr id="3" name="Dikdörtgen 2"/>
          <p:cNvSpPr/>
          <p:nvPr/>
        </p:nvSpPr>
        <p:spPr>
          <a:xfrm>
            <a:off x="197708" y="1090887"/>
            <a:ext cx="3262432"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SPİNAL </a:t>
            </a:r>
            <a:r>
              <a:rPr lang="tr-TR" sz="3000" b="1">
                <a:solidFill>
                  <a:srgbClr val="00B050"/>
                </a:solidFill>
              </a:rPr>
              <a:t>SİNİRLER</a:t>
            </a:r>
            <a:endParaRPr lang="tr-TR" sz="3000" b="1" dirty="0">
              <a:solidFill>
                <a:srgbClr val="00B050"/>
              </a:solidFill>
            </a:endParaRPr>
          </a:p>
        </p:txBody>
      </p:sp>
      <p:sp>
        <p:nvSpPr>
          <p:cNvPr id="4" name="Dikdörtgen 3"/>
          <p:cNvSpPr/>
          <p:nvPr/>
        </p:nvSpPr>
        <p:spPr>
          <a:xfrm>
            <a:off x="181232" y="2967335"/>
            <a:ext cx="11829536" cy="861774"/>
          </a:xfrm>
          <a:prstGeom prst="rect">
            <a:avLst/>
          </a:prstGeom>
        </p:spPr>
        <p:txBody>
          <a:bodyPr wrap="square">
            <a:spAutoFit/>
          </a:bodyPr>
          <a:lstStyle/>
          <a:p>
            <a:r>
              <a:rPr lang="en-US" sz="2500"/>
              <a:t>Spinal sinirler sözü genellikle motor, duyu ve otonom sinirleri taşıyan ve omuriliği, </a:t>
            </a:r>
            <a:r>
              <a:rPr lang="en-US" sz="2500" smtClean="0"/>
              <a:t>bedenin </a:t>
            </a:r>
            <a:r>
              <a:rPr lang="en-US" sz="2500"/>
              <a:t>geri kalanına bağlayan sinirlerin bileşimini ifade etmekte kullanılmaktadır. </a:t>
            </a:r>
            <a:endParaRPr lang="tr-TR" sz="2500"/>
          </a:p>
        </p:txBody>
      </p:sp>
    </p:spTree>
    <p:extLst>
      <p:ext uri="{BB962C8B-B14F-4D97-AF65-F5344CB8AC3E}">
        <p14:creationId xmlns:p14="http://schemas.microsoft.com/office/powerpoint/2010/main" val="270409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3448380" cy="553998"/>
          </a:xfrm>
          <a:prstGeom prst="rect">
            <a:avLst/>
          </a:prstGeom>
        </p:spPr>
        <p:txBody>
          <a:bodyPr wrap="none">
            <a:spAutoFit/>
          </a:bodyPr>
          <a:lstStyle/>
          <a:p>
            <a:pPr marL="342900" indent="-342900">
              <a:buFont typeface="Wingdings" pitchFamily="2" charset="2"/>
              <a:buChar char="q"/>
            </a:pPr>
            <a:r>
              <a:rPr lang="tr-TR" sz="3000" b="1">
                <a:solidFill>
                  <a:srgbClr val="00B050"/>
                </a:solidFill>
              </a:rPr>
              <a:t>KRANİAL SİNİRLER</a:t>
            </a:r>
            <a:endParaRPr lang="tr-TR" sz="3000" b="1" dirty="0">
              <a:solidFill>
                <a:srgbClr val="00B050"/>
              </a:solidFill>
            </a:endParaRPr>
          </a:p>
        </p:txBody>
      </p:sp>
      <p:pic>
        <p:nvPicPr>
          <p:cNvPr id="3" name="Resim 2"/>
          <p:cNvPicPr>
            <a:picLocks noChangeAspect="1"/>
          </p:cNvPicPr>
          <p:nvPr/>
        </p:nvPicPr>
        <p:blipFill>
          <a:blip r:embed="rId2"/>
          <a:stretch>
            <a:fillRect/>
          </a:stretch>
        </p:blipFill>
        <p:spPr>
          <a:xfrm>
            <a:off x="2352748" y="1278733"/>
            <a:ext cx="5646192" cy="5159814"/>
          </a:xfrm>
          <a:prstGeom prst="rect">
            <a:avLst/>
          </a:prstGeom>
        </p:spPr>
      </p:pic>
    </p:spTree>
    <p:extLst>
      <p:ext uri="{BB962C8B-B14F-4D97-AF65-F5344CB8AC3E}">
        <p14:creationId xmlns:p14="http://schemas.microsoft.com/office/powerpoint/2010/main" val="291608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056237" y="680038"/>
            <a:ext cx="5914768" cy="5827436"/>
          </a:xfrm>
          <a:prstGeom prst="rect">
            <a:avLst/>
          </a:prstGeom>
        </p:spPr>
      </p:pic>
    </p:spTree>
    <p:extLst>
      <p:ext uri="{BB962C8B-B14F-4D97-AF65-F5344CB8AC3E}">
        <p14:creationId xmlns:p14="http://schemas.microsoft.com/office/powerpoint/2010/main" val="56696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4466159"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OTONOM </a:t>
            </a:r>
            <a:r>
              <a:rPr lang="tr-TR" sz="3000" b="1">
                <a:solidFill>
                  <a:srgbClr val="00B050"/>
                </a:solidFill>
              </a:rPr>
              <a:t>SİNİR SİSTEMİ</a:t>
            </a:r>
            <a:endParaRPr lang="tr-TR" sz="3000" b="1" dirty="0">
              <a:solidFill>
                <a:srgbClr val="00B050"/>
              </a:solidFill>
            </a:endParaRPr>
          </a:p>
        </p:txBody>
      </p:sp>
      <p:pic>
        <p:nvPicPr>
          <p:cNvPr id="3" name="Resim 2"/>
          <p:cNvPicPr>
            <a:picLocks noChangeAspect="1"/>
          </p:cNvPicPr>
          <p:nvPr/>
        </p:nvPicPr>
        <p:blipFill>
          <a:blip r:embed="rId2"/>
          <a:stretch>
            <a:fillRect/>
          </a:stretch>
        </p:blipFill>
        <p:spPr>
          <a:xfrm>
            <a:off x="2308874" y="1338821"/>
            <a:ext cx="6357332" cy="5037092"/>
          </a:xfrm>
          <a:prstGeom prst="rect">
            <a:avLst/>
          </a:prstGeom>
        </p:spPr>
      </p:pic>
    </p:spTree>
    <p:extLst>
      <p:ext uri="{BB962C8B-B14F-4D97-AF65-F5344CB8AC3E}">
        <p14:creationId xmlns:p14="http://schemas.microsoft.com/office/powerpoint/2010/main" val="426518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125032" y="730073"/>
            <a:ext cx="7013196" cy="1400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3400" algn="l"/>
              </a:tabLst>
              <a:defRPr>
                <a:solidFill>
                  <a:schemeClr val="tx1"/>
                </a:solidFill>
                <a:latin typeface="Arial" panose="020B0604020202020204" pitchFamily="34" charset="0"/>
              </a:defRPr>
            </a:lvl1pPr>
            <a:lvl2pPr eaLnBrk="0" fontAlgn="base" hangingPunct="0">
              <a:spcBef>
                <a:spcPct val="0"/>
              </a:spcBef>
              <a:spcAft>
                <a:spcPct val="0"/>
              </a:spcAft>
              <a:tabLst>
                <a:tab pos="1803400" algn="l"/>
              </a:tabLst>
              <a:defRPr>
                <a:solidFill>
                  <a:schemeClr val="tx1"/>
                </a:solidFill>
                <a:latin typeface="Arial" panose="020B0604020202020204" pitchFamily="34" charset="0"/>
              </a:defRPr>
            </a:lvl2pPr>
            <a:lvl3pPr eaLnBrk="0" fontAlgn="base" hangingPunct="0">
              <a:spcBef>
                <a:spcPct val="0"/>
              </a:spcBef>
              <a:spcAft>
                <a:spcPct val="0"/>
              </a:spcAft>
              <a:tabLst>
                <a:tab pos="1803400" algn="l"/>
              </a:tabLst>
              <a:defRPr>
                <a:solidFill>
                  <a:schemeClr val="tx1"/>
                </a:solidFill>
                <a:latin typeface="Arial" panose="020B0604020202020204" pitchFamily="34" charset="0"/>
              </a:defRPr>
            </a:lvl3pPr>
            <a:lvl4pPr eaLnBrk="0" fontAlgn="base" hangingPunct="0">
              <a:spcBef>
                <a:spcPct val="0"/>
              </a:spcBef>
              <a:spcAft>
                <a:spcPct val="0"/>
              </a:spcAft>
              <a:tabLst>
                <a:tab pos="1803400" algn="l"/>
              </a:tabLst>
              <a:defRPr>
                <a:solidFill>
                  <a:schemeClr val="tx1"/>
                </a:solidFill>
                <a:latin typeface="Arial" panose="020B0604020202020204" pitchFamily="34" charset="0"/>
              </a:defRPr>
            </a:lvl4pPr>
            <a:lvl5pPr eaLnBrk="0" fontAlgn="base" hangingPunct="0">
              <a:spcBef>
                <a:spcPct val="0"/>
              </a:spcBef>
              <a:spcAft>
                <a:spcPct val="0"/>
              </a:spcAft>
              <a:tabLst>
                <a:tab pos="1803400" algn="l"/>
              </a:tabLst>
              <a:defRPr>
                <a:solidFill>
                  <a:schemeClr val="tx1"/>
                </a:solidFill>
                <a:latin typeface="Arial" panose="020B0604020202020204" pitchFamily="34" charset="0"/>
              </a:defRPr>
            </a:lvl5pPr>
            <a:lvl6pPr eaLnBrk="0" fontAlgn="base" hangingPunct="0">
              <a:spcBef>
                <a:spcPct val="0"/>
              </a:spcBef>
              <a:spcAft>
                <a:spcPct val="0"/>
              </a:spcAft>
              <a:tabLst>
                <a:tab pos="1803400" algn="l"/>
              </a:tabLst>
              <a:defRPr>
                <a:solidFill>
                  <a:schemeClr val="tx1"/>
                </a:solidFill>
                <a:latin typeface="Arial" panose="020B0604020202020204" pitchFamily="34" charset="0"/>
              </a:defRPr>
            </a:lvl6pPr>
            <a:lvl7pPr eaLnBrk="0" fontAlgn="base" hangingPunct="0">
              <a:spcBef>
                <a:spcPct val="0"/>
              </a:spcBef>
              <a:spcAft>
                <a:spcPct val="0"/>
              </a:spcAft>
              <a:tabLst>
                <a:tab pos="1803400" algn="l"/>
              </a:tabLst>
              <a:defRPr>
                <a:solidFill>
                  <a:schemeClr val="tx1"/>
                </a:solidFill>
                <a:latin typeface="Arial" panose="020B0604020202020204" pitchFamily="34" charset="0"/>
              </a:defRPr>
            </a:lvl7pPr>
            <a:lvl8pPr eaLnBrk="0" fontAlgn="base" hangingPunct="0">
              <a:spcBef>
                <a:spcPct val="0"/>
              </a:spcBef>
              <a:spcAft>
                <a:spcPct val="0"/>
              </a:spcAft>
              <a:tabLst>
                <a:tab pos="1803400" algn="l"/>
              </a:tabLst>
              <a:defRPr>
                <a:solidFill>
                  <a:schemeClr val="tx1"/>
                </a:solidFill>
                <a:latin typeface="Arial" panose="020B0604020202020204" pitchFamily="34" charset="0"/>
              </a:defRPr>
            </a:lvl8pPr>
            <a:lvl9pPr eaLnBrk="0" fontAlgn="base" hangingPunct="0">
              <a:spcBef>
                <a:spcPct val="0"/>
              </a:spcBef>
              <a:spcAft>
                <a:spcPct val="0"/>
              </a:spcAft>
              <a:tabLst>
                <a:tab pos="1803400" algn="l"/>
              </a:tabLst>
              <a:defRPr>
                <a:solidFill>
                  <a:schemeClr val="tx1"/>
                </a:solidFill>
                <a:latin typeface="Arial" panose="020B0604020202020204" pitchFamily="34" charset="0"/>
              </a:defRPr>
            </a:lvl9pPr>
          </a:lstStyle>
          <a:p>
            <a:pPr>
              <a:buClr>
                <a:srgbClr val="231F20"/>
              </a:buClr>
            </a:pPr>
            <a:r>
              <a:rPr lang="tr-TR" altLang="tr-TR" sz="8500" b="1" smtClean="0">
                <a:solidFill>
                  <a:srgbClr val="C00000"/>
                </a:solidFill>
                <a:latin typeface="+mn-lt"/>
                <a:ea typeface="Calibri" panose="020F0502020204030204" pitchFamily="34" charset="0"/>
                <a:cs typeface="Times New Roman" panose="02020603050405020304" pitchFamily="18" charset="0"/>
              </a:rPr>
              <a:t>2</a:t>
            </a:r>
            <a:r>
              <a:rPr kumimoji="0" lang="tr-TR" altLang="tr-TR" sz="8500" b="1" i="0" u="none" strike="noStrike" cap="none" normalizeH="0" baseline="0" smtClean="0">
                <a:ln>
                  <a:noFill/>
                </a:ln>
                <a:solidFill>
                  <a:srgbClr val="C00000"/>
                </a:solidFill>
                <a:effectLst/>
                <a:latin typeface="+mn-lt"/>
                <a:ea typeface="Calibri" panose="020F0502020204030204" pitchFamily="34" charset="0"/>
                <a:cs typeface="Times New Roman" panose="02020603050405020304" pitchFamily="18" charset="0"/>
              </a:rPr>
              <a:t>. </a:t>
            </a:r>
            <a:r>
              <a:rPr kumimoji="0" lang="en-US" altLang="tr-TR" sz="8500" b="1" i="0" u="none" strike="noStrike" cap="none" normalizeH="0" baseline="0" smtClean="0">
                <a:ln>
                  <a:noFill/>
                </a:ln>
                <a:solidFill>
                  <a:srgbClr val="C00000"/>
                </a:solidFill>
                <a:effectLst/>
                <a:latin typeface="+mn-lt"/>
                <a:ea typeface="Calibri" panose="020F0502020204030204" pitchFamily="34" charset="0"/>
                <a:cs typeface="Times New Roman" panose="02020603050405020304" pitchFamily="18" charset="0"/>
              </a:rPr>
              <a:t>BÖLÜM</a:t>
            </a:r>
            <a:endParaRPr kumimoji="0" lang="tr-TR" altLang="tr-TR" sz="8500" b="0" i="0" u="none" strike="noStrike" cap="none" normalizeH="0" baseline="0" smtClean="0">
              <a:ln>
                <a:noFill/>
              </a:ln>
              <a:solidFill>
                <a:srgbClr val="C00000"/>
              </a:solidFill>
              <a:effectLst/>
              <a:latin typeface="+mn-lt"/>
            </a:endParaRPr>
          </a:p>
        </p:txBody>
      </p:sp>
      <p:grpSp>
        <p:nvGrpSpPr>
          <p:cNvPr id="3" name="Group 1"/>
          <p:cNvGrpSpPr>
            <a:grpSpLocks/>
          </p:cNvGrpSpPr>
          <p:nvPr/>
        </p:nvGrpSpPr>
        <p:grpSpPr bwMode="auto">
          <a:xfrm>
            <a:off x="290584" y="2322405"/>
            <a:ext cx="11677475" cy="141971"/>
            <a:chOff x="0" y="0"/>
            <a:chExt cx="7137" cy="100"/>
          </a:xfrm>
        </p:grpSpPr>
        <p:grpSp>
          <p:nvGrpSpPr>
            <p:cNvPr id="4" name="Group 4"/>
            <p:cNvGrpSpPr>
              <a:grpSpLocks/>
            </p:cNvGrpSpPr>
            <p:nvPr/>
          </p:nvGrpSpPr>
          <p:grpSpPr bwMode="auto">
            <a:xfrm>
              <a:off x="25" y="25"/>
              <a:ext cx="7087" cy="2"/>
              <a:chOff x="25" y="25"/>
              <a:chExt cx="7087" cy="2"/>
            </a:xfrm>
          </p:grpSpPr>
          <p:sp>
            <p:nvSpPr>
              <p:cNvPr id="7" name="Freeform 5"/>
              <p:cNvSpPr>
                <a:spLocks/>
              </p:cNvSpPr>
              <p:nvPr/>
            </p:nvSpPr>
            <p:spPr bwMode="auto">
              <a:xfrm>
                <a:off x="25" y="25"/>
                <a:ext cx="7087" cy="2"/>
              </a:xfrm>
              <a:custGeom>
                <a:avLst/>
                <a:gdLst>
                  <a:gd name="T0" fmla="+- 0 25 25"/>
                  <a:gd name="T1" fmla="*/ T0 w 7087"/>
                  <a:gd name="T2" fmla="+- 0 7112 25"/>
                  <a:gd name="T3" fmla="*/ T2 w 7087"/>
                </a:gdLst>
                <a:ahLst/>
                <a:cxnLst>
                  <a:cxn ang="0">
                    <a:pos x="T1" y="0"/>
                  </a:cxn>
                  <a:cxn ang="0">
                    <a:pos x="T3" y="0"/>
                  </a:cxn>
                </a:cxnLst>
                <a:rect l="0" t="0" r="r" b="b"/>
                <a:pathLst>
                  <a:path w="7087">
                    <a:moveTo>
                      <a:pt x="0" y="0"/>
                    </a:moveTo>
                    <a:lnTo>
                      <a:pt x="7087" y="0"/>
                    </a:lnTo>
                  </a:path>
                </a:pathLst>
              </a:custGeom>
              <a:noFill/>
              <a:ln w="317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nvGrpSpPr>
            <p:cNvPr id="5" name="Group 2"/>
            <p:cNvGrpSpPr>
              <a:grpSpLocks/>
            </p:cNvGrpSpPr>
            <p:nvPr/>
          </p:nvGrpSpPr>
          <p:grpSpPr bwMode="auto">
            <a:xfrm>
              <a:off x="25" y="92"/>
              <a:ext cx="7087" cy="2"/>
              <a:chOff x="25" y="92"/>
              <a:chExt cx="7087" cy="2"/>
            </a:xfrm>
          </p:grpSpPr>
          <p:sp>
            <p:nvSpPr>
              <p:cNvPr id="6" name="Freeform 3"/>
              <p:cNvSpPr>
                <a:spLocks/>
              </p:cNvSpPr>
              <p:nvPr/>
            </p:nvSpPr>
            <p:spPr bwMode="auto">
              <a:xfrm>
                <a:off x="25" y="92"/>
                <a:ext cx="7087" cy="2"/>
              </a:xfrm>
              <a:custGeom>
                <a:avLst/>
                <a:gdLst>
                  <a:gd name="T0" fmla="+- 0 25 25"/>
                  <a:gd name="T1" fmla="*/ T0 w 7087"/>
                  <a:gd name="T2" fmla="+- 0 7112 25"/>
                  <a:gd name="T3" fmla="*/ T2 w 7087"/>
                </a:gdLst>
                <a:ahLst/>
                <a:cxnLst>
                  <a:cxn ang="0">
                    <a:pos x="T1" y="0"/>
                  </a:cxn>
                  <a:cxn ang="0">
                    <a:pos x="T3" y="0"/>
                  </a:cxn>
                </a:cxnLst>
                <a:rect l="0" t="0" r="r" b="b"/>
                <a:pathLst>
                  <a:path w="7087">
                    <a:moveTo>
                      <a:pt x="0" y="0"/>
                    </a:moveTo>
                    <a:lnTo>
                      <a:pt x="7087" y="0"/>
                    </a:lnTo>
                  </a:path>
                </a:pathLst>
              </a:custGeom>
              <a:noFill/>
              <a:ln w="10605">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sp>
        <p:nvSpPr>
          <p:cNvPr id="8" name="Rectangle 7"/>
          <p:cNvSpPr>
            <a:spLocks noChangeArrowheads="1"/>
          </p:cNvSpPr>
          <p:nvPr/>
        </p:nvSpPr>
        <p:spPr bwMode="auto">
          <a:xfrm>
            <a:off x="1125032" y="3125219"/>
            <a:ext cx="10762168"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tr-TR" sz="7500" b="1">
                <a:solidFill>
                  <a:srgbClr val="C00000"/>
                </a:solidFill>
                <a:ea typeface="Calibri" panose="020F0502020204030204" pitchFamily="34" charset="0"/>
                <a:cs typeface="Times New Roman" panose="02020603050405020304" pitchFamily="18" charset="0"/>
              </a:rPr>
              <a:t>NÖROANATOMİ </a:t>
            </a:r>
            <a:r>
              <a:rPr lang="en-US" altLang="tr-TR" sz="7500" b="1" smtClean="0">
                <a:solidFill>
                  <a:srgbClr val="C00000"/>
                </a:solidFill>
                <a:ea typeface="Calibri" panose="020F0502020204030204" pitchFamily="34" charset="0"/>
                <a:cs typeface="Times New Roman" panose="02020603050405020304" pitchFamily="18" charset="0"/>
              </a:rPr>
              <a:t>VE</a:t>
            </a:r>
            <a:r>
              <a:rPr lang="tr-TR" altLang="tr-TR" sz="7500" b="1" smtClean="0">
                <a:solidFill>
                  <a:srgbClr val="C00000"/>
                </a:solidFill>
                <a:ea typeface="Calibri" panose="020F0502020204030204" pitchFamily="34" charset="0"/>
                <a:cs typeface="Times New Roman" panose="02020603050405020304" pitchFamily="18" charset="0"/>
              </a:rPr>
              <a:t> </a:t>
            </a:r>
            <a:r>
              <a:rPr lang="en-US" altLang="tr-TR" sz="7500" b="1" smtClean="0">
                <a:solidFill>
                  <a:srgbClr val="C00000"/>
                </a:solidFill>
                <a:ea typeface="Calibri" panose="020F0502020204030204" pitchFamily="34" charset="0"/>
                <a:cs typeface="Times New Roman" panose="02020603050405020304" pitchFamily="18" charset="0"/>
              </a:rPr>
              <a:t>BEYİN </a:t>
            </a:r>
            <a:r>
              <a:rPr lang="en-US" altLang="tr-TR" sz="7500" b="1">
                <a:solidFill>
                  <a:srgbClr val="C00000"/>
                </a:solidFill>
                <a:ea typeface="Calibri" panose="020F0502020204030204" pitchFamily="34" charset="0"/>
                <a:cs typeface="Times New Roman" panose="02020603050405020304" pitchFamily="18" charset="0"/>
              </a:rPr>
              <a:t>HARİTALAMA</a:t>
            </a:r>
            <a:r>
              <a:rPr lang="tr-TR" altLang="tr-TR" sz="7500" b="1" smtClean="0">
                <a:solidFill>
                  <a:srgbClr val="C00000"/>
                </a:solidFill>
                <a:ea typeface="Calibri" panose="020F0502020204030204" pitchFamily="34" charset="0"/>
                <a:cs typeface="Times New Roman" panose="02020603050405020304" pitchFamily="18" charset="0"/>
              </a:rPr>
              <a:t>   </a:t>
            </a:r>
            <a:endParaRPr lang="en-US" altLang="tr-TR" sz="7500" b="1">
              <a:solidFill>
                <a:srgbClr val="C000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190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6"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80">
                                          <p:stCondLst>
                                            <p:cond delay="0"/>
                                          </p:stCondLst>
                                        </p:cTn>
                                        <p:tgtEl>
                                          <p:spTgt spid="8"/>
                                        </p:tgtEl>
                                      </p:cBhvr>
                                    </p:animEffect>
                                    <p:anim calcmode="lin" valueType="num">
                                      <p:cBhvr>
                                        <p:cTn id="1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9" dur="26">
                                          <p:stCondLst>
                                            <p:cond delay="650"/>
                                          </p:stCondLst>
                                        </p:cTn>
                                        <p:tgtEl>
                                          <p:spTgt spid="8"/>
                                        </p:tgtEl>
                                      </p:cBhvr>
                                      <p:to x="100000" y="60000"/>
                                    </p:animScale>
                                    <p:animScale>
                                      <p:cBhvr>
                                        <p:cTn id="20" dur="166" decel="50000">
                                          <p:stCondLst>
                                            <p:cond delay="676"/>
                                          </p:stCondLst>
                                        </p:cTn>
                                        <p:tgtEl>
                                          <p:spTgt spid="8"/>
                                        </p:tgtEl>
                                      </p:cBhvr>
                                      <p:to x="100000" y="100000"/>
                                    </p:animScale>
                                    <p:animScale>
                                      <p:cBhvr>
                                        <p:cTn id="21" dur="26">
                                          <p:stCondLst>
                                            <p:cond delay="1312"/>
                                          </p:stCondLst>
                                        </p:cTn>
                                        <p:tgtEl>
                                          <p:spTgt spid="8"/>
                                        </p:tgtEl>
                                      </p:cBhvr>
                                      <p:to x="100000" y="80000"/>
                                    </p:animScale>
                                    <p:animScale>
                                      <p:cBhvr>
                                        <p:cTn id="22" dur="166" decel="50000">
                                          <p:stCondLst>
                                            <p:cond delay="1338"/>
                                          </p:stCondLst>
                                        </p:cTn>
                                        <p:tgtEl>
                                          <p:spTgt spid="8"/>
                                        </p:tgtEl>
                                      </p:cBhvr>
                                      <p:to x="100000" y="100000"/>
                                    </p:animScale>
                                    <p:animScale>
                                      <p:cBhvr>
                                        <p:cTn id="23" dur="26">
                                          <p:stCondLst>
                                            <p:cond delay="1642"/>
                                          </p:stCondLst>
                                        </p:cTn>
                                        <p:tgtEl>
                                          <p:spTgt spid="8"/>
                                        </p:tgtEl>
                                      </p:cBhvr>
                                      <p:to x="100000" y="90000"/>
                                    </p:animScale>
                                    <p:animScale>
                                      <p:cBhvr>
                                        <p:cTn id="24" dur="166" decel="50000">
                                          <p:stCondLst>
                                            <p:cond delay="1668"/>
                                          </p:stCondLst>
                                        </p:cTn>
                                        <p:tgtEl>
                                          <p:spTgt spid="8"/>
                                        </p:tgtEl>
                                      </p:cBhvr>
                                      <p:to x="100000" y="100000"/>
                                    </p:animScale>
                                    <p:animScale>
                                      <p:cBhvr>
                                        <p:cTn id="25" dur="26">
                                          <p:stCondLst>
                                            <p:cond delay="1808"/>
                                          </p:stCondLst>
                                        </p:cTn>
                                        <p:tgtEl>
                                          <p:spTgt spid="8"/>
                                        </p:tgtEl>
                                      </p:cBhvr>
                                      <p:to x="100000" y="95000"/>
                                    </p:animScale>
                                    <p:animScale>
                                      <p:cBhvr>
                                        <p:cTn id="2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2422" y="2180599"/>
            <a:ext cx="11714206" cy="2400657"/>
          </a:xfrm>
          <a:prstGeom prst="rect">
            <a:avLst/>
          </a:prstGeom>
        </p:spPr>
        <p:txBody>
          <a:bodyPr wrap="square">
            <a:spAutoFit/>
          </a:bodyPr>
          <a:lstStyle/>
          <a:p>
            <a:r>
              <a:rPr lang="en-US" sz="2500" b="1"/>
              <a:t>Sempatik sinir sistemi</a:t>
            </a:r>
            <a:endParaRPr lang="tr-TR" sz="2500" b="1"/>
          </a:p>
          <a:p>
            <a:r>
              <a:rPr lang="en-US" sz="2500"/>
              <a:t>Otonom sinir sisteminin bu bölümü vücudumuzu; korku, stres, kanama, soğuk gibi acil durumlara veya yoğun fiziksel faaliyet durumuna hazırlayan bölümdür</a:t>
            </a:r>
            <a:r>
              <a:rPr lang="en-US" sz="2500" smtClean="0"/>
              <a:t>.</a:t>
            </a:r>
            <a:endParaRPr lang="tr-TR" sz="2500" smtClean="0"/>
          </a:p>
          <a:p>
            <a:r>
              <a:rPr lang="en-US" sz="2500" b="1"/>
              <a:t>Parasempatik sinir sistemi</a:t>
            </a:r>
            <a:endParaRPr lang="tr-TR" sz="2500" b="1"/>
          </a:p>
          <a:p>
            <a:r>
              <a:rPr lang="en-US" sz="2500"/>
              <a:t>Medulla oblongatadan kaynaklanan X. Kafa siniri veya Vagus siniri, parasempatik </a:t>
            </a:r>
            <a:r>
              <a:rPr lang="en-US" sz="2500" smtClean="0"/>
              <a:t>sistemin </a:t>
            </a:r>
            <a:r>
              <a:rPr lang="en-US" sz="2500"/>
              <a:t>sinirlerinin çoğunu içinde barındırır. </a:t>
            </a:r>
            <a:endParaRPr lang="tr-TR" sz="2500"/>
          </a:p>
        </p:txBody>
      </p:sp>
    </p:spTree>
    <p:extLst>
      <p:ext uri="{BB962C8B-B14F-4D97-AF65-F5344CB8AC3E}">
        <p14:creationId xmlns:p14="http://schemas.microsoft.com/office/powerpoint/2010/main" val="112240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59945"/>
            <a:ext cx="12192000" cy="630942"/>
          </a:xfrm>
          <a:prstGeom prst="rect">
            <a:avLst/>
          </a:prstGeom>
        </p:spPr>
        <p:txBody>
          <a:bodyPr wrap="square">
            <a:spAutoFit/>
          </a:bodyPr>
          <a:lstStyle/>
          <a:p>
            <a:r>
              <a:rPr lang="en-US" sz="3500" b="1">
                <a:solidFill>
                  <a:srgbClr val="FF0000"/>
                </a:solidFill>
              </a:rPr>
              <a:t>BEYİN HARİTALAMA TEKNİKLERİ</a:t>
            </a:r>
            <a:endParaRPr lang="tr-TR" sz="3500">
              <a:solidFill>
                <a:srgbClr val="FF0000"/>
              </a:solidFill>
            </a:endParaRPr>
          </a:p>
        </p:txBody>
      </p:sp>
      <p:pic>
        <p:nvPicPr>
          <p:cNvPr id="3" name="Resim 2"/>
          <p:cNvPicPr>
            <a:picLocks noChangeAspect="1"/>
          </p:cNvPicPr>
          <p:nvPr/>
        </p:nvPicPr>
        <p:blipFill>
          <a:blip r:embed="rId2"/>
          <a:stretch>
            <a:fillRect/>
          </a:stretch>
        </p:blipFill>
        <p:spPr>
          <a:xfrm>
            <a:off x="2553731" y="1259363"/>
            <a:ext cx="5750010" cy="5294864"/>
          </a:xfrm>
          <a:prstGeom prst="rect">
            <a:avLst/>
          </a:prstGeom>
        </p:spPr>
      </p:pic>
    </p:spTree>
    <p:extLst>
      <p:ext uri="{BB962C8B-B14F-4D97-AF65-F5344CB8AC3E}">
        <p14:creationId xmlns:p14="http://schemas.microsoft.com/office/powerpoint/2010/main" val="197562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3755002"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LEZYON </a:t>
            </a:r>
            <a:r>
              <a:rPr lang="tr-TR" sz="3000" b="1">
                <a:solidFill>
                  <a:srgbClr val="00B050"/>
                </a:solidFill>
              </a:rPr>
              <a:t>TEKNİKLERİ</a:t>
            </a:r>
            <a:endParaRPr lang="tr-TR" sz="3000" b="1" dirty="0">
              <a:solidFill>
                <a:srgbClr val="00B050"/>
              </a:solidFill>
            </a:endParaRPr>
          </a:p>
        </p:txBody>
      </p:sp>
      <p:sp>
        <p:nvSpPr>
          <p:cNvPr id="3" name="Dikdörtgen 2"/>
          <p:cNvSpPr/>
          <p:nvPr/>
        </p:nvSpPr>
        <p:spPr>
          <a:xfrm>
            <a:off x="197708" y="1576685"/>
            <a:ext cx="11681254" cy="1246495"/>
          </a:xfrm>
          <a:prstGeom prst="rect">
            <a:avLst/>
          </a:prstGeom>
        </p:spPr>
        <p:txBody>
          <a:bodyPr wrap="square">
            <a:spAutoFit/>
          </a:bodyPr>
          <a:lstStyle/>
          <a:p>
            <a:r>
              <a:rPr lang="en-US" sz="2500"/>
              <a:t>Biyolojik psikoloji alanındaki lezyon araştırmalarının temel ayırt edici özelliği, üzerinde çalışma yapılan hayvanın kalıcı veya geçici olarak yapısal değişikliğe uğratılması ve </a:t>
            </a:r>
            <a:r>
              <a:rPr lang="en-US" sz="2500" smtClean="0"/>
              <a:t>ardından </a:t>
            </a:r>
            <a:r>
              <a:rPr lang="en-US" sz="2500"/>
              <a:t>hayvanın davranışlarının ölçülmesidir. </a:t>
            </a:r>
            <a:endParaRPr lang="tr-TR" sz="2500"/>
          </a:p>
        </p:txBody>
      </p:sp>
      <p:pic>
        <p:nvPicPr>
          <p:cNvPr id="4" name="Resim 3"/>
          <p:cNvPicPr>
            <a:picLocks noChangeAspect="1"/>
          </p:cNvPicPr>
          <p:nvPr/>
        </p:nvPicPr>
        <p:blipFill>
          <a:blip r:embed="rId2"/>
          <a:stretch>
            <a:fillRect/>
          </a:stretch>
        </p:blipFill>
        <p:spPr>
          <a:xfrm>
            <a:off x="3566983" y="2946058"/>
            <a:ext cx="4942704" cy="3321904"/>
          </a:xfrm>
          <a:prstGeom prst="rect">
            <a:avLst/>
          </a:prstGeom>
        </p:spPr>
      </p:pic>
    </p:spTree>
    <p:extLst>
      <p:ext uri="{BB962C8B-B14F-4D97-AF65-F5344CB8AC3E}">
        <p14:creationId xmlns:p14="http://schemas.microsoft.com/office/powerpoint/2010/main" val="159237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4300665"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ELEKTRİKSEL  </a:t>
            </a:r>
            <a:r>
              <a:rPr lang="tr-TR" sz="3000" b="1">
                <a:solidFill>
                  <a:srgbClr val="00B050"/>
                </a:solidFill>
              </a:rPr>
              <a:t>KAYITLAR</a:t>
            </a:r>
            <a:endParaRPr lang="tr-TR" sz="3000" b="1" dirty="0">
              <a:solidFill>
                <a:srgbClr val="00B050"/>
              </a:solidFill>
            </a:endParaRPr>
          </a:p>
        </p:txBody>
      </p:sp>
      <p:sp>
        <p:nvSpPr>
          <p:cNvPr id="4" name="Dikdörtgen 3"/>
          <p:cNvSpPr/>
          <p:nvPr/>
        </p:nvSpPr>
        <p:spPr>
          <a:xfrm>
            <a:off x="197708" y="2226844"/>
            <a:ext cx="11780108" cy="2785378"/>
          </a:xfrm>
          <a:prstGeom prst="rect">
            <a:avLst/>
          </a:prstGeom>
        </p:spPr>
        <p:txBody>
          <a:bodyPr wrap="square">
            <a:spAutoFit/>
          </a:bodyPr>
          <a:lstStyle/>
          <a:p>
            <a:r>
              <a:rPr lang="en-US" sz="2500" b="1"/>
              <a:t>Elektroansefalografi (EEG)</a:t>
            </a:r>
            <a:endParaRPr lang="tr-TR" sz="2500" b="1"/>
          </a:p>
          <a:p>
            <a:r>
              <a:rPr lang="en-US" sz="2500"/>
              <a:t>Beyin aktivitesini aydınlatmanın bir başka yolu, hayvan özel bir görev yaparken, beynindeki aktiviteyi amplifiye ederek yazdırmaktır. Bu kayıt işlemi için iki farklı metot mevcuttur. </a:t>
            </a:r>
            <a:r>
              <a:rPr lang="en-US" sz="2500" smtClean="0"/>
              <a:t>Bunlardan </a:t>
            </a:r>
            <a:r>
              <a:rPr lang="en-US" sz="2500"/>
              <a:t>birincisi </a:t>
            </a:r>
            <a:r>
              <a:rPr lang="en-US" sz="2500" smtClean="0"/>
              <a:t>makroelektrotlardır</a:t>
            </a:r>
            <a:r>
              <a:rPr lang="tr-TR" sz="2500" smtClean="0"/>
              <a:t>.</a:t>
            </a:r>
          </a:p>
          <a:p>
            <a:r>
              <a:rPr lang="en-US" sz="2500" b="1"/>
              <a:t>Manyetoensefalografi (MEG)</a:t>
            </a:r>
            <a:endParaRPr lang="tr-TR" sz="2500" b="1"/>
          </a:p>
          <a:p>
            <a:r>
              <a:rPr lang="en-US" sz="2500"/>
              <a:t>Beynin içinde meydana gelen elektriksel aktivite kafanın dışında, manyetoensefalogram (MEG) ile ölçülebilen manyetik alanlar oluşturur. </a:t>
            </a:r>
            <a:endParaRPr lang="tr-TR" sz="2500"/>
          </a:p>
        </p:txBody>
      </p:sp>
    </p:spTree>
    <p:extLst>
      <p:ext uri="{BB962C8B-B14F-4D97-AF65-F5344CB8AC3E}">
        <p14:creationId xmlns:p14="http://schemas.microsoft.com/office/powerpoint/2010/main" val="282078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barn(inVertical)">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barn(inVertical)">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barn(inVertical)">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barn(inVertical)">
                                      <p:cBhvr>
                                        <p:cTn id="2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6434069"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YAPISAL </a:t>
            </a:r>
            <a:r>
              <a:rPr lang="tr-TR" sz="3000" b="1">
                <a:solidFill>
                  <a:srgbClr val="00B050"/>
                </a:solidFill>
              </a:rPr>
              <a:t>GÖRÜNTÜLEME TEKNİKLERİ</a:t>
            </a:r>
            <a:endParaRPr lang="tr-TR" sz="3000" b="1" dirty="0">
              <a:solidFill>
                <a:srgbClr val="00B050"/>
              </a:solidFill>
            </a:endParaRPr>
          </a:p>
        </p:txBody>
      </p:sp>
      <p:sp>
        <p:nvSpPr>
          <p:cNvPr id="3" name="Dikdörtgen 2"/>
          <p:cNvSpPr/>
          <p:nvPr/>
        </p:nvSpPr>
        <p:spPr>
          <a:xfrm>
            <a:off x="131806" y="1457633"/>
            <a:ext cx="11730682" cy="4324261"/>
          </a:xfrm>
          <a:prstGeom prst="rect">
            <a:avLst/>
          </a:prstGeom>
        </p:spPr>
        <p:txBody>
          <a:bodyPr wrap="square">
            <a:spAutoFit/>
          </a:bodyPr>
          <a:lstStyle/>
          <a:p>
            <a:r>
              <a:rPr lang="en-US" sz="2500" b="1"/>
              <a:t>Bilgisayarlı Tomografi (BT)</a:t>
            </a:r>
            <a:endParaRPr lang="tr-TR" sz="2500" b="1"/>
          </a:p>
          <a:p>
            <a:r>
              <a:rPr lang="en-US" sz="2500"/>
              <a:t>Bilgisayarlı tomografi (BT; Computerisedtomography: CT) cihazı, çok gelişmiş bir X-ışını cihazıdır</a:t>
            </a:r>
            <a:r>
              <a:rPr lang="en-US" sz="2500" smtClean="0"/>
              <a:t>.</a:t>
            </a:r>
            <a:endParaRPr lang="tr-TR" sz="2500"/>
          </a:p>
          <a:p>
            <a:r>
              <a:rPr lang="en-US" sz="2500" b="1"/>
              <a:t>Manyetik rezonans görüntüleme (MRI)</a:t>
            </a:r>
            <a:endParaRPr lang="tr-TR" sz="2500" b="1"/>
          </a:p>
          <a:p>
            <a:r>
              <a:rPr lang="en-US" sz="2500"/>
              <a:t>Manyetik rezonans görüntüleme (MRI), kişilere iyonize edici ışıma (X-ışını) vermeye gerek kalmadan, manyetik alanlar ve radyo dalgaları ile bir kişinin beyin yapılarının </a:t>
            </a:r>
            <a:r>
              <a:rPr lang="en-US" sz="2500" smtClean="0"/>
              <a:t>görüntülenmesini </a:t>
            </a:r>
            <a:r>
              <a:rPr lang="en-US" sz="2500"/>
              <a:t>mümkün kılar. </a:t>
            </a:r>
            <a:endParaRPr lang="tr-TR" sz="2500" smtClean="0"/>
          </a:p>
          <a:p>
            <a:r>
              <a:rPr lang="en-US" sz="2500" i="1"/>
              <a:t>T1-ağırlıklı MRI: Spin-kafes (lattice) geri dönme </a:t>
            </a:r>
            <a:r>
              <a:rPr lang="en-US" sz="2500" i="1" smtClean="0"/>
              <a:t>zamanı</a:t>
            </a:r>
            <a:r>
              <a:rPr lang="tr-TR" sz="2500" i="1" smtClean="0"/>
              <a:t>:</a:t>
            </a:r>
            <a:r>
              <a:rPr lang="en-US" sz="2500" smtClean="0"/>
              <a:t>Temel </a:t>
            </a:r>
            <a:r>
              <a:rPr lang="en-US" sz="2500"/>
              <a:t>tarama teknikleri arasında standart olanlardan birisi T1-ağırlıklı taramadır. </a:t>
            </a:r>
            <a:endParaRPr lang="tr-TR" sz="2500" smtClean="0"/>
          </a:p>
          <a:p>
            <a:r>
              <a:rPr lang="en-US" sz="2500" i="1"/>
              <a:t>T2-ağırlıklı MRI: Spin-spin geri dönme </a:t>
            </a:r>
            <a:r>
              <a:rPr lang="en-US" sz="2500" i="1" smtClean="0"/>
              <a:t>zamanı</a:t>
            </a:r>
            <a:r>
              <a:rPr lang="tr-TR" sz="2500" i="1" smtClean="0"/>
              <a:t>:</a:t>
            </a:r>
            <a:r>
              <a:rPr lang="en-US" sz="2500" smtClean="0"/>
              <a:t>T2-ağırlıklı </a:t>
            </a:r>
            <a:r>
              <a:rPr lang="en-US" sz="2500"/>
              <a:t>tarama bir başka temel MRI tarama tipidir. </a:t>
            </a:r>
            <a:endParaRPr lang="tr-TR" sz="2500" smtClean="0"/>
          </a:p>
        </p:txBody>
      </p:sp>
    </p:spTree>
    <p:extLst>
      <p:ext uri="{BB962C8B-B14F-4D97-AF65-F5344CB8AC3E}">
        <p14:creationId xmlns:p14="http://schemas.microsoft.com/office/powerpoint/2010/main" val="12915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6543971"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İŞLEVSEL </a:t>
            </a:r>
            <a:r>
              <a:rPr lang="tr-TR" sz="3000" b="1">
                <a:solidFill>
                  <a:srgbClr val="00B050"/>
                </a:solidFill>
              </a:rPr>
              <a:t>GÖRÜNTÜLEME TEKNİKLERİ</a:t>
            </a:r>
            <a:endParaRPr lang="tr-TR" sz="3000" b="1" dirty="0">
              <a:solidFill>
                <a:srgbClr val="00B050"/>
              </a:solidFill>
            </a:endParaRPr>
          </a:p>
        </p:txBody>
      </p:sp>
      <p:sp>
        <p:nvSpPr>
          <p:cNvPr id="3" name="Dikdörtgen 2"/>
          <p:cNvSpPr/>
          <p:nvPr/>
        </p:nvSpPr>
        <p:spPr>
          <a:xfrm>
            <a:off x="263611" y="1277944"/>
            <a:ext cx="11664778" cy="4708981"/>
          </a:xfrm>
          <a:prstGeom prst="rect">
            <a:avLst/>
          </a:prstGeom>
        </p:spPr>
        <p:txBody>
          <a:bodyPr wrap="square">
            <a:spAutoFit/>
          </a:bodyPr>
          <a:lstStyle/>
          <a:p>
            <a:r>
              <a:rPr lang="en-US" sz="2500" b="1"/>
              <a:t>Pozitron emisyon tomografisi (PET)</a:t>
            </a:r>
            <a:endParaRPr lang="tr-TR" sz="2500" b="1"/>
          </a:p>
          <a:p>
            <a:r>
              <a:rPr lang="en-US" sz="2500"/>
              <a:t>Pozitron emisyon tomografisi (PET), görüntüleme yapılacak bireylere radyoaktif bir </a:t>
            </a:r>
            <a:r>
              <a:rPr lang="en-US" sz="2500" smtClean="0"/>
              <a:t>işaretçi </a:t>
            </a:r>
            <a:r>
              <a:rPr lang="en-US" sz="2500"/>
              <a:t>zerk edilmesini gerektiren bir tekniktir. </a:t>
            </a:r>
            <a:endParaRPr lang="tr-TR" sz="2500" smtClean="0"/>
          </a:p>
          <a:p>
            <a:r>
              <a:rPr lang="en-US" sz="2500" b="1"/>
              <a:t>İşlevsel manyetik rezonans görüntüleme (fMRI)</a:t>
            </a:r>
            <a:endParaRPr lang="tr-TR" sz="2500" b="1"/>
          </a:p>
          <a:p>
            <a:r>
              <a:rPr lang="en-US" sz="2500"/>
              <a:t>İşlevsel manyetik rezonans görüntüleme (fMRI), oksijenli ve oksijensiz hemoglobinin </a:t>
            </a:r>
            <a:r>
              <a:rPr lang="en-US" sz="2500" smtClean="0"/>
              <a:t>paramanyetik </a:t>
            </a:r>
            <a:r>
              <a:rPr lang="en-US" sz="2500"/>
              <a:t>özelliklerini kullanarak, değerlendirme amacıyla beyindeki kan akımına dair görüntüler oluşturan bir tekniktir</a:t>
            </a:r>
            <a:r>
              <a:rPr lang="en-US" sz="2500" smtClean="0"/>
              <a:t>.</a:t>
            </a:r>
            <a:endParaRPr lang="tr-TR" sz="2500" smtClean="0"/>
          </a:p>
          <a:p>
            <a:r>
              <a:rPr lang="en-US" sz="2500" b="1"/>
              <a:t>Transkraniyal manyetik uyarım (Trancranialmagneticstimulation – TMS)</a:t>
            </a:r>
            <a:endParaRPr lang="tr-TR" sz="2500" b="1"/>
          </a:p>
          <a:p>
            <a:r>
              <a:rPr lang="en-US" sz="2500"/>
              <a:t>Bu teknik, beyindeki sinir hücrelerini uyarmak için kullanılan, noninvaziv bir yöntemdir. Manyetik alan atımları üreten bir bobinin altında bulunan dokuyu uyarması ve uyarım bölgesindeki sinir hücrelerinin ateşlemelerini geçici olarak durdurması prensibine </a:t>
            </a:r>
            <a:r>
              <a:rPr lang="en-US" sz="2500" smtClean="0"/>
              <a:t>dayanır</a:t>
            </a:r>
            <a:r>
              <a:rPr lang="en-US" sz="2500"/>
              <a:t>.</a:t>
            </a:r>
            <a:endParaRPr lang="tr-TR" sz="2500"/>
          </a:p>
        </p:txBody>
      </p:sp>
    </p:spTree>
    <p:extLst>
      <p:ext uri="{BB962C8B-B14F-4D97-AF65-F5344CB8AC3E}">
        <p14:creationId xmlns:p14="http://schemas.microsoft.com/office/powerpoint/2010/main" val="272469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5029262"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NÖROKİMYASAL </a:t>
            </a:r>
            <a:r>
              <a:rPr lang="tr-TR" sz="3000" b="1">
                <a:solidFill>
                  <a:srgbClr val="00B050"/>
                </a:solidFill>
              </a:rPr>
              <a:t>TEKNİKLER</a:t>
            </a:r>
            <a:endParaRPr lang="tr-TR" sz="3000" b="1" dirty="0">
              <a:solidFill>
                <a:srgbClr val="00B050"/>
              </a:solidFill>
            </a:endParaRPr>
          </a:p>
        </p:txBody>
      </p:sp>
      <p:sp>
        <p:nvSpPr>
          <p:cNvPr id="3" name="Dikdörtgen 2"/>
          <p:cNvSpPr/>
          <p:nvPr/>
        </p:nvSpPr>
        <p:spPr>
          <a:xfrm>
            <a:off x="263610" y="1211132"/>
            <a:ext cx="11813060" cy="477054"/>
          </a:xfrm>
          <a:prstGeom prst="rect">
            <a:avLst/>
          </a:prstGeom>
        </p:spPr>
        <p:txBody>
          <a:bodyPr wrap="square">
            <a:spAutoFit/>
          </a:bodyPr>
          <a:lstStyle/>
          <a:p>
            <a:r>
              <a:rPr lang="en-US" sz="2500"/>
              <a:t>Nörokimyasal teknikler beyindeki birçok maddeyi tespit etmek için kullanılmaktadır.</a:t>
            </a:r>
            <a:endParaRPr lang="tr-TR" sz="2500"/>
          </a:p>
        </p:txBody>
      </p:sp>
      <p:sp>
        <p:nvSpPr>
          <p:cNvPr id="4" name="Dikdörtgen 3"/>
          <p:cNvSpPr/>
          <p:nvPr/>
        </p:nvSpPr>
        <p:spPr>
          <a:xfrm>
            <a:off x="263610" y="1936063"/>
            <a:ext cx="11500022" cy="3939540"/>
          </a:xfrm>
          <a:prstGeom prst="rect">
            <a:avLst/>
          </a:prstGeom>
        </p:spPr>
        <p:txBody>
          <a:bodyPr wrap="square">
            <a:spAutoFit/>
          </a:bodyPr>
          <a:lstStyle/>
          <a:p>
            <a:r>
              <a:rPr lang="en-US" sz="2500" b="1"/>
              <a:t>Beyin diyalizi</a:t>
            </a:r>
          </a:p>
          <a:p>
            <a:r>
              <a:rPr lang="en-US" sz="2500"/>
              <a:t>Beyin diyalizi (cerebral dialysis), uyanık hayvanlarda hücre dışındaki belirli </a:t>
            </a:r>
            <a:r>
              <a:rPr lang="en-US" sz="2500" smtClean="0"/>
              <a:t>nörokimyasalların </a:t>
            </a:r>
            <a:r>
              <a:rPr lang="en-US" sz="2500"/>
              <a:t>derişimlerini ölçmek için kullanılan bir tekniktir (bkz. Robinson ve Justice, 1991). </a:t>
            </a:r>
            <a:endParaRPr lang="tr-TR" sz="2500" smtClean="0"/>
          </a:p>
          <a:p>
            <a:pPr lvl="0"/>
            <a:r>
              <a:rPr lang="tr-TR" sz="2500" b="1" smtClean="0"/>
              <a:t>2-</a:t>
            </a:r>
            <a:r>
              <a:rPr lang="en-US" sz="2500" b="1" smtClean="0"/>
              <a:t>deoksiglikoz </a:t>
            </a:r>
            <a:r>
              <a:rPr lang="en-US" sz="2500" b="1"/>
              <a:t>yöntemi</a:t>
            </a:r>
            <a:endParaRPr lang="tr-TR" sz="2500" b="1"/>
          </a:p>
          <a:p>
            <a:r>
              <a:rPr lang="en-US" sz="2500"/>
              <a:t>Radyoaktif özellikli 2-deoksiglikoz enjekte edilen bir deney hayvanı, özel bir davranışı tetikleyen bir ortama yerleştirilir. </a:t>
            </a:r>
            <a:endParaRPr lang="tr-TR" sz="2500" smtClean="0"/>
          </a:p>
          <a:p>
            <a:r>
              <a:rPr lang="en-US" sz="2500" b="1" i="1"/>
              <a:t>In vivo </a:t>
            </a:r>
            <a:r>
              <a:rPr lang="en-US" sz="2500" b="1"/>
              <a:t>voltametri</a:t>
            </a:r>
            <a:endParaRPr lang="tr-TR" sz="2500"/>
          </a:p>
          <a:p>
            <a:r>
              <a:rPr lang="en-US" sz="2500" i="1"/>
              <a:t>Invivo </a:t>
            </a:r>
            <a:r>
              <a:rPr lang="en-US" sz="2500"/>
              <a:t>voltametri, uyanık hayvanlarda hücre dışı nörokimyasal derişimleri ölçmeye izin </a:t>
            </a:r>
            <a:r>
              <a:rPr lang="en-US" sz="2500" smtClean="0"/>
              <a:t>veren </a:t>
            </a:r>
            <a:r>
              <a:rPr lang="en-US" sz="2500"/>
              <a:t>bir yöntemdir (Blaha, Coury, Fibiger ve Phillips, 1990). </a:t>
            </a:r>
            <a:endParaRPr lang="tr-TR" sz="2500"/>
          </a:p>
        </p:txBody>
      </p:sp>
    </p:spTree>
    <p:extLst>
      <p:ext uri="{BB962C8B-B14F-4D97-AF65-F5344CB8AC3E}">
        <p14:creationId xmlns:p14="http://schemas.microsoft.com/office/powerpoint/2010/main" val="302174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barn(inVertical)">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barn(inVertical)">
                                      <p:cBhvr>
                                        <p:cTn id="24" dur="500"/>
                                        <p:tgtEl>
                                          <p:spTgt spid="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barn(inVertical)">
                                      <p:cBhvr>
                                        <p:cTn id="29" dur="500"/>
                                        <p:tgtEl>
                                          <p:spTgt spid="4">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barn(inVertical)">
                                      <p:cBhvr>
                                        <p:cTn id="34" dur="500"/>
                                        <p:tgtEl>
                                          <p:spTgt spid="4">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barn(inVertical)">
                                      <p:cBhvr>
                                        <p:cTn id="39" dur="500"/>
                                        <p:tgtEl>
                                          <p:spTgt spid="4">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4">
                                            <p:txEl>
                                              <p:pRg st="5" end="5"/>
                                            </p:txEl>
                                          </p:spTgt>
                                        </p:tgtEl>
                                        <p:attrNameLst>
                                          <p:attrName>style.visibility</p:attrName>
                                        </p:attrNameLst>
                                      </p:cBhvr>
                                      <p:to>
                                        <p:strVal val="visible"/>
                                      </p:to>
                                    </p:set>
                                    <p:animEffect transition="in" filter="barn(inVertical)">
                                      <p:cBhvr>
                                        <p:cTn id="4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6117572"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DAVRANIŞSAL </a:t>
            </a:r>
            <a:r>
              <a:rPr lang="tr-TR" sz="3000" b="1">
                <a:solidFill>
                  <a:srgbClr val="00B050"/>
                </a:solidFill>
              </a:rPr>
              <a:t>GENETİK TEKNİKLER</a:t>
            </a:r>
            <a:endParaRPr lang="tr-TR" sz="3000" b="1" dirty="0">
              <a:solidFill>
                <a:srgbClr val="00B050"/>
              </a:solidFill>
            </a:endParaRPr>
          </a:p>
        </p:txBody>
      </p:sp>
      <p:sp>
        <p:nvSpPr>
          <p:cNvPr id="3" name="Dikdörtgen 2"/>
          <p:cNvSpPr/>
          <p:nvPr/>
        </p:nvSpPr>
        <p:spPr>
          <a:xfrm>
            <a:off x="197708" y="2374283"/>
            <a:ext cx="11796584" cy="2400657"/>
          </a:xfrm>
          <a:prstGeom prst="rect">
            <a:avLst/>
          </a:prstGeom>
        </p:spPr>
        <p:txBody>
          <a:bodyPr wrap="square">
            <a:spAutoFit/>
          </a:bodyPr>
          <a:lstStyle/>
          <a:p>
            <a:r>
              <a:rPr lang="en-US" sz="2500"/>
              <a:t>Genlerimizin ve çevremizin davranışlarımız üzerinde etkili olup olmadığını anlamanın en iyi yolu, kişinin deneyimlediği çevresel faktörler ile genetik yapısı arasındaki son derece karmaşık ilişkileri çözümlemeye çalışmaktır</a:t>
            </a:r>
            <a:r>
              <a:rPr lang="en-US" sz="2500" smtClean="0"/>
              <a:t>.</a:t>
            </a:r>
            <a:endParaRPr lang="tr-TR" sz="2500" smtClean="0"/>
          </a:p>
          <a:p>
            <a:r>
              <a:rPr lang="en-US" sz="2500" b="1"/>
              <a:t>İkizler ve evlat edinme çalışmaları</a:t>
            </a:r>
            <a:endParaRPr lang="tr-TR" sz="2500" b="1"/>
          </a:p>
          <a:p>
            <a:r>
              <a:rPr lang="en-US" sz="2500"/>
              <a:t>İkizler üzerindeki çalışmalar çevre-yaratılış tartışmasının açıklığa kavuşturulmasında önemli rol oynamıştır</a:t>
            </a:r>
            <a:r>
              <a:rPr lang="en-US" sz="2500" smtClean="0"/>
              <a:t>.</a:t>
            </a:r>
            <a:endParaRPr lang="tr-TR" sz="2500"/>
          </a:p>
        </p:txBody>
      </p:sp>
    </p:spTree>
    <p:extLst>
      <p:ext uri="{BB962C8B-B14F-4D97-AF65-F5344CB8AC3E}">
        <p14:creationId xmlns:p14="http://schemas.microsoft.com/office/powerpoint/2010/main" val="9348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5114734" cy="553998"/>
          </a:xfrm>
          <a:prstGeom prst="rect">
            <a:avLst/>
          </a:prstGeom>
        </p:spPr>
        <p:txBody>
          <a:bodyPr wrap="none">
            <a:spAutoFit/>
          </a:bodyPr>
          <a:lstStyle/>
          <a:p>
            <a:pPr marL="342900" indent="-342900">
              <a:buFont typeface="Wingdings" pitchFamily="2" charset="2"/>
              <a:buChar char="q"/>
            </a:pPr>
            <a:r>
              <a:rPr lang="tr-TR" sz="3000" b="1">
                <a:solidFill>
                  <a:srgbClr val="00B050"/>
                </a:solidFill>
              </a:rPr>
              <a:t>NÖROPSİKOLOJİK TEKNİKLER</a:t>
            </a:r>
            <a:endParaRPr lang="tr-TR" sz="3000" b="1" dirty="0">
              <a:solidFill>
                <a:srgbClr val="00B050"/>
              </a:solidFill>
            </a:endParaRPr>
          </a:p>
        </p:txBody>
      </p:sp>
      <p:sp>
        <p:nvSpPr>
          <p:cNvPr id="3" name="Dikdörtgen 2"/>
          <p:cNvSpPr/>
          <p:nvPr/>
        </p:nvSpPr>
        <p:spPr>
          <a:xfrm>
            <a:off x="181232" y="2889164"/>
            <a:ext cx="11829536" cy="1246495"/>
          </a:xfrm>
          <a:prstGeom prst="rect">
            <a:avLst/>
          </a:prstGeom>
        </p:spPr>
        <p:txBody>
          <a:bodyPr wrap="square">
            <a:spAutoFit/>
          </a:bodyPr>
          <a:lstStyle/>
          <a:p>
            <a:pPr algn="ctr"/>
            <a:r>
              <a:rPr lang="en-US" sz="2500"/>
              <a:t>Nöropsikolojik testler, belirli bir beyin yapısı veya metabolik yoluna atfedilen </a:t>
            </a:r>
            <a:r>
              <a:rPr lang="en-US" sz="2500" smtClean="0"/>
              <a:t>psikolojik </a:t>
            </a:r>
            <a:r>
              <a:rPr lang="en-US" sz="2500"/>
              <a:t>işlevleri ölçmek amacıyla geliştirilmiş inceleme yöntemleridir. Çoğu zaman bu tip testlerde incelikle belirlenmiş test veya uyaranlar kontrollü bir bölgeye uygulanması söz konusudur.</a:t>
            </a:r>
            <a:endParaRPr lang="tr-TR" sz="2500"/>
          </a:p>
        </p:txBody>
      </p:sp>
    </p:spTree>
    <p:extLst>
      <p:ext uri="{BB962C8B-B14F-4D97-AF65-F5344CB8AC3E}">
        <p14:creationId xmlns:p14="http://schemas.microsoft.com/office/powerpoint/2010/main" val="144636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2422" y="2551837"/>
            <a:ext cx="11747156" cy="2015936"/>
          </a:xfrm>
          <a:prstGeom prst="rect">
            <a:avLst/>
          </a:prstGeom>
        </p:spPr>
        <p:txBody>
          <a:bodyPr wrap="square">
            <a:spAutoFit/>
          </a:bodyPr>
          <a:lstStyle/>
          <a:p>
            <a:pPr algn="ctr"/>
            <a:r>
              <a:rPr lang="en-US" sz="2500"/>
              <a:t>Bu bölümde beynin çıplak gözle izlenebilen bileşenlerinden oluşan genel anatomisinin </a:t>
            </a:r>
            <a:r>
              <a:rPr lang="en-US" sz="2500" smtClean="0"/>
              <a:t>genel </a:t>
            </a:r>
            <a:r>
              <a:rPr lang="en-US" sz="2500"/>
              <a:t>hatları ele alınacaktır. Bu bakış açısıyla daha önce de belirtildiği gibi, sinir sistemi iki bölüme ayrılabilir: Beyin ve omurilikten oluşan bir Merkezi Sinir Sistemi (MSS) ve sinir sisteminin kafatası ve omurilik dışında kalan kısmını ifade eden Periferik Sinir Sistemi (PSS). </a:t>
            </a:r>
            <a:endParaRPr lang="tr-TR" sz="2500"/>
          </a:p>
        </p:txBody>
      </p:sp>
    </p:spTree>
    <p:extLst>
      <p:ext uri="{BB962C8B-B14F-4D97-AF65-F5344CB8AC3E}">
        <p14:creationId xmlns:p14="http://schemas.microsoft.com/office/powerpoint/2010/main" val="202220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59945"/>
            <a:ext cx="12192000" cy="630942"/>
          </a:xfrm>
          <a:prstGeom prst="rect">
            <a:avLst/>
          </a:prstGeom>
        </p:spPr>
        <p:txBody>
          <a:bodyPr wrap="square">
            <a:spAutoFit/>
          </a:bodyPr>
          <a:lstStyle/>
          <a:p>
            <a:r>
              <a:rPr lang="en-US" sz="3500" b="1">
                <a:solidFill>
                  <a:srgbClr val="FF0000"/>
                </a:solidFill>
              </a:rPr>
              <a:t>ANATOMİK YER TERİMLERİ</a:t>
            </a:r>
            <a:endParaRPr lang="tr-TR" sz="3500">
              <a:solidFill>
                <a:srgbClr val="FF0000"/>
              </a:solidFill>
            </a:endParaRPr>
          </a:p>
        </p:txBody>
      </p:sp>
      <p:pic>
        <p:nvPicPr>
          <p:cNvPr id="4" name="Resim 3"/>
          <p:cNvPicPr>
            <a:picLocks noChangeAspect="1"/>
          </p:cNvPicPr>
          <p:nvPr/>
        </p:nvPicPr>
        <p:blipFill>
          <a:blip r:embed="rId2"/>
          <a:stretch>
            <a:fillRect/>
          </a:stretch>
        </p:blipFill>
        <p:spPr>
          <a:xfrm>
            <a:off x="2098718" y="1218814"/>
            <a:ext cx="7648575" cy="5095875"/>
          </a:xfrm>
          <a:prstGeom prst="rect">
            <a:avLst/>
          </a:prstGeom>
        </p:spPr>
      </p:pic>
    </p:spTree>
    <p:extLst>
      <p:ext uri="{BB962C8B-B14F-4D97-AF65-F5344CB8AC3E}">
        <p14:creationId xmlns:p14="http://schemas.microsoft.com/office/powerpoint/2010/main" val="7920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97708" y="497761"/>
            <a:ext cx="4303807"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BRODMANN </a:t>
            </a:r>
            <a:r>
              <a:rPr lang="tr-TR" sz="3000" b="1">
                <a:solidFill>
                  <a:srgbClr val="00B050"/>
                </a:solidFill>
              </a:rPr>
              <a:t>ALANLARI</a:t>
            </a:r>
            <a:endParaRPr lang="tr-TR" sz="3000" b="1" dirty="0">
              <a:solidFill>
                <a:srgbClr val="00B050"/>
              </a:solidFill>
            </a:endParaRPr>
          </a:p>
        </p:txBody>
      </p:sp>
      <p:sp>
        <p:nvSpPr>
          <p:cNvPr id="5" name="Dikdörtgen 4"/>
          <p:cNvSpPr/>
          <p:nvPr/>
        </p:nvSpPr>
        <p:spPr>
          <a:xfrm>
            <a:off x="296563" y="1644127"/>
            <a:ext cx="11565924" cy="1246495"/>
          </a:xfrm>
          <a:prstGeom prst="rect">
            <a:avLst/>
          </a:prstGeom>
        </p:spPr>
        <p:txBody>
          <a:bodyPr wrap="square">
            <a:spAutoFit/>
          </a:bodyPr>
          <a:lstStyle/>
          <a:p>
            <a:r>
              <a:rPr lang="en-US" sz="2500"/>
              <a:t>Brodmann alanları ilk defa Korbinian Brodmann tarafından tanımlanmıştır (Şekil 2.2). Beyin kabuğu alanlarını hücre mimarisine yani içerdikleri farklı hücre tiplerine </a:t>
            </a:r>
            <a:r>
              <a:rPr lang="en-US" sz="2500" smtClean="0"/>
              <a:t>göre</a:t>
            </a:r>
            <a:r>
              <a:rPr lang="tr-TR" sz="2500" smtClean="0"/>
              <a:t> </a:t>
            </a:r>
            <a:r>
              <a:rPr lang="en-US" sz="2500" smtClean="0"/>
              <a:t>ayırmaktadır </a:t>
            </a:r>
            <a:r>
              <a:rPr lang="en-US" sz="2500"/>
              <a:t>(Strotzer, 2009). </a:t>
            </a:r>
            <a:endParaRPr lang="tr-TR" sz="2500"/>
          </a:p>
        </p:txBody>
      </p:sp>
      <p:pic>
        <p:nvPicPr>
          <p:cNvPr id="2" name="Resim 1"/>
          <p:cNvPicPr>
            <a:picLocks noChangeAspect="1"/>
          </p:cNvPicPr>
          <p:nvPr/>
        </p:nvPicPr>
        <p:blipFill>
          <a:blip r:embed="rId2"/>
          <a:stretch>
            <a:fillRect/>
          </a:stretch>
        </p:blipFill>
        <p:spPr>
          <a:xfrm>
            <a:off x="2834589" y="3043366"/>
            <a:ext cx="5962650" cy="2781300"/>
          </a:xfrm>
          <a:prstGeom prst="rect">
            <a:avLst/>
          </a:prstGeom>
        </p:spPr>
      </p:pic>
    </p:spTree>
    <p:extLst>
      <p:ext uri="{BB962C8B-B14F-4D97-AF65-F5344CB8AC3E}">
        <p14:creationId xmlns:p14="http://schemas.microsoft.com/office/powerpoint/2010/main" val="160847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97708" y="497761"/>
            <a:ext cx="3604898"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KESİT </a:t>
            </a:r>
            <a:r>
              <a:rPr lang="tr-TR" sz="3000" b="1">
                <a:solidFill>
                  <a:srgbClr val="00B050"/>
                </a:solidFill>
              </a:rPr>
              <a:t>DÜZLEMLERİ</a:t>
            </a:r>
            <a:endParaRPr lang="tr-TR" sz="3000" b="1" dirty="0">
              <a:solidFill>
                <a:srgbClr val="00B050"/>
              </a:solidFill>
            </a:endParaRPr>
          </a:p>
        </p:txBody>
      </p:sp>
      <p:pic>
        <p:nvPicPr>
          <p:cNvPr id="6" name="Resim 5"/>
          <p:cNvPicPr>
            <a:picLocks noChangeAspect="1"/>
          </p:cNvPicPr>
          <p:nvPr/>
        </p:nvPicPr>
        <p:blipFill>
          <a:blip r:embed="rId2"/>
          <a:stretch>
            <a:fillRect/>
          </a:stretch>
        </p:blipFill>
        <p:spPr>
          <a:xfrm>
            <a:off x="2883242" y="1228170"/>
            <a:ext cx="6194856" cy="4902404"/>
          </a:xfrm>
          <a:prstGeom prst="rect">
            <a:avLst/>
          </a:prstGeom>
        </p:spPr>
      </p:pic>
    </p:spTree>
    <p:extLst>
      <p:ext uri="{BB962C8B-B14F-4D97-AF65-F5344CB8AC3E}">
        <p14:creationId xmlns:p14="http://schemas.microsoft.com/office/powerpoint/2010/main" val="201050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59945"/>
            <a:ext cx="12192000" cy="630942"/>
          </a:xfrm>
          <a:prstGeom prst="rect">
            <a:avLst/>
          </a:prstGeom>
        </p:spPr>
        <p:txBody>
          <a:bodyPr wrap="square">
            <a:spAutoFit/>
          </a:bodyPr>
          <a:lstStyle/>
          <a:p>
            <a:r>
              <a:rPr lang="en-US" sz="3500" b="1">
                <a:solidFill>
                  <a:srgbClr val="FF0000"/>
                </a:solidFill>
              </a:rPr>
              <a:t>MERKEZİ SİNİR SİSTEMİ</a:t>
            </a:r>
            <a:endParaRPr lang="tr-TR" sz="3500">
              <a:solidFill>
                <a:srgbClr val="FF0000"/>
              </a:solidFill>
            </a:endParaRPr>
          </a:p>
        </p:txBody>
      </p:sp>
      <p:sp>
        <p:nvSpPr>
          <p:cNvPr id="3" name="Dikdörtgen 2"/>
          <p:cNvSpPr/>
          <p:nvPr/>
        </p:nvSpPr>
        <p:spPr>
          <a:xfrm>
            <a:off x="197708" y="1090887"/>
            <a:ext cx="4059894"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BEYNİN </a:t>
            </a:r>
            <a:r>
              <a:rPr lang="tr-TR" sz="3000" b="1">
                <a:solidFill>
                  <a:srgbClr val="00B050"/>
                </a:solidFill>
              </a:rPr>
              <a:t>TEMEL YAPISI</a:t>
            </a:r>
            <a:endParaRPr lang="tr-TR" sz="3000" b="1" dirty="0">
              <a:solidFill>
                <a:srgbClr val="00B050"/>
              </a:solidFill>
            </a:endParaRPr>
          </a:p>
        </p:txBody>
      </p:sp>
      <p:pic>
        <p:nvPicPr>
          <p:cNvPr id="4" name="Resim 3"/>
          <p:cNvPicPr>
            <a:picLocks noChangeAspect="1"/>
          </p:cNvPicPr>
          <p:nvPr/>
        </p:nvPicPr>
        <p:blipFill>
          <a:blip r:embed="rId2"/>
          <a:stretch>
            <a:fillRect/>
          </a:stretch>
        </p:blipFill>
        <p:spPr>
          <a:xfrm>
            <a:off x="4390767" y="1496604"/>
            <a:ext cx="4761470" cy="5149342"/>
          </a:xfrm>
          <a:prstGeom prst="rect">
            <a:avLst/>
          </a:prstGeom>
        </p:spPr>
      </p:pic>
    </p:spTree>
    <p:extLst>
      <p:ext uri="{BB962C8B-B14F-4D97-AF65-F5344CB8AC3E}">
        <p14:creationId xmlns:p14="http://schemas.microsoft.com/office/powerpoint/2010/main" val="21461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2555508"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ARKA </a:t>
            </a:r>
            <a:r>
              <a:rPr lang="tr-TR" sz="3000" b="1">
                <a:solidFill>
                  <a:srgbClr val="00B050"/>
                </a:solidFill>
              </a:rPr>
              <a:t>BEYİN</a:t>
            </a:r>
            <a:endParaRPr lang="tr-TR" sz="3000" b="1" dirty="0">
              <a:solidFill>
                <a:srgbClr val="00B050"/>
              </a:solidFill>
            </a:endParaRPr>
          </a:p>
        </p:txBody>
      </p:sp>
      <p:sp>
        <p:nvSpPr>
          <p:cNvPr id="4" name="Dikdörtgen 3"/>
          <p:cNvSpPr/>
          <p:nvPr/>
        </p:nvSpPr>
        <p:spPr>
          <a:xfrm>
            <a:off x="205946" y="2518559"/>
            <a:ext cx="11780108" cy="1631216"/>
          </a:xfrm>
          <a:prstGeom prst="rect">
            <a:avLst/>
          </a:prstGeom>
        </p:spPr>
        <p:txBody>
          <a:bodyPr wrap="square">
            <a:spAutoFit/>
          </a:bodyPr>
          <a:lstStyle/>
          <a:p>
            <a:pPr algn="ctr"/>
            <a:r>
              <a:rPr lang="en-US" sz="2500"/>
              <a:t>Arka beyin omuriliğe bitişik bir biçimde bulunur ve iki büyük bölümü vardır: </a:t>
            </a:r>
            <a:r>
              <a:rPr lang="en-US" sz="2500" smtClean="0"/>
              <a:t>Miyelensefalon </a:t>
            </a:r>
            <a:r>
              <a:rPr lang="en-US" sz="2500"/>
              <a:t>ve metensefalon. Miyelensefalonda yer alan medulla oblongata; kalp atım hızı ve nefes döngüsü gibi temel işlevlerle, öksürük, hapşırık ve salya salgısı gibi refleks içerikli yanıtları kontrol eder.</a:t>
            </a:r>
            <a:endParaRPr lang="tr-TR" sz="2500"/>
          </a:p>
        </p:txBody>
      </p:sp>
    </p:spTree>
    <p:extLst>
      <p:ext uri="{BB962C8B-B14F-4D97-AF65-F5344CB8AC3E}">
        <p14:creationId xmlns:p14="http://schemas.microsoft.com/office/powerpoint/2010/main" val="307981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2529475"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ORTA </a:t>
            </a:r>
            <a:r>
              <a:rPr lang="tr-TR" sz="3000" b="1">
                <a:solidFill>
                  <a:srgbClr val="00B050"/>
                </a:solidFill>
              </a:rPr>
              <a:t>BEYİN</a:t>
            </a:r>
            <a:endParaRPr lang="tr-TR" sz="3000" b="1" dirty="0">
              <a:solidFill>
                <a:srgbClr val="00B050"/>
              </a:solidFill>
            </a:endParaRPr>
          </a:p>
        </p:txBody>
      </p:sp>
      <p:sp>
        <p:nvSpPr>
          <p:cNvPr id="3" name="Dikdörtgen 2"/>
          <p:cNvSpPr/>
          <p:nvPr/>
        </p:nvSpPr>
        <p:spPr>
          <a:xfrm>
            <a:off x="230659" y="2673860"/>
            <a:ext cx="11730682" cy="1631216"/>
          </a:xfrm>
          <a:prstGeom prst="rect">
            <a:avLst/>
          </a:prstGeom>
        </p:spPr>
        <p:txBody>
          <a:bodyPr wrap="square">
            <a:spAutoFit/>
          </a:bodyPr>
          <a:lstStyle/>
          <a:p>
            <a:pPr algn="ctr"/>
            <a:r>
              <a:rPr lang="en-US" sz="2500"/>
              <a:t>Ponsun ön kısmında orta beyin veya mezensefalon iki bölümden oluşur: Tegmentum ve tektum. Tegmentum dört temel yapı içerir: İlk ikisi, motor sisteme ait olan substansiya nigra ve kırmızı çekirdek (Nukleus ruber); üçüncüsü, uyanıklıkta rol alan retiküler </a:t>
            </a:r>
            <a:r>
              <a:rPr lang="en-US" sz="2500" smtClean="0"/>
              <a:t>formasyondur</a:t>
            </a:r>
            <a:r>
              <a:rPr lang="en-US" sz="2500"/>
              <a:t>. </a:t>
            </a:r>
            <a:endParaRPr lang="tr-TR" sz="2500"/>
          </a:p>
        </p:txBody>
      </p:sp>
    </p:spTree>
    <p:extLst>
      <p:ext uri="{BB962C8B-B14F-4D97-AF65-F5344CB8AC3E}">
        <p14:creationId xmlns:p14="http://schemas.microsoft.com/office/powerpoint/2010/main" val="349602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1050</Words>
  <Application>Microsoft Office PowerPoint</Application>
  <PresentationFormat>Geniş ekran</PresentationFormat>
  <Paragraphs>78</Paragraphs>
  <Slides>28</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28</vt:i4>
      </vt:variant>
    </vt:vector>
  </HeadingPairs>
  <TitlesOfParts>
    <vt:vector size="34" baseType="lpstr">
      <vt:lpstr>Arial</vt:lpstr>
      <vt:lpstr>Calibri</vt:lpstr>
      <vt:lpstr>Calibri Light</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2016-09-20T22:31:49Z</dcterms:created>
  <dcterms:modified xsi:type="dcterms:W3CDTF">2016-09-20T22:31:59Z</dcterms:modified>
</cp:coreProperties>
</file>