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2"/>
  </p:notesMasterIdLst>
  <p:sldIdLst>
    <p:sldId id="293" r:id="rId2"/>
    <p:sldId id="295" r:id="rId3"/>
    <p:sldId id="296" r:id="rId4"/>
    <p:sldId id="297" r:id="rId5"/>
    <p:sldId id="298" r:id="rId6"/>
    <p:sldId id="299" r:id="rId7"/>
    <p:sldId id="300" r:id="rId8"/>
    <p:sldId id="301" r:id="rId9"/>
    <p:sldId id="302" r:id="rId10"/>
    <p:sldId id="303" r:id="rId11"/>
    <p:sldId id="305" r:id="rId12"/>
    <p:sldId id="304" r:id="rId13"/>
    <p:sldId id="306" r:id="rId14"/>
    <p:sldId id="308" r:id="rId15"/>
    <p:sldId id="309" r:id="rId16"/>
    <p:sldId id="310" r:id="rId17"/>
    <p:sldId id="311" r:id="rId18"/>
    <p:sldId id="312" r:id="rId19"/>
    <p:sldId id="313" r:id="rId20"/>
    <p:sldId id="337" r:id="rId21"/>
    <p:sldId id="315" r:id="rId22"/>
    <p:sldId id="316" r:id="rId23"/>
    <p:sldId id="317" r:id="rId24"/>
    <p:sldId id="318" r:id="rId25"/>
    <p:sldId id="319" r:id="rId26"/>
    <p:sldId id="320" r:id="rId27"/>
    <p:sldId id="321" r:id="rId28"/>
    <p:sldId id="323" r:id="rId29"/>
    <p:sldId id="322" r:id="rId30"/>
    <p:sldId id="324" r:id="rId31"/>
    <p:sldId id="325" r:id="rId32"/>
    <p:sldId id="326" r:id="rId33"/>
    <p:sldId id="328" r:id="rId34"/>
    <p:sldId id="329" r:id="rId35"/>
    <p:sldId id="330" r:id="rId36"/>
    <p:sldId id="331" r:id="rId37"/>
    <p:sldId id="332" r:id="rId38"/>
    <p:sldId id="333" r:id="rId39"/>
    <p:sldId id="334" r:id="rId40"/>
    <p:sldId id="335"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B2B268-783B-4C03-BAA3-18C6B44FB7BC}" type="datetimeFigureOut">
              <a:rPr lang="tr-TR" smtClean="0"/>
              <a:pPr/>
              <a:t>24.01.2018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00E335-76F7-4BDB-8857-D5BEEB150400}" type="slidenum">
              <a:rPr lang="tr-TR" smtClean="0"/>
              <a:pPr/>
              <a:t>‹#›</a:t>
            </a:fld>
            <a:endParaRPr lang="tr-TR"/>
          </a:p>
        </p:txBody>
      </p:sp>
    </p:spTree>
    <p:extLst>
      <p:ext uri="{BB962C8B-B14F-4D97-AF65-F5344CB8AC3E}">
        <p14:creationId xmlns:p14="http://schemas.microsoft.com/office/powerpoint/2010/main" val="14516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17" name="Footer Placeholder 16"/>
          <p:cNvSpPr>
            <a:spLocks noGrp="1"/>
          </p:cNvSpPr>
          <p:nvPr>
            <p:ph type="ftr" sz="quarter" idx="11"/>
          </p:nvPr>
        </p:nvSpPr>
        <p:spPr/>
        <p:txBody>
          <a:bodyPr/>
          <a:lstStyle/>
          <a:p>
            <a:endParaRPr lang="tr-TR"/>
          </a:p>
        </p:txBody>
      </p:sp>
      <p:sp>
        <p:nvSpPr>
          <p:cNvPr id="29" name="Slide Number Placeholder 28"/>
          <p:cNvSpPr>
            <a:spLocks noGrp="1"/>
          </p:cNvSpPr>
          <p:nvPr>
            <p:ph type="sldNum" sz="quarter" idx="12"/>
          </p:nvPr>
        </p:nvSpPr>
        <p:spPr/>
        <p:txBody>
          <a:bodyPr/>
          <a:lstStyle/>
          <a:p>
            <a:fld id="{005E2DDA-F6A2-40D2-9522-0D74906A63F8}" type="slidenum">
              <a:rPr lang="tr-TR" smtClean="0"/>
              <a:pPr/>
              <a:t>‹#›</a:t>
            </a:fld>
            <a:endParaRPr lang="tr-T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7924800" y="6416675"/>
            <a:ext cx="762000" cy="365125"/>
          </a:xfrm>
        </p:spPr>
        <p:txBody>
          <a:bodyPr/>
          <a:lstStyle/>
          <a:p>
            <a:fld id="{005E2DDA-F6A2-40D2-9522-0D74906A63F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05E2DDA-F6A2-40D2-9522-0D74906A63F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05E2DDA-F6A2-40D2-9522-0D74906A63F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05E2DDA-F6A2-40D2-9522-0D74906A63F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05E2DDA-F6A2-40D2-9522-0D74906A63F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05E2DDA-F6A2-40D2-9522-0D74906A63F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A9E0948-75C2-45BE-9CFB-C9ABBB9C7360}" type="datetimeFigureOut">
              <a:rPr lang="tr-TR" smtClean="0"/>
              <a:pPr/>
              <a:t>24.01.2018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05E2DDA-F6A2-40D2-9522-0D74906A63F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A9E0948-75C2-45BE-9CFB-C9ABBB9C7360}" type="datetimeFigureOut">
              <a:rPr lang="tr-TR" smtClean="0"/>
              <a:pPr/>
              <a:t>24.01.2018</a:t>
            </a:fld>
            <a:endParaRPr lang="tr-T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05E2DDA-F6A2-40D2-9522-0D74906A63F8}"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solidFill>
                  <a:srgbClr val="FF0000"/>
                </a:solidFill>
              </a:rPr>
              <a:t>SİSTEMATİK </a:t>
            </a:r>
            <a:r>
              <a:rPr lang="tr-TR" dirty="0" smtClean="0">
                <a:solidFill>
                  <a:srgbClr val="FF0000"/>
                </a:solidFill>
              </a:rPr>
              <a:t>KELAM ı</a:t>
            </a:r>
            <a:r>
              <a:rPr lang="tr-TR" dirty="0" smtClean="0">
                <a:solidFill>
                  <a:srgbClr val="FF0000"/>
                </a:solidFill>
              </a:rPr>
              <a:t/>
            </a:r>
            <a:br>
              <a:rPr lang="tr-TR" dirty="0" smtClean="0">
                <a:solidFill>
                  <a:srgbClr val="FF0000"/>
                </a:solidFill>
              </a:rPr>
            </a:br>
            <a:endParaRPr lang="en-US" dirty="0">
              <a:solidFill>
                <a:srgbClr val="FF0000"/>
              </a:solidFill>
            </a:endParaRPr>
          </a:p>
        </p:txBody>
      </p:sp>
      <p:sp>
        <p:nvSpPr>
          <p:cNvPr id="3" name="Subtitle 2"/>
          <p:cNvSpPr>
            <a:spLocks noGrp="1"/>
          </p:cNvSpPr>
          <p:nvPr>
            <p:ph type="subTitle" idx="1"/>
          </p:nvPr>
        </p:nvSpPr>
        <p:spPr/>
        <p:txBody>
          <a:bodyPr>
            <a:normAutofit/>
          </a:bodyPr>
          <a:lstStyle/>
          <a:p>
            <a:r>
              <a:rPr lang="tr-TR" sz="8000" dirty="0" smtClean="0">
                <a:solidFill>
                  <a:srgbClr val="FF0000"/>
                </a:solidFill>
              </a:rPr>
              <a:t>VARLIK</a:t>
            </a:r>
            <a:endParaRPr lang="en-US" sz="8000"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268760"/>
            <a:ext cx="8229600" cy="1080120"/>
          </a:xfrm>
        </p:spPr>
        <p:txBody>
          <a:bodyPr>
            <a:normAutofit/>
          </a:bodyPr>
          <a:lstStyle/>
          <a:p>
            <a:r>
              <a:rPr lang="tr-TR" dirty="0" smtClean="0">
                <a:solidFill>
                  <a:srgbClr val="FF0000"/>
                </a:solidFill>
              </a:rPr>
              <a:t>SİSTEMATİK KELAM</a:t>
            </a:r>
            <a:endParaRPr lang="tr-TR" dirty="0">
              <a:solidFill>
                <a:srgbClr val="FF0000"/>
              </a:solidFill>
            </a:endParaRPr>
          </a:p>
        </p:txBody>
      </p:sp>
      <p:sp>
        <p:nvSpPr>
          <p:cNvPr id="3" name="2 İçerik Yer Tutucusu"/>
          <p:cNvSpPr>
            <a:spLocks noGrp="1"/>
          </p:cNvSpPr>
          <p:nvPr>
            <p:ph idx="1"/>
          </p:nvPr>
        </p:nvSpPr>
        <p:spPr>
          <a:xfrm>
            <a:off x="457200" y="3068960"/>
            <a:ext cx="8229600" cy="3240400"/>
          </a:xfrm>
        </p:spPr>
        <p:txBody>
          <a:bodyPr>
            <a:normAutofit/>
          </a:bodyPr>
          <a:lstStyle/>
          <a:p>
            <a:pPr algn="ctr">
              <a:buNone/>
            </a:pPr>
            <a:r>
              <a:rPr lang="tr-TR" sz="4800" dirty="0" smtClean="0">
                <a:solidFill>
                  <a:srgbClr val="FF0000"/>
                </a:solidFill>
              </a:rPr>
              <a:t>ALLAH’IN VARLIĞI</a:t>
            </a:r>
            <a:endParaRPr lang="tr-TR" sz="4800"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HENOTEİZM</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Çok sayıda tanrının varlığını kabul etmekle birlikte tek yüce bir tanrıyı da kabul edip ona ibadet etmeyi öngören düşünceyi tanımlamaktadır. Politeizm ile Monoteizm karışımı bir düşüncedir ve monoteizm öncesi aşamayı temsil etmektedir. “Sen inkârcılara, “Gökleri ve yeri yaratan, güneşi ve ayı yararlanmanıza  sunan kimdir?” diye soracak olsan kesinlikle, “Allah’tır” derler” (‘</a:t>
            </a:r>
            <a:r>
              <a:rPr lang="tr-TR" dirty="0" err="1" smtClean="0"/>
              <a:t>Ankebût</a:t>
            </a:r>
            <a:r>
              <a:rPr lang="tr-TR" dirty="0" smtClean="0"/>
              <a:t> 29:61) ayetinin ifade ettiği gibi, Araplar yüce bir Tanrıyı kabul etmekle birlikte, başka tanrılara da inanıyorlardı. Bu sebeple İslam öncesi Arap toplumunun inancını politeizm değil, </a:t>
            </a:r>
            <a:r>
              <a:rPr lang="tr-TR" dirty="0" err="1" smtClean="0"/>
              <a:t>henoteizm</a:t>
            </a:r>
            <a:r>
              <a:rPr lang="tr-TR" dirty="0" smtClean="0"/>
              <a:t> olarak tanımlamak gerektir. </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AGNOSTİSİZM</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Tanrı’nın varlığının ya da yokluğunun şu an için bilinemeyeceğini öngören felsefi bir akımdır. Yunanca </a:t>
            </a:r>
            <a:r>
              <a:rPr lang="tr-TR" i="1" dirty="0" err="1" smtClean="0"/>
              <a:t>agnostos</a:t>
            </a:r>
            <a:r>
              <a:rPr lang="tr-TR" i="1" dirty="0" smtClean="0"/>
              <a:t> </a:t>
            </a:r>
            <a:r>
              <a:rPr lang="tr-TR" dirty="0" smtClean="0"/>
              <a:t>yani </a:t>
            </a:r>
            <a:r>
              <a:rPr lang="tr-TR" i="1" dirty="0" smtClean="0"/>
              <a:t>bilinemez olan </a:t>
            </a:r>
            <a:r>
              <a:rPr lang="tr-TR" dirty="0" smtClean="0"/>
              <a:t>kelimesinden türetilmiştir. Agnostisizm, Allah’ın varlığı, ölüm sonrası yaşam gibi insan tecrübesinin tamamen dışında kalan alanlarda insan zihninin, bunların varlığına ya da yokluğuna dair eşit derecede deliller üretebildiğini söyleyerek, üretilen delillerin bir anlamı olmadığını, dolayısıyla bu alanların bilinemez olarak kabul edilmesi gerektiğini söyler. Agnostisizmde vurgu Tanrı’ya değil, insanın bilme yeteneğinin sınırlı oluşunadır. </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DEİZM</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 Tanrı’nın alemi yarattığını kabul eden  ama onunla sürekli ilişkide bulunmadığını ileri süren görüştür. Aristo, Newton gibi isimler deizmin önemli temsilcileri durumundadırlar. Özellikle Newton’un bu konudaki açıklamaları deizmin daha iyi anlaşılmasına ışık tutacak niteliktedir: Ona göre Tanrı kudretiyle o kadar mükemmel yaratır ki, yarattıklarına bir daha müdahalede bulunmasına gerek kalmaz. Allah sınırsız kudretiyle yarattığı âlemi kurallarla donatmış ve kıyamete kadar işleyecek bir sistem olarak planlamıştır. Deizm, mutlak determinist bir sistem öngörmektedir.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ONTOLOJİK ve KOZMOLOJİK DELİL </a:t>
            </a:r>
            <a:endParaRPr lang="tr-TR" dirty="0"/>
          </a:p>
        </p:txBody>
      </p:sp>
      <p:sp>
        <p:nvSpPr>
          <p:cNvPr id="3" name="2 İçerik Yer Tutucusu"/>
          <p:cNvSpPr>
            <a:spLocks noGrp="1"/>
          </p:cNvSpPr>
          <p:nvPr>
            <p:ph idx="1"/>
          </p:nvPr>
        </p:nvSpPr>
        <p:spPr/>
        <p:txBody>
          <a:bodyPr>
            <a:normAutofit fontScale="77500" lnSpcReduction="20000"/>
          </a:bodyPr>
          <a:lstStyle/>
          <a:p>
            <a:endParaRPr lang="tr-TR" dirty="0" smtClean="0"/>
          </a:p>
          <a:p>
            <a:r>
              <a:rPr lang="tr-TR" dirty="0" smtClean="0"/>
              <a:t>Ontolojik delil, dış gerçekliğe yani aleme dayalı verinin dışında zihni bir ispat delili olup, en yetkin varlık tasavvuru üzerine kurulmaktadır. Ancak Allah’ın varlığının zihinsel bir kavram üzerine kurulamayacağı, bunun daha nesnel bir alan üzerine temellendirilmesi gerektiği ileri sürülmüş ve kozmolojik </a:t>
            </a:r>
            <a:r>
              <a:rPr lang="tr-TR" dirty="0" err="1" smtClean="0"/>
              <a:t>delillendirmeye</a:t>
            </a:r>
            <a:r>
              <a:rPr lang="tr-TR" dirty="0" smtClean="0"/>
              <a:t> gidilmiştir.</a:t>
            </a:r>
          </a:p>
          <a:p>
            <a:r>
              <a:rPr lang="tr-TR" dirty="0" smtClean="0"/>
              <a:t>Alemden hareket eden  ontolojik delilin tersine  deney ve tecrübeyle elde edilen verilerden hareket eden kozmolojik delilin birkaç türünden söz etmek mümkündür. Bunlardan bir kısmı ‘havadis’ kavramını, bir kısmı ‘hareket’ ve ‘değişme’ kavramlarını, bazıları da ‘imkân’ kavramını merkeze alarak alemin bir yaratıcı tarafından meydana getirilmiş olduğunu ispatlamaya çalışır. </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GAYE/NİZAM DELİLİ</a:t>
            </a:r>
            <a:endParaRPr lang="tr-TR" dirty="0"/>
          </a:p>
        </p:txBody>
      </p:sp>
      <p:sp>
        <p:nvSpPr>
          <p:cNvPr id="3" name="2 İçerik Yer Tutucusu"/>
          <p:cNvSpPr>
            <a:spLocks noGrp="1"/>
          </p:cNvSpPr>
          <p:nvPr>
            <p:ph idx="1"/>
          </p:nvPr>
        </p:nvSpPr>
        <p:spPr/>
        <p:txBody>
          <a:bodyPr>
            <a:normAutofit fontScale="92500" lnSpcReduction="10000"/>
          </a:bodyPr>
          <a:lstStyle/>
          <a:p>
            <a:r>
              <a:rPr lang="it-CH" dirty="0" smtClean="0"/>
              <a:t>İslam düşüncesinde </a:t>
            </a:r>
            <a:r>
              <a:rPr lang="it-CH" i="1" dirty="0" smtClean="0"/>
              <a:t>Gaye ve Nizam, İhtira ve Hikmet, İnayet Delili</a:t>
            </a:r>
            <a:r>
              <a:rPr lang="it-CH" dirty="0" smtClean="0"/>
              <a:t> olarak bilinen </a:t>
            </a:r>
            <a:r>
              <a:rPr lang="it-CH" i="1" dirty="0" smtClean="0"/>
              <a:t>Teleolojik Delil</a:t>
            </a:r>
            <a:r>
              <a:rPr lang="it-CH" dirty="0" smtClean="0"/>
              <a:t>, evrende gözlenen düzenin kendiliğinden meydana gelemeyeceğine, bu varlığın arkasında hikmetiyle buna yön veren bir kudretin varolduğuna dikkat çekmektedir. Bu delil Hudûs Delilindeki gibi yaratmayı değil, </a:t>
            </a:r>
            <a:r>
              <a:rPr lang="tr-TR" dirty="0" smtClean="0"/>
              <a:t>â</a:t>
            </a:r>
            <a:r>
              <a:rPr lang="it-CH" dirty="0" smtClean="0"/>
              <a:t>lemdeki ince ayar giden düzeni vurgulamaktadır. Kelamcılara göre inayet, Allah’ın alem üzerinde etkin olması ve onu belirli hedeflere yönlendirmesi gibi genel anlamın yanı sıra, kullara fiillerinde yardım edip onları başarıya ulaştırması anlamını da içerir. </a:t>
            </a:r>
            <a:endParaRPr lang="tr-TR" dirty="0" smtClean="0"/>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ALLAH’IN, ULÛHİYYETİNİN ve RUBÛBİYYETİNİN DELİLLERİ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Kelam Allah’ın sadece varlığının delilleri üzerinde durmaz. O’nun âlemle sürekli ilişkisini dikkate alan bir </a:t>
            </a:r>
            <a:r>
              <a:rPr lang="tr-TR" dirty="0" err="1" smtClean="0"/>
              <a:t>delillendirme</a:t>
            </a:r>
            <a:r>
              <a:rPr lang="tr-TR" dirty="0" smtClean="0"/>
              <a:t> tarzı geliştirir. Örneğin </a:t>
            </a:r>
            <a:r>
              <a:rPr lang="tr-TR" dirty="0" err="1" smtClean="0"/>
              <a:t>Maturîdî</a:t>
            </a:r>
            <a:r>
              <a:rPr lang="tr-TR" dirty="0" smtClean="0"/>
              <a:t>, Allah’ın </a:t>
            </a:r>
            <a:r>
              <a:rPr lang="tr-TR" dirty="0" err="1" smtClean="0"/>
              <a:t>delilleri’nden</a:t>
            </a:r>
            <a:r>
              <a:rPr lang="tr-TR" dirty="0" smtClean="0"/>
              <a:t> illa ki O’nun varlığının delillerini anlamamak gerektiğini, </a:t>
            </a:r>
            <a:r>
              <a:rPr lang="tr-TR" dirty="0" err="1" smtClean="0"/>
              <a:t>Kur’an’ın</a:t>
            </a:r>
            <a:r>
              <a:rPr lang="tr-TR" dirty="0" smtClean="0"/>
              <a:t> Allah’ın delilleri dediklerinin, Allah’ın birliğinin ve </a:t>
            </a:r>
            <a:r>
              <a:rPr lang="tr-TR" dirty="0" err="1" smtClean="0"/>
              <a:t>rubûbiyetinin</a:t>
            </a:r>
            <a:r>
              <a:rPr lang="tr-TR" dirty="0" smtClean="0"/>
              <a:t> yahut mutlak kudretinin ve hükümranlığının delilleri  olarak görülebileceğini  belirtir. Ayrıca bunların, Allah’ın ilminin, tedbirinin ve hikmetinin ya da insanlara bahşettiği nimetin ve ihsanın delilleri olarak da alınabileceğini söylemektedir .</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ALLAH’IN BİRLİĞİNİN DELİLİ</a:t>
            </a:r>
            <a:endParaRPr lang="tr-TR" dirty="0"/>
          </a:p>
        </p:txBody>
      </p:sp>
      <p:sp>
        <p:nvSpPr>
          <p:cNvPr id="3" name="2 İçerik Yer Tutucusu"/>
          <p:cNvSpPr>
            <a:spLocks noGrp="1"/>
          </p:cNvSpPr>
          <p:nvPr>
            <p:ph idx="1"/>
          </p:nvPr>
        </p:nvSpPr>
        <p:spPr/>
        <p:txBody>
          <a:bodyPr>
            <a:normAutofit fontScale="77500" lnSpcReduction="20000"/>
          </a:bodyPr>
          <a:lstStyle/>
          <a:p>
            <a:r>
              <a:rPr lang="it-CH" i="1" dirty="0" smtClean="0"/>
              <a:t>Allah’ın Birliği</a:t>
            </a:r>
            <a:r>
              <a:rPr lang="it-CH" dirty="0" smtClean="0"/>
              <a:t>’ni temellendirmek için kullanılan delil </a:t>
            </a:r>
            <a:r>
              <a:rPr lang="it-CH" i="1" dirty="0" smtClean="0"/>
              <a:t>Temânu’ Delili</a:t>
            </a:r>
            <a:r>
              <a:rPr lang="it-CH" dirty="0" smtClean="0"/>
              <a:t>dir. Temanu’, ‘men etmek’ anlamındaki m-n-‘a, kökünden türetilmiş ve terim olarak birbirine engel olmak, manasında kullanılmıştır. Bütünüyle Kur’an kaynaklı olan bu delil, aşağıdaki ayete dayanmaktadır:</a:t>
            </a:r>
            <a:endParaRPr lang="tr-TR" dirty="0" smtClean="0"/>
          </a:p>
          <a:p>
            <a:r>
              <a:rPr lang="it-CH" dirty="0" smtClean="0"/>
              <a:t>“Eğer dedikleri gibi, Allah’la beraber başka tanrılar da bulunsaydı, o takdirde bu ilahlar arşın sahibi olmaya yol ararlardır” (İsra 17: 42).</a:t>
            </a:r>
            <a:endParaRPr lang="tr-TR" dirty="0" smtClean="0"/>
          </a:p>
          <a:p>
            <a:r>
              <a:rPr lang="tr-TR" dirty="0" err="1" smtClean="0"/>
              <a:t>Maturidî</a:t>
            </a:r>
            <a:r>
              <a:rPr lang="tr-TR" dirty="0" smtClean="0"/>
              <a:t>, “Gökten ölçülü bir şekilde suyu indirir ve onu toprağa emdiririz …” (</a:t>
            </a:r>
            <a:r>
              <a:rPr lang="tr-TR" dirty="0" err="1" smtClean="0"/>
              <a:t>Mü’minûn</a:t>
            </a:r>
            <a:r>
              <a:rPr lang="tr-TR" dirty="0" smtClean="0"/>
              <a:t> 23:18) ve “Aldığı her şeyi geri veren göğe yemin olsun ki” (</a:t>
            </a:r>
            <a:r>
              <a:rPr lang="tr-TR" dirty="0" err="1" smtClean="0"/>
              <a:t>Târık</a:t>
            </a:r>
            <a:r>
              <a:rPr lang="tr-TR" dirty="0" smtClean="0"/>
              <a:t> 86:11) ayetlerini yorumlarken, gök ile yer arasında bu karşılıklı yararın, sistemi bu şekilde kuran BİR varlığa delil olduğunu söylemektedir.   </a:t>
            </a:r>
          </a:p>
          <a:p>
            <a:r>
              <a:rPr lang="it-CH" dirty="0" smtClean="0"/>
              <a:t> </a:t>
            </a:r>
            <a:endParaRPr lang="tr-TR" dirty="0" smtClean="0"/>
          </a:p>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ALLAH’IN SIFATLARI</a:t>
            </a:r>
            <a:br>
              <a:rPr lang="tr-TR" dirty="0" smtClean="0"/>
            </a:br>
            <a:r>
              <a:rPr lang="tr-TR" dirty="0" smtClean="0"/>
              <a:t>Tenzihi Sıfatlar</a:t>
            </a:r>
            <a:endParaRPr lang="tr-TR" dirty="0"/>
          </a:p>
        </p:txBody>
      </p:sp>
      <p:sp>
        <p:nvSpPr>
          <p:cNvPr id="3" name="2 İçerik Yer Tutucusu"/>
          <p:cNvSpPr>
            <a:spLocks noGrp="1"/>
          </p:cNvSpPr>
          <p:nvPr>
            <p:ph idx="1"/>
          </p:nvPr>
        </p:nvSpPr>
        <p:spPr/>
        <p:txBody>
          <a:bodyPr/>
          <a:lstStyle/>
          <a:p>
            <a:r>
              <a:rPr lang="it-CH" dirty="0" smtClean="0"/>
              <a:t>Kelam kitaplarının yaygın sıfat tasnifine göre sıfatlar tenzihi, sübûti ve fiili olmak üzere üç gruba ayrılmaktadır. </a:t>
            </a:r>
            <a:r>
              <a:rPr lang="de-DE" i="1" dirty="0" err="1" smtClean="0"/>
              <a:t>Tenzihi</a:t>
            </a:r>
            <a:r>
              <a:rPr lang="de-DE" i="1" dirty="0" smtClean="0"/>
              <a:t> </a:t>
            </a:r>
            <a:r>
              <a:rPr lang="de-DE" i="1" dirty="0" err="1" smtClean="0"/>
              <a:t>sıfatlara</a:t>
            </a:r>
            <a:r>
              <a:rPr lang="de-DE" i="1" dirty="0" smtClean="0"/>
              <a:t> </a:t>
            </a:r>
            <a:r>
              <a:rPr lang="de-DE" b="1" dirty="0" smtClean="0"/>
              <a:t> </a:t>
            </a:r>
            <a:r>
              <a:rPr lang="de-DE" dirty="0" err="1" smtClean="0"/>
              <a:t>selbi</a:t>
            </a:r>
            <a:r>
              <a:rPr lang="de-DE" dirty="0" smtClean="0"/>
              <a:t> </a:t>
            </a:r>
            <a:r>
              <a:rPr lang="de-DE" dirty="0" err="1" smtClean="0"/>
              <a:t>sıfatlar</a:t>
            </a:r>
            <a:r>
              <a:rPr lang="de-DE" dirty="0" smtClean="0"/>
              <a:t> da </a:t>
            </a:r>
            <a:r>
              <a:rPr lang="de-DE" dirty="0" err="1" smtClean="0"/>
              <a:t>denmektedir</a:t>
            </a:r>
            <a:r>
              <a:rPr lang="de-DE" dirty="0" smtClean="0"/>
              <a:t>. </a:t>
            </a:r>
            <a:r>
              <a:rPr lang="de-DE" dirty="0" err="1" smtClean="0"/>
              <a:t>Bunlar</a:t>
            </a:r>
            <a:r>
              <a:rPr lang="de-DE" dirty="0" smtClean="0"/>
              <a:t> </a:t>
            </a:r>
            <a:r>
              <a:rPr lang="de-DE" dirty="0" err="1" smtClean="0"/>
              <a:t>Allah’tan</a:t>
            </a:r>
            <a:r>
              <a:rPr lang="de-DE" dirty="0" smtClean="0"/>
              <a:t> </a:t>
            </a:r>
            <a:r>
              <a:rPr lang="de-DE" dirty="0" err="1" smtClean="0"/>
              <a:t>nefyedilmesi</a:t>
            </a:r>
            <a:r>
              <a:rPr lang="de-DE" dirty="0" smtClean="0"/>
              <a:t> </a:t>
            </a:r>
            <a:r>
              <a:rPr lang="de-DE" dirty="0" err="1" smtClean="0"/>
              <a:t>gereken</a:t>
            </a:r>
            <a:r>
              <a:rPr lang="de-DE" dirty="0" smtClean="0"/>
              <a:t> </a:t>
            </a:r>
            <a:r>
              <a:rPr lang="de-DE" dirty="0" err="1" smtClean="0"/>
              <a:t>ve</a:t>
            </a:r>
            <a:r>
              <a:rPr lang="de-DE" dirty="0" smtClean="0"/>
              <a:t> </a:t>
            </a:r>
            <a:r>
              <a:rPr lang="de-DE" dirty="0" err="1" smtClean="0"/>
              <a:t>O’nun</a:t>
            </a:r>
            <a:r>
              <a:rPr lang="de-DE" dirty="0" smtClean="0"/>
              <a:t> </a:t>
            </a:r>
            <a:r>
              <a:rPr lang="de-DE" dirty="0" err="1" smtClean="0"/>
              <a:t>aşkınlığının</a:t>
            </a:r>
            <a:r>
              <a:rPr lang="de-DE" dirty="0" smtClean="0"/>
              <a:t> </a:t>
            </a:r>
            <a:r>
              <a:rPr lang="de-DE" dirty="0" err="1" smtClean="0"/>
              <a:t>dışladığı</a:t>
            </a:r>
            <a:r>
              <a:rPr lang="de-DE" dirty="0" smtClean="0"/>
              <a:t> </a:t>
            </a:r>
            <a:r>
              <a:rPr lang="de-DE" dirty="0" err="1" smtClean="0"/>
              <a:t>sıfatlardır</a:t>
            </a:r>
            <a:r>
              <a:rPr lang="de-DE" dirty="0" smtClean="0"/>
              <a:t>. </a:t>
            </a:r>
            <a:r>
              <a:rPr lang="de-DE" dirty="0" err="1" smtClean="0"/>
              <a:t>Bu</a:t>
            </a:r>
            <a:r>
              <a:rPr lang="de-DE" dirty="0" smtClean="0"/>
              <a:t> </a:t>
            </a:r>
            <a:r>
              <a:rPr lang="de-DE" dirty="0" err="1" smtClean="0"/>
              <a:t>sıfatlarla</a:t>
            </a:r>
            <a:r>
              <a:rPr lang="de-DE" dirty="0" smtClean="0"/>
              <a:t> </a:t>
            </a:r>
            <a:r>
              <a:rPr lang="de-DE" dirty="0" err="1" smtClean="0"/>
              <a:t>Allah’ın</a:t>
            </a:r>
            <a:r>
              <a:rPr lang="de-DE" dirty="0" smtClean="0"/>
              <a:t> ne </a:t>
            </a:r>
            <a:r>
              <a:rPr lang="de-DE" dirty="0" err="1" smtClean="0"/>
              <a:t>olmadığı</a:t>
            </a:r>
            <a:r>
              <a:rPr lang="de-DE" dirty="0" smtClean="0"/>
              <a:t> </a:t>
            </a:r>
            <a:r>
              <a:rPr lang="de-DE" dirty="0" err="1" smtClean="0"/>
              <a:t>anlatılır</a:t>
            </a:r>
            <a:r>
              <a:rPr lang="de-DE" dirty="0" smtClean="0"/>
              <a:t>. </a:t>
            </a:r>
            <a:r>
              <a:rPr lang="de-DE" dirty="0" err="1" smtClean="0"/>
              <a:t>Kelamda</a:t>
            </a:r>
            <a:r>
              <a:rPr lang="de-DE" dirty="0" smtClean="0"/>
              <a:t> </a:t>
            </a:r>
            <a:r>
              <a:rPr lang="de-DE" dirty="0" err="1" smtClean="0"/>
              <a:t>bu</a:t>
            </a:r>
            <a:r>
              <a:rPr lang="de-DE" dirty="0" smtClean="0"/>
              <a:t> </a:t>
            </a:r>
            <a:r>
              <a:rPr lang="de-DE" dirty="0" err="1" smtClean="0"/>
              <a:t>sıfatlar</a:t>
            </a:r>
            <a:r>
              <a:rPr lang="de-DE" dirty="0" smtClean="0"/>
              <a:t> </a:t>
            </a:r>
            <a:r>
              <a:rPr lang="de-DE" i="1" dirty="0" err="1" smtClean="0"/>
              <a:t>muhalefetin</a:t>
            </a:r>
            <a:r>
              <a:rPr lang="de-DE" i="1" dirty="0" smtClean="0"/>
              <a:t> </a:t>
            </a:r>
            <a:r>
              <a:rPr lang="de-DE" i="1" dirty="0" err="1" smtClean="0"/>
              <a:t>li’l-havadis</a:t>
            </a:r>
            <a:r>
              <a:rPr lang="de-DE" dirty="0" smtClean="0"/>
              <a:t> </a:t>
            </a:r>
            <a:r>
              <a:rPr lang="de-DE" dirty="0" err="1" smtClean="0"/>
              <a:t>adı</a:t>
            </a:r>
            <a:r>
              <a:rPr lang="de-DE" dirty="0" smtClean="0"/>
              <a:t> </a:t>
            </a:r>
            <a:r>
              <a:rPr lang="de-DE" dirty="0" err="1" smtClean="0"/>
              <a:t>altında</a:t>
            </a:r>
            <a:r>
              <a:rPr lang="de-DE" dirty="0" smtClean="0"/>
              <a:t> da </a:t>
            </a:r>
            <a:r>
              <a:rPr lang="de-DE" dirty="0" err="1" smtClean="0"/>
              <a:t>sıralanmaktadır</a:t>
            </a:r>
            <a:r>
              <a:rPr lang="de-DE" dirty="0" smtClean="0"/>
              <a:t>. </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Subutî</a:t>
            </a:r>
            <a:r>
              <a:rPr lang="tr-TR" dirty="0" smtClean="0"/>
              <a:t> Sıfatlar</a:t>
            </a:r>
            <a:endParaRPr lang="tr-TR" dirty="0"/>
          </a:p>
        </p:txBody>
      </p:sp>
      <p:sp>
        <p:nvSpPr>
          <p:cNvPr id="3" name="2 İçerik Yer Tutucusu"/>
          <p:cNvSpPr>
            <a:spLocks noGrp="1"/>
          </p:cNvSpPr>
          <p:nvPr>
            <p:ph idx="1"/>
          </p:nvPr>
        </p:nvSpPr>
        <p:spPr/>
        <p:txBody>
          <a:bodyPr/>
          <a:lstStyle/>
          <a:p>
            <a:r>
              <a:rPr lang="de-DE" i="1" dirty="0" err="1" smtClean="0"/>
              <a:t>Sübuti</a:t>
            </a:r>
            <a:r>
              <a:rPr lang="de-DE" i="1" dirty="0" smtClean="0"/>
              <a:t> </a:t>
            </a:r>
            <a:r>
              <a:rPr lang="de-DE" i="1" dirty="0" err="1" smtClean="0"/>
              <a:t>sıfatlar</a:t>
            </a:r>
            <a:r>
              <a:rPr lang="de-DE" dirty="0" smtClean="0"/>
              <a:t> </a:t>
            </a:r>
            <a:r>
              <a:rPr lang="de-DE" dirty="0" err="1" smtClean="0"/>
              <a:t>Allah’a</a:t>
            </a:r>
            <a:r>
              <a:rPr lang="de-DE" dirty="0" smtClean="0"/>
              <a:t> </a:t>
            </a:r>
            <a:r>
              <a:rPr lang="de-DE" dirty="0" err="1" smtClean="0"/>
              <a:t>nisbet</a:t>
            </a:r>
            <a:r>
              <a:rPr lang="de-DE" dirty="0" smtClean="0"/>
              <a:t> </a:t>
            </a:r>
            <a:r>
              <a:rPr lang="de-DE" dirty="0" err="1" smtClean="0"/>
              <a:t>edilmesi</a:t>
            </a:r>
            <a:r>
              <a:rPr lang="de-DE" dirty="0" smtClean="0"/>
              <a:t> </a:t>
            </a:r>
            <a:r>
              <a:rPr lang="de-DE" dirty="0" err="1" smtClean="0"/>
              <a:t>gereken</a:t>
            </a:r>
            <a:r>
              <a:rPr lang="de-DE" dirty="0" smtClean="0"/>
              <a:t> </a:t>
            </a:r>
            <a:r>
              <a:rPr lang="de-DE" dirty="0" err="1" smtClean="0"/>
              <a:t>ve</a:t>
            </a:r>
            <a:r>
              <a:rPr lang="de-DE" dirty="0" smtClean="0"/>
              <a:t> </a:t>
            </a:r>
            <a:r>
              <a:rPr lang="de-DE" dirty="0" err="1" smtClean="0"/>
              <a:t>O’nun</a:t>
            </a:r>
            <a:r>
              <a:rPr lang="de-DE" dirty="0" smtClean="0"/>
              <a:t> </a:t>
            </a:r>
            <a:r>
              <a:rPr lang="de-DE" dirty="0" err="1" smtClean="0"/>
              <a:t>yetkinliğini</a:t>
            </a:r>
            <a:r>
              <a:rPr lang="de-DE" dirty="0" smtClean="0"/>
              <a:t> </a:t>
            </a:r>
            <a:r>
              <a:rPr lang="de-DE" dirty="0" err="1" smtClean="0"/>
              <a:t>ifade</a:t>
            </a:r>
            <a:r>
              <a:rPr lang="de-DE" dirty="0" smtClean="0"/>
              <a:t> </a:t>
            </a:r>
            <a:r>
              <a:rPr lang="de-DE" dirty="0" err="1" smtClean="0"/>
              <a:t>eden</a:t>
            </a:r>
            <a:r>
              <a:rPr lang="de-DE" dirty="0" smtClean="0"/>
              <a:t> </a:t>
            </a:r>
            <a:r>
              <a:rPr lang="de-DE" dirty="0" err="1" smtClean="0"/>
              <a:t>sıfatlardır</a:t>
            </a:r>
            <a:r>
              <a:rPr lang="de-DE" dirty="0" smtClean="0"/>
              <a:t>. </a:t>
            </a:r>
            <a:r>
              <a:rPr lang="de-DE" dirty="0" err="1" smtClean="0"/>
              <a:t>Esm</a:t>
            </a:r>
            <a:r>
              <a:rPr lang="tr-TR" dirty="0" smtClean="0"/>
              <a:t>â</a:t>
            </a:r>
            <a:r>
              <a:rPr lang="de-DE" dirty="0" smtClean="0"/>
              <a:t>-i </a:t>
            </a:r>
            <a:r>
              <a:rPr lang="de-DE" dirty="0" err="1" smtClean="0"/>
              <a:t>hüsn</a:t>
            </a:r>
            <a:r>
              <a:rPr lang="tr-TR" dirty="0" smtClean="0"/>
              <a:t>â</a:t>
            </a:r>
            <a:r>
              <a:rPr lang="de-DE" dirty="0" smtClean="0"/>
              <a:t> </a:t>
            </a:r>
            <a:r>
              <a:rPr lang="de-DE" dirty="0" err="1" smtClean="0"/>
              <a:t>listesinden</a:t>
            </a:r>
            <a:r>
              <a:rPr lang="de-DE" dirty="0" smtClean="0"/>
              <a:t> </a:t>
            </a:r>
            <a:r>
              <a:rPr lang="de-DE" dirty="0" err="1" smtClean="0"/>
              <a:t>seçilerek</a:t>
            </a:r>
            <a:r>
              <a:rPr lang="de-DE" dirty="0" smtClean="0"/>
              <a:t> </a:t>
            </a:r>
            <a:r>
              <a:rPr lang="de-DE" dirty="0" err="1" smtClean="0"/>
              <a:t>oluşturulan</a:t>
            </a:r>
            <a:r>
              <a:rPr lang="de-DE" dirty="0" smtClean="0"/>
              <a:t> </a:t>
            </a:r>
            <a:r>
              <a:rPr lang="de-DE" dirty="0" err="1" smtClean="0"/>
              <a:t>sübuti</a:t>
            </a:r>
            <a:r>
              <a:rPr lang="de-DE" dirty="0" smtClean="0"/>
              <a:t> </a:t>
            </a:r>
            <a:r>
              <a:rPr lang="de-DE" dirty="0" err="1" smtClean="0"/>
              <a:t>sıfatlar</a:t>
            </a:r>
            <a:r>
              <a:rPr lang="de-DE" dirty="0" smtClean="0"/>
              <a:t> </a:t>
            </a:r>
            <a:r>
              <a:rPr lang="de-DE" dirty="0" err="1" smtClean="0"/>
              <a:t>şu</a:t>
            </a:r>
            <a:r>
              <a:rPr lang="de-DE" dirty="0" smtClean="0"/>
              <a:t> </a:t>
            </a:r>
            <a:r>
              <a:rPr lang="de-DE" dirty="0" err="1" smtClean="0"/>
              <a:t>şekilde</a:t>
            </a:r>
            <a:r>
              <a:rPr lang="de-DE" dirty="0" smtClean="0"/>
              <a:t> </a:t>
            </a:r>
            <a:r>
              <a:rPr lang="de-DE" dirty="0" err="1" smtClean="0"/>
              <a:t>tespit</a:t>
            </a:r>
            <a:r>
              <a:rPr lang="de-DE" dirty="0" smtClean="0"/>
              <a:t> </a:t>
            </a:r>
            <a:r>
              <a:rPr lang="de-DE" dirty="0" err="1" smtClean="0"/>
              <a:t>edilmiştir</a:t>
            </a:r>
            <a:r>
              <a:rPr lang="de-DE" dirty="0" smtClean="0"/>
              <a:t>: </a:t>
            </a:r>
            <a:r>
              <a:rPr lang="de-DE" dirty="0" err="1" smtClean="0"/>
              <a:t>Hayy</a:t>
            </a:r>
            <a:r>
              <a:rPr lang="de-DE" dirty="0" smtClean="0"/>
              <a:t> (</a:t>
            </a:r>
            <a:r>
              <a:rPr lang="de-DE" dirty="0" err="1" smtClean="0"/>
              <a:t>diri</a:t>
            </a:r>
            <a:r>
              <a:rPr lang="de-DE" dirty="0" smtClean="0"/>
              <a:t>), Alim (</a:t>
            </a:r>
            <a:r>
              <a:rPr lang="de-DE" dirty="0" err="1" smtClean="0"/>
              <a:t>bilen</a:t>
            </a:r>
            <a:r>
              <a:rPr lang="de-DE" dirty="0" smtClean="0"/>
              <a:t>), </a:t>
            </a:r>
            <a:r>
              <a:rPr lang="de-DE" dirty="0" err="1" smtClean="0"/>
              <a:t>Semi</a:t>
            </a:r>
            <a:r>
              <a:rPr lang="de-DE" dirty="0" smtClean="0"/>
              <a:t>’ (</a:t>
            </a:r>
            <a:r>
              <a:rPr lang="de-DE" dirty="0" err="1" smtClean="0"/>
              <a:t>işiten</a:t>
            </a:r>
            <a:r>
              <a:rPr lang="de-DE" dirty="0" smtClean="0"/>
              <a:t>), Basir (gören), Kadir (</a:t>
            </a:r>
            <a:r>
              <a:rPr lang="de-DE" dirty="0" err="1" smtClean="0"/>
              <a:t>güç</a:t>
            </a:r>
            <a:r>
              <a:rPr lang="de-DE" dirty="0" smtClean="0"/>
              <a:t> </a:t>
            </a:r>
            <a:r>
              <a:rPr lang="de-DE" dirty="0" err="1" smtClean="0"/>
              <a:t>yetiren</a:t>
            </a:r>
            <a:r>
              <a:rPr lang="de-DE" dirty="0" smtClean="0"/>
              <a:t>), </a:t>
            </a:r>
            <a:r>
              <a:rPr lang="de-DE" dirty="0" err="1" smtClean="0"/>
              <a:t>Murid</a:t>
            </a:r>
            <a:r>
              <a:rPr lang="de-DE" dirty="0" smtClean="0"/>
              <a:t> (</a:t>
            </a:r>
            <a:r>
              <a:rPr lang="de-DE" dirty="0" err="1" smtClean="0"/>
              <a:t>dileyen</a:t>
            </a:r>
            <a:r>
              <a:rPr lang="de-DE" dirty="0" smtClean="0"/>
              <a:t>) </a:t>
            </a:r>
            <a:r>
              <a:rPr lang="de-DE" dirty="0" err="1" smtClean="0"/>
              <a:t>ve</a:t>
            </a:r>
            <a:r>
              <a:rPr lang="de-DE" dirty="0" smtClean="0"/>
              <a:t> </a:t>
            </a:r>
            <a:r>
              <a:rPr lang="de-DE" dirty="0" err="1" smtClean="0"/>
              <a:t>Mütekellim</a:t>
            </a:r>
            <a:r>
              <a:rPr lang="de-DE" dirty="0" smtClean="0"/>
              <a:t> (</a:t>
            </a:r>
            <a:r>
              <a:rPr lang="de-DE" dirty="0" err="1" smtClean="0"/>
              <a:t>konuşan</a:t>
            </a:r>
            <a:r>
              <a:rPr lang="de-DE" dirty="0" smtClean="0"/>
              <a:t>). </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ONTOLOJİ SINIFLAMASI</a:t>
            </a:r>
            <a:endParaRPr lang="tr-TR" dirty="0"/>
          </a:p>
        </p:txBody>
      </p:sp>
      <p:sp>
        <p:nvSpPr>
          <p:cNvPr id="3" name="2 İçerik Yer Tutucusu"/>
          <p:cNvSpPr>
            <a:spLocks noGrp="1"/>
          </p:cNvSpPr>
          <p:nvPr>
            <p:ph idx="1"/>
          </p:nvPr>
        </p:nvSpPr>
        <p:spPr>
          <a:xfrm>
            <a:off x="457200" y="1600200"/>
            <a:ext cx="7859216" cy="4637112"/>
          </a:xfrm>
        </p:spPr>
        <p:txBody>
          <a:bodyPr>
            <a:normAutofit/>
          </a:bodyPr>
          <a:lstStyle/>
          <a:p>
            <a:endParaRPr lang="tr-TR" dirty="0" smtClean="0"/>
          </a:p>
          <a:p>
            <a:pPr algn="just"/>
            <a:r>
              <a:rPr lang="tr-TR" dirty="0" smtClean="0"/>
              <a:t>Ontolojiyi </a:t>
            </a:r>
            <a:r>
              <a:rPr lang="tr-TR" i="1" dirty="0" smtClean="0"/>
              <a:t>metafiziksel ontoloji </a:t>
            </a:r>
            <a:r>
              <a:rPr lang="tr-TR" dirty="0" smtClean="0"/>
              <a:t>ve </a:t>
            </a:r>
            <a:r>
              <a:rPr lang="tr-TR" i="1" dirty="0" smtClean="0"/>
              <a:t>fiziksel ontoloji </a:t>
            </a:r>
            <a:r>
              <a:rPr lang="tr-TR" dirty="0" smtClean="0"/>
              <a:t>olarak ikiye ayrılır. Metafiziksel ontoloji görünmeyen varlık alanıyla ilgilidir. Bu alanı keşfeden insani yeti akıldır. Fiziksel ontoloji ise, görünür alemle ilgilenir. Bu alan ise insanın beş duyusuna konu olur. </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Fiilî Sıfatlar</a:t>
            </a:r>
            <a:endParaRPr lang="tr-TR" dirty="0"/>
          </a:p>
        </p:txBody>
      </p:sp>
      <p:sp>
        <p:nvSpPr>
          <p:cNvPr id="3" name="2 İçerik Yer Tutucusu"/>
          <p:cNvSpPr>
            <a:spLocks noGrp="1"/>
          </p:cNvSpPr>
          <p:nvPr>
            <p:ph idx="1"/>
          </p:nvPr>
        </p:nvSpPr>
        <p:spPr/>
        <p:txBody>
          <a:bodyPr>
            <a:normAutofit fontScale="92500" lnSpcReduction="20000"/>
          </a:bodyPr>
          <a:lstStyle/>
          <a:p>
            <a:r>
              <a:rPr lang="de-DE" dirty="0" err="1" smtClean="0"/>
              <a:t>Allah’ın</a:t>
            </a:r>
            <a:r>
              <a:rPr lang="de-DE" dirty="0" smtClean="0"/>
              <a:t> </a:t>
            </a:r>
            <a:r>
              <a:rPr lang="de-DE" dirty="0" err="1" smtClean="0"/>
              <a:t>evrenle</a:t>
            </a:r>
            <a:r>
              <a:rPr lang="de-DE" dirty="0" smtClean="0"/>
              <a:t> </a:t>
            </a:r>
            <a:r>
              <a:rPr lang="de-DE" dirty="0" err="1" smtClean="0"/>
              <a:t>olan</a:t>
            </a:r>
            <a:r>
              <a:rPr lang="de-DE" dirty="0" smtClean="0"/>
              <a:t> </a:t>
            </a:r>
            <a:r>
              <a:rPr lang="de-DE" dirty="0" err="1" smtClean="0"/>
              <a:t>ilişkisini</a:t>
            </a:r>
            <a:r>
              <a:rPr lang="de-DE" dirty="0" smtClean="0"/>
              <a:t>, </a:t>
            </a:r>
            <a:r>
              <a:rPr lang="de-DE" dirty="0" err="1" smtClean="0"/>
              <a:t>yaratmasını</a:t>
            </a:r>
            <a:r>
              <a:rPr lang="de-DE" dirty="0" smtClean="0"/>
              <a:t> </a:t>
            </a:r>
            <a:r>
              <a:rPr lang="de-DE" dirty="0" err="1" smtClean="0"/>
              <a:t>ve</a:t>
            </a:r>
            <a:r>
              <a:rPr lang="de-DE" dirty="0" smtClean="0"/>
              <a:t> </a:t>
            </a:r>
            <a:r>
              <a:rPr lang="de-DE" dirty="0" err="1" smtClean="0"/>
              <a:t>yaratmanın</a:t>
            </a:r>
            <a:r>
              <a:rPr lang="de-DE" dirty="0" smtClean="0"/>
              <a:t> </a:t>
            </a:r>
            <a:r>
              <a:rPr lang="de-DE" dirty="0" err="1" smtClean="0"/>
              <a:t>devamını</a:t>
            </a:r>
            <a:r>
              <a:rPr lang="de-DE" dirty="0" smtClean="0"/>
              <a:t> </a:t>
            </a:r>
            <a:r>
              <a:rPr lang="de-DE" dirty="0" err="1" smtClean="0"/>
              <a:t>sağlayan</a:t>
            </a:r>
            <a:r>
              <a:rPr lang="de-DE" dirty="0" smtClean="0"/>
              <a:t> </a:t>
            </a:r>
            <a:r>
              <a:rPr lang="de-DE" dirty="0" err="1" smtClean="0"/>
              <a:t>sıfatlarıdır</a:t>
            </a:r>
            <a:r>
              <a:rPr lang="de-DE" dirty="0" smtClean="0"/>
              <a:t>. </a:t>
            </a:r>
            <a:r>
              <a:rPr lang="de-DE" dirty="0" err="1" smtClean="0"/>
              <a:t>Bütün</a:t>
            </a:r>
            <a:r>
              <a:rPr lang="de-DE" dirty="0" smtClean="0"/>
              <a:t> </a:t>
            </a:r>
            <a:r>
              <a:rPr lang="de-DE" dirty="0" err="1" smtClean="0"/>
              <a:t>fiili</a:t>
            </a:r>
            <a:r>
              <a:rPr lang="de-DE" dirty="0" smtClean="0"/>
              <a:t> </a:t>
            </a:r>
            <a:r>
              <a:rPr lang="de-DE" dirty="0" err="1" smtClean="0"/>
              <a:t>sıfatlar</a:t>
            </a:r>
            <a:r>
              <a:rPr lang="de-DE" dirty="0" smtClean="0"/>
              <a:t>, </a:t>
            </a:r>
            <a:r>
              <a:rPr lang="de-DE" dirty="0" err="1" smtClean="0"/>
              <a:t>varlığı</a:t>
            </a:r>
            <a:r>
              <a:rPr lang="de-DE" dirty="0" smtClean="0"/>
              <a:t> </a:t>
            </a:r>
            <a:r>
              <a:rPr lang="de-DE" dirty="0" err="1" smtClean="0"/>
              <a:t>yokluktan</a:t>
            </a:r>
            <a:r>
              <a:rPr lang="de-DE" dirty="0" smtClean="0"/>
              <a:t> </a:t>
            </a:r>
            <a:r>
              <a:rPr lang="de-DE" dirty="0" err="1" smtClean="0"/>
              <a:t>varlığa</a:t>
            </a:r>
            <a:r>
              <a:rPr lang="de-DE" dirty="0" smtClean="0"/>
              <a:t> </a:t>
            </a:r>
            <a:r>
              <a:rPr lang="de-DE" dirty="0" err="1" smtClean="0"/>
              <a:t>çıkarma</a:t>
            </a:r>
            <a:r>
              <a:rPr lang="de-DE" dirty="0" smtClean="0"/>
              <a:t> </a:t>
            </a:r>
            <a:r>
              <a:rPr lang="de-DE" dirty="0" err="1" smtClean="0"/>
              <a:t>anlamına</a:t>
            </a:r>
            <a:r>
              <a:rPr lang="de-DE" dirty="0" smtClean="0"/>
              <a:t> </a:t>
            </a:r>
            <a:r>
              <a:rPr lang="de-DE" dirty="0" err="1" smtClean="0"/>
              <a:t>gelen</a:t>
            </a:r>
            <a:r>
              <a:rPr lang="de-DE" dirty="0" smtClean="0"/>
              <a:t> </a:t>
            </a:r>
            <a:r>
              <a:rPr lang="de-DE" i="1" dirty="0" err="1" smtClean="0"/>
              <a:t>tekv</a:t>
            </a:r>
            <a:r>
              <a:rPr lang="tr-TR" i="1" dirty="0" smtClean="0"/>
              <a:t>î</a:t>
            </a:r>
            <a:r>
              <a:rPr lang="de-DE" i="1" dirty="0" smtClean="0"/>
              <a:t>n</a:t>
            </a:r>
            <a:r>
              <a:rPr lang="de-DE" dirty="0" smtClean="0"/>
              <a:t> </a:t>
            </a:r>
            <a:r>
              <a:rPr lang="de-DE" dirty="0" err="1" smtClean="0"/>
              <a:t>sıfatı</a:t>
            </a:r>
            <a:r>
              <a:rPr lang="de-DE" dirty="0" smtClean="0"/>
              <a:t> </a:t>
            </a:r>
            <a:r>
              <a:rPr lang="de-DE" dirty="0" err="1" smtClean="0"/>
              <a:t>altında</a:t>
            </a:r>
            <a:r>
              <a:rPr lang="de-DE" dirty="0" smtClean="0"/>
              <a:t> </a:t>
            </a:r>
            <a:r>
              <a:rPr lang="de-DE" dirty="0" err="1" smtClean="0"/>
              <a:t>toplanmaktadır</a:t>
            </a:r>
            <a:r>
              <a:rPr lang="de-DE" dirty="0" smtClean="0"/>
              <a:t>. </a:t>
            </a:r>
            <a:r>
              <a:rPr lang="de-DE" dirty="0" err="1" smtClean="0"/>
              <a:t>Maturidî</a:t>
            </a:r>
            <a:r>
              <a:rPr lang="de-DE" dirty="0" smtClean="0"/>
              <a:t> </a:t>
            </a:r>
            <a:r>
              <a:rPr lang="de-DE" dirty="0" err="1" smtClean="0"/>
              <a:t>düşünce</a:t>
            </a:r>
            <a:r>
              <a:rPr lang="de-DE" dirty="0" smtClean="0"/>
              <a:t> </a:t>
            </a:r>
            <a:r>
              <a:rPr lang="de-DE" dirty="0" err="1" smtClean="0"/>
              <a:t>çizgisi</a:t>
            </a:r>
            <a:r>
              <a:rPr lang="de-DE" dirty="0" smtClean="0"/>
              <a:t> </a:t>
            </a:r>
            <a:r>
              <a:rPr lang="de-DE" dirty="0" err="1" smtClean="0"/>
              <a:t>tekvin</a:t>
            </a:r>
            <a:r>
              <a:rPr lang="de-DE" dirty="0" smtClean="0"/>
              <a:t> </a:t>
            </a:r>
            <a:r>
              <a:rPr lang="de-DE" dirty="0" err="1" smtClean="0"/>
              <a:t>sıfatı</a:t>
            </a:r>
            <a:r>
              <a:rPr lang="de-DE" dirty="0" smtClean="0"/>
              <a:t> </a:t>
            </a:r>
            <a:r>
              <a:rPr lang="de-DE" dirty="0" err="1" smtClean="0"/>
              <a:t>altında</a:t>
            </a:r>
            <a:r>
              <a:rPr lang="de-DE" dirty="0" smtClean="0"/>
              <a:t> </a:t>
            </a:r>
            <a:r>
              <a:rPr lang="de-DE" dirty="0" err="1" smtClean="0"/>
              <a:t>topladığı</a:t>
            </a:r>
            <a:r>
              <a:rPr lang="de-DE" dirty="0" smtClean="0"/>
              <a:t> </a:t>
            </a:r>
            <a:r>
              <a:rPr lang="de-DE" dirty="0" err="1" smtClean="0"/>
              <a:t>bu</a:t>
            </a:r>
            <a:r>
              <a:rPr lang="de-DE" dirty="0" smtClean="0"/>
              <a:t> </a:t>
            </a:r>
            <a:r>
              <a:rPr lang="de-DE" dirty="0" err="1" smtClean="0"/>
              <a:t>sıfatları</a:t>
            </a:r>
            <a:r>
              <a:rPr lang="de-DE" dirty="0" smtClean="0"/>
              <a:t> </a:t>
            </a:r>
            <a:r>
              <a:rPr lang="de-DE" dirty="0" err="1" smtClean="0"/>
              <a:t>Allah’la</a:t>
            </a:r>
            <a:r>
              <a:rPr lang="de-DE" dirty="0" smtClean="0"/>
              <a:t> </a:t>
            </a:r>
            <a:r>
              <a:rPr lang="de-DE" dirty="0" err="1" smtClean="0"/>
              <a:t>birlikte</a:t>
            </a:r>
            <a:r>
              <a:rPr lang="de-DE" dirty="0" smtClean="0"/>
              <a:t> </a:t>
            </a:r>
            <a:r>
              <a:rPr lang="de-DE" dirty="0" err="1" smtClean="0"/>
              <a:t>kad</a:t>
            </a:r>
            <a:r>
              <a:rPr lang="tr-TR" dirty="0" smtClean="0"/>
              <a:t>î</a:t>
            </a:r>
            <a:r>
              <a:rPr lang="de-DE" dirty="0" smtClean="0"/>
              <a:t>m </a:t>
            </a:r>
            <a:r>
              <a:rPr lang="de-DE" dirty="0" err="1" smtClean="0"/>
              <a:t>saymış</a:t>
            </a:r>
            <a:r>
              <a:rPr lang="de-DE" dirty="0" smtClean="0"/>
              <a:t>, </a:t>
            </a:r>
            <a:r>
              <a:rPr lang="de-DE" dirty="0" err="1" smtClean="0"/>
              <a:t>Eş’ariler</a:t>
            </a:r>
            <a:r>
              <a:rPr lang="de-DE" dirty="0" smtClean="0"/>
              <a:t> </a:t>
            </a:r>
            <a:r>
              <a:rPr lang="de-DE" dirty="0" err="1" smtClean="0"/>
              <a:t>ise</a:t>
            </a:r>
            <a:r>
              <a:rPr lang="de-DE" dirty="0" smtClean="0"/>
              <a:t> </a:t>
            </a:r>
            <a:r>
              <a:rPr lang="de-DE" dirty="0" err="1" smtClean="0"/>
              <a:t>bunu</a:t>
            </a:r>
            <a:r>
              <a:rPr lang="de-DE" dirty="0" smtClean="0"/>
              <a:t> </a:t>
            </a:r>
            <a:r>
              <a:rPr lang="de-DE" dirty="0" err="1" smtClean="0"/>
              <a:t>kabul</a:t>
            </a:r>
            <a:r>
              <a:rPr lang="de-DE" dirty="0" smtClean="0"/>
              <a:t> </a:t>
            </a:r>
            <a:r>
              <a:rPr lang="de-DE" dirty="0" err="1" smtClean="0"/>
              <a:t>etmemişlerdir</a:t>
            </a:r>
            <a:r>
              <a:rPr lang="de-DE" dirty="0" smtClean="0"/>
              <a:t>. </a:t>
            </a:r>
            <a:r>
              <a:rPr lang="de-DE" dirty="0" err="1" smtClean="0"/>
              <a:t>Eş’arilere</a:t>
            </a:r>
            <a:r>
              <a:rPr lang="de-DE" dirty="0" smtClean="0"/>
              <a:t> göre </a:t>
            </a:r>
            <a:r>
              <a:rPr lang="de-DE" dirty="0" err="1" smtClean="0"/>
              <a:t>bu</a:t>
            </a:r>
            <a:r>
              <a:rPr lang="de-DE" dirty="0" smtClean="0"/>
              <a:t> </a:t>
            </a:r>
            <a:r>
              <a:rPr lang="de-DE" dirty="0" err="1" smtClean="0"/>
              <a:t>fiiller</a:t>
            </a:r>
            <a:r>
              <a:rPr lang="de-DE" dirty="0" smtClean="0"/>
              <a:t> </a:t>
            </a:r>
            <a:r>
              <a:rPr lang="de-DE" dirty="0" err="1" smtClean="0"/>
              <a:t>sıfat</a:t>
            </a:r>
            <a:r>
              <a:rPr lang="de-DE" dirty="0" smtClean="0"/>
              <a:t> </a:t>
            </a:r>
            <a:r>
              <a:rPr lang="de-DE" dirty="0" err="1" smtClean="0"/>
              <a:t>kapsamında</a:t>
            </a:r>
            <a:r>
              <a:rPr lang="de-DE" dirty="0" smtClean="0"/>
              <a:t> </a:t>
            </a:r>
            <a:r>
              <a:rPr lang="de-DE" dirty="0" err="1" smtClean="0"/>
              <a:t>görülmemelidir</a:t>
            </a:r>
            <a:r>
              <a:rPr lang="de-DE" dirty="0" smtClean="0"/>
              <a:t>. </a:t>
            </a:r>
            <a:r>
              <a:rPr lang="de-DE" dirty="0" err="1" smtClean="0"/>
              <a:t>Bunlar</a:t>
            </a:r>
            <a:r>
              <a:rPr lang="de-DE" dirty="0" smtClean="0"/>
              <a:t> </a:t>
            </a:r>
            <a:r>
              <a:rPr lang="de-DE" dirty="0" err="1" smtClean="0"/>
              <a:t>ilim</a:t>
            </a:r>
            <a:r>
              <a:rPr lang="de-DE" dirty="0" smtClean="0"/>
              <a:t>, </a:t>
            </a:r>
            <a:r>
              <a:rPr lang="de-DE" dirty="0" err="1" smtClean="0"/>
              <a:t>irade</a:t>
            </a:r>
            <a:r>
              <a:rPr lang="de-DE" dirty="0" smtClean="0"/>
              <a:t>, </a:t>
            </a:r>
            <a:r>
              <a:rPr lang="de-DE" dirty="0" err="1" smtClean="0"/>
              <a:t>kudret</a:t>
            </a:r>
            <a:r>
              <a:rPr lang="de-DE" dirty="0" smtClean="0"/>
              <a:t> </a:t>
            </a:r>
            <a:r>
              <a:rPr lang="de-DE" dirty="0" err="1" smtClean="0"/>
              <a:t>gibi</a:t>
            </a:r>
            <a:r>
              <a:rPr lang="de-DE" dirty="0" smtClean="0"/>
              <a:t> </a:t>
            </a:r>
            <a:r>
              <a:rPr lang="de-DE" dirty="0" err="1" smtClean="0"/>
              <a:t>ilahi</a:t>
            </a:r>
            <a:r>
              <a:rPr lang="de-DE" dirty="0" smtClean="0"/>
              <a:t> </a:t>
            </a:r>
            <a:r>
              <a:rPr lang="de-DE" dirty="0" err="1" smtClean="0"/>
              <a:t>sıfatların</a:t>
            </a:r>
            <a:r>
              <a:rPr lang="de-DE" dirty="0" smtClean="0"/>
              <a:t> </a:t>
            </a:r>
            <a:r>
              <a:rPr lang="de-DE" dirty="0" err="1" smtClean="0"/>
              <a:t>fonksiyonları</a:t>
            </a:r>
            <a:r>
              <a:rPr lang="de-DE" dirty="0" smtClean="0"/>
              <a:t> </a:t>
            </a:r>
            <a:r>
              <a:rPr lang="de-DE" dirty="0" err="1" smtClean="0"/>
              <a:t>olduğu</a:t>
            </a:r>
            <a:r>
              <a:rPr lang="de-DE" dirty="0" smtClean="0"/>
              <a:t> </a:t>
            </a:r>
            <a:r>
              <a:rPr lang="de-DE" dirty="0" err="1" smtClean="0"/>
              <a:t>için</a:t>
            </a:r>
            <a:r>
              <a:rPr lang="de-DE" dirty="0" smtClean="0"/>
              <a:t>, </a:t>
            </a:r>
            <a:r>
              <a:rPr lang="de-DE" dirty="0" err="1" smtClean="0"/>
              <a:t>başka</a:t>
            </a:r>
            <a:r>
              <a:rPr lang="de-DE" dirty="0" smtClean="0"/>
              <a:t> </a:t>
            </a:r>
            <a:r>
              <a:rPr lang="de-DE" dirty="0" err="1" smtClean="0"/>
              <a:t>bir</a:t>
            </a:r>
            <a:r>
              <a:rPr lang="de-DE" dirty="0" smtClean="0"/>
              <a:t> </a:t>
            </a:r>
            <a:r>
              <a:rPr lang="de-DE" dirty="0" err="1" smtClean="0"/>
              <a:t>ifadeyle</a:t>
            </a:r>
            <a:r>
              <a:rPr lang="de-DE" dirty="0" smtClean="0"/>
              <a:t>, </a:t>
            </a:r>
            <a:r>
              <a:rPr lang="de-DE" dirty="0" err="1" smtClean="0"/>
              <a:t>nesneleri</a:t>
            </a:r>
            <a:r>
              <a:rPr lang="de-DE" dirty="0" smtClean="0"/>
              <a:t> </a:t>
            </a:r>
            <a:r>
              <a:rPr lang="de-DE" dirty="0" err="1" smtClean="0"/>
              <a:t>ile</a:t>
            </a:r>
            <a:r>
              <a:rPr lang="de-DE" dirty="0" smtClean="0"/>
              <a:t> </a:t>
            </a:r>
            <a:r>
              <a:rPr lang="de-DE" dirty="0" err="1" smtClean="0"/>
              <a:t>ilgili</a:t>
            </a:r>
            <a:r>
              <a:rPr lang="de-DE" dirty="0" smtClean="0"/>
              <a:t> </a:t>
            </a:r>
            <a:r>
              <a:rPr lang="de-DE" dirty="0" err="1" smtClean="0"/>
              <a:t>oldukları</a:t>
            </a:r>
            <a:r>
              <a:rPr lang="de-DE" dirty="0" smtClean="0"/>
              <a:t> </a:t>
            </a:r>
            <a:r>
              <a:rPr lang="de-DE" dirty="0" err="1" smtClean="0"/>
              <a:t>için</a:t>
            </a:r>
            <a:r>
              <a:rPr lang="de-DE" dirty="0" smtClean="0"/>
              <a:t> </a:t>
            </a:r>
            <a:r>
              <a:rPr lang="de-DE" dirty="0" err="1" smtClean="0"/>
              <a:t>kad</a:t>
            </a:r>
            <a:r>
              <a:rPr lang="tr-TR" dirty="0" smtClean="0"/>
              <a:t>î</a:t>
            </a:r>
            <a:r>
              <a:rPr lang="de-DE" dirty="0" smtClean="0"/>
              <a:t>m </a:t>
            </a:r>
            <a:r>
              <a:rPr lang="de-DE" dirty="0" err="1" smtClean="0"/>
              <a:t>değil</a:t>
            </a:r>
            <a:r>
              <a:rPr lang="de-DE" dirty="0" smtClean="0"/>
              <a:t> h</a:t>
            </a:r>
            <a:r>
              <a:rPr lang="tr-TR" dirty="0" smtClean="0"/>
              <a:t>â</a:t>
            </a:r>
            <a:r>
              <a:rPr lang="de-DE" dirty="0" err="1" smtClean="0"/>
              <a:t>distirler</a:t>
            </a:r>
            <a:r>
              <a:rPr lang="de-DE" dirty="0" smtClean="0"/>
              <a:t>, </a:t>
            </a:r>
            <a:r>
              <a:rPr lang="de-DE" dirty="0" err="1" smtClean="0"/>
              <a:t>dolayısıyla</a:t>
            </a:r>
            <a:r>
              <a:rPr lang="de-DE" dirty="0" smtClean="0"/>
              <a:t> da z</a:t>
            </a:r>
            <a:r>
              <a:rPr lang="tr-TR" dirty="0" smtClean="0"/>
              <a:t>â</a:t>
            </a:r>
            <a:r>
              <a:rPr lang="de-DE" dirty="0" smtClean="0"/>
              <a:t>t </a:t>
            </a:r>
            <a:r>
              <a:rPr lang="de-DE" dirty="0" err="1" smtClean="0"/>
              <a:t>ile</a:t>
            </a:r>
            <a:r>
              <a:rPr lang="de-DE" dirty="0" smtClean="0"/>
              <a:t> k</a:t>
            </a:r>
            <a:r>
              <a:rPr lang="tr-TR" dirty="0" smtClean="0"/>
              <a:t>â</a:t>
            </a:r>
            <a:r>
              <a:rPr lang="de-DE" dirty="0" smtClean="0"/>
              <a:t>im </a:t>
            </a:r>
            <a:r>
              <a:rPr lang="de-DE" dirty="0" err="1" smtClean="0"/>
              <a:t>değildirler</a:t>
            </a:r>
            <a:r>
              <a:rPr lang="de-DE" dirty="0" smtClean="0"/>
              <a:t>. </a:t>
            </a:r>
            <a:endParaRPr lang="tr-TR" dirty="0" smtClean="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SUBUTÎ SIFATLAR TARTIŞMASI</a:t>
            </a:r>
            <a:endParaRPr lang="tr-TR" dirty="0"/>
          </a:p>
        </p:txBody>
      </p:sp>
      <p:sp>
        <p:nvSpPr>
          <p:cNvPr id="3" name="2 İçerik Yer Tutucusu"/>
          <p:cNvSpPr>
            <a:spLocks noGrp="1"/>
          </p:cNvSpPr>
          <p:nvPr>
            <p:ph idx="1"/>
          </p:nvPr>
        </p:nvSpPr>
        <p:spPr/>
        <p:txBody>
          <a:bodyPr>
            <a:normAutofit fontScale="85000" lnSpcReduction="10000"/>
          </a:bodyPr>
          <a:lstStyle/>
          <a:p>
            <a:r>
              <a:rPr lang="de-DE" dirty="0" err="1" smtClean="0"/>
              <a:t>Sübuti</a:t>
            </a:r>
            <a:r>
              <a:rPr lang="de-DE" dirty="0" smtClean="0"/>
              <a:t> </a:t>
            </a:r>
            <a:r>
              <a:rPr lang="de-DE" dirty="0" err="1" smtClean="0"/>
              <a:t>sıfatların</a:t>
            </a:r>
            <a:r>
              <a:rPr lang="de-DE" dirty="0" smtClean="0"/>
              <a:t> </a:t>
            </a:r>
            <a:r>
              <a:rPr lang="de-DE" dirty="0" err="1" smtClean="0"/>
              <a:t>Allah’ın</a:t>
            </a:r>
            <a:r>
              <a:rPr lang="de-DE" dirty="0" smtClean="0"/>
              <a:t> </a:t>
            </a:r>
            <a:r>
              <a:rPr lang="de-DE" dirty="0" err="1" smtClean="0"/>
              <a:t>zatı</a:t>
            </a:r>
            <a:r>
              <a:rPr lang="de-DE" dirty="0" smtClean="0"/>
              <a:t> </a:t>
            </a:r>
            <a:r>
              <a:rPr lang="de-DE" dirty="0" err="1" smtClean="0"/>
              <a:t>ile</a:t>
            </a:r>
            <a:r>
              <a:rPr lang="de-DE" dirty="0" smtClean="0"/>
              <a:t> </a:t>
            </a:r>
            <a:r>
              <a:rPr lang="de-DE" dirty="0" err="1" smtClean="0"/>
              <a:t>nasıl</a:t>
            </a:r>
            <a:r>
              <a:rPr lang="de-DE" dirty="0" smtClean="0"/>
              <a:t> </a:t>
            </a:r>
            <a:r>
              <a:rPr lang="de-DE" dirty="0" err="1" smtClean="0"/>
              <a:t>bir</a:t>
            </a:r>
            <a:r>
              <a:rPr lang="de-DE" dirty="0" smtClean="0"/>
              <a:t> </a:t>
            </a:r>
            <a:r>
              <a:rPr lang="de-DE" dirty="0" err="1" smtClean="0"/>
              <a:t>ilişkisi</a:t>
            </a:r>
            <a:r>
              <a:rPr lang="de-DE" dirty="0" smtClean="0"/>
              <a:t> </a:t>
            </a:r>
            <a:r>
              <a:rPr lang="de-DE" dirty="0" err="1" smtClean="0"/>
              <a:t>bulunduğu</a:t>
            </a:r>
            <a:r>
              <a:rPr lang="de-DE" dirty="0" smtClean="0"/>
              <a:t>, hem </a:t>
            </a:r>
            <a:r>
              <a:rPr lang="de-DE" dirty="0" err="1" smtClean="0"/>
              <a:t>kelamcılar</a:t>
            </a:r>
            <a:r>
              <a:rPr lang="de-DE" dirty="0" smtClean="0"/>
              <a:t> hem de </a:t>
            </a:r>
            <a:r>
              <a:rPr lang="de-DE" dirty="0" err="1" smtClean="0"/>
              <a:t>müslüman</a:t>
            </a:r>
            <a:r>
              <a:rPr lang="de-DE" dirty="0" smtClean="0"/>
              <a:t> </a:t>
            </a:r>
            <a:r>
              <a:rPr lang="de-DE" dirty="0" err="1" smtClean="0"/>
              <a:t>filozoflar</a:t>
            </a:r>
            <a:r>
              <a:rPr lang="de-DE" dirty="0" smtClean="0"/>
              <a:t> </a:t>
            </a:r>
            <a:r>
              <a:rPr lang="de-DE" dirty="0" err="1" smtClean="0"/>
              <a:t>arasında</a:t>
            </a:r>
            <a:r>
              <a:rPr lang="de-DE" dirty="0" smtClean="0"/>
              <a:t> </a:t>
            </a:r>
            <a:r>
              <a:rPr lang="de-DE" dirty="0" err="1" smtClean="0"/>
              <a:t>tartışmalıdır</a:t>
            </a:r>
            <a:r>
              <a:rPr lang="de-DE" dirty="0" smtClean="0"/>
              <a:t>. </a:t>
            </a:r>
            <a:r>
              <a:rPr lang="de-DE" dirty="0" err="1" smtClean="0"/>
              <a:t>Sıfatların</a:t>
            </a:r>
            <a:r>
              <a:rPr lang="de-DE" dirty="0" smtClean="0"/>
              <a:t>, </a:t>
            </a:r>
            <a:r>
              <a:rPr lang="de-DE" dirty="0" err="1" smtClean="0"/>
              <a:t>Allah’ın</a:t>
            </a:r>
            <a:r>
              <a:rPr lang="de-DE" dirty="0" smtClean="0"/>
              <a:t> </a:t>
            </a:r>
            <a:r>
              <a:rPr lang="de-DE" dirty="0" err="1" smtClean="0"/>
              <a:t>tevhidine</a:t>
            </a:r>
            <a:r>
              <a:rPr lang="de-DE" dirty="0" smtClean="0"/>
              <a:t> </a:t>
            </a:r>
            <a:r>
              <a:rPr lang="de-DE" dirty="0" err="1" smtClean="0"/>
              <a:t>bir</a:t>
            </a:r>
            <a:r>
              <a:rPr lang="de-DE" dirty="0" smtClean="0"/>
              <a:t> </a:t>
            </a:r>
            <a:r>
              <a:rPr lang="de-DE" dirty="0" err="1" smtClean="0"/>
              <a:t>zarar</a:t>
            </a:r>
            <a:r>
              <a:rPr lang="de-DE" dirty="0" smtClean="0"/>
              <a:t> </a:t>
            </a:r>
            <a:r>
              <a:rPr lang="de-DE" dirty="0" err="1" smtClean="0"/>
              <a:t>getireceğinden</a:t>
            </a:r>
            <a:r>
              <a:rPr lang="de-DE" dirty="0" smtClean="0"/>
              <a:t> </a:t>
            </a:r>
            <a:r>
              <a:rPr lang="de-DE" dirty="0" err="1" smtClean="0"/>
              <a:t>endişe</a:t>
            </a:r>
            <a:r>
              <a:rPr lang="de-DE" dirty="0" smtClean="0"/>
              <a:t> </a:t>
            </a:r>
            <a:r>
              <a:rPr lang="de-DE" dirty="0" err="1" smtClean="0"/>
              <a:t>ederek</a:t>
            </a:r>
            <a:r>
              <a:rPr lang="de-DE" dirty="0" smtClean="0"/>
              <a:t>, </a:t>
            </a:r>
            <a:r>
              <a:rPr lang="de-DE" dirty="0" err="1" smtClean="0"/>
              <a:t>müslüman</a:t>
            </a:r>
            <a:r>
              <a:rPr lang="de-DE" dirty="0" smtClean="0"/>
              <a:t> </a:t>
            </a:r>
            <a:r>
              <a:rPr lang="de-DE" dirty="0" err="1" smtClean="0"/>
              <a:t>filozoflar</a:t>
            </a:r>
            <a:r>
              <a:rPr lang="de-DE" dirty="0" smtClean="0"/>
              <a:t> </a:t>
            </a:r>
            <a:r>
              <a:rPr lang="de-DE" dirty="0" err="1" smtClean="0"/>
              <a:t>ve</a:t>
            </a:r>
            <a:r>
              <a:rPr lang="de-DE" dirty="0" smtClean="0"/>
              <a:t> </a:t>
            </a:r>
            <a:r>
              <a:rPr lang="de-DE" dirty="0" err="1" smtClean="0"/>
              <a:t>mutezile</a:t>
            </a:r>
            <a:r>
              <a:rPr lang="de-DE" dirty="0" smtClean="0"/>
              <a:t> </a:t>
            </a:r>
            <a:r>
              <a:rPr lang="de-DE" dirty="0" err="1" smtClean="0"/>
              <a:t>kelamcıları</a:t>
            </a:r>
            <a:r>
              <a:rPr lang="de-DE" dirty="0" smtClean="0"/>
              <a:t> </a:t>
            </a:r>
            <a:r>
              <a:rPr lang="de-DE" dirty="0" err="1" smtClean="0"/>
              <a:t>sıfatları</a:t>
            </a:r>
            <a:r>
              <a:rPr lang="de-DE" dirty="0" smtClean="0"/>
              <a:t> </a:t>
            </a:r>
            <a:r>
              <a:rPr lang="de-DE" dirty="0" err="1" smtClean="0"/>
              <a:t>zata</a:t>
            </a:r>
            <a:r>
              <a:rPr lang="de-DE" dirty="0" smtClean="0"/>
              <a:t> </a:t>
            </a:r>
            <a:r>
              <a:rPr lang="de-DE" dirty="0" err="1" smtClean="0"/>
              <a:t>indirgemişlerdir</a:t>
            </a:r>
            <a:r>
              <a:rPr lang="de-DE" dirty="0" smtClean="0"/>
              <a:t>. </a:t>
            </a:r>
            <a:r>
              <a:rPr lang="de-DE" dirty="0" err="1" smtClean="0"/>
              <a:t>Bu</a:t>
            </a:r>
            <a:r>
              <a:rPr lang="de-DE" dirty="0" smtClean="0"/>
              <a:t> </a:t>
            </a:r>
            <a:r>
              <a:rPr lang="de-DE" dirty="0" err="1" smtClean="0"/>
              <a:t>indirgemeyi</a:t>
            </a:r>
            <a:r>
              <a:rPr lang="de-DE" dirty="0" smtClean="0"/>
              <a:t>, </a:t>
            </a:r>
            <a:r>
              <a:rPr lang="de-DE" dirty="0" err="1" smtClean="0"/>
              <a:t>sıfatları</a:t>
            </a:r>
            <a:r>
              <a:rPr lang="de-DE" dirty="0" smtClean="0"/>
              <a:t> </a:t>
            </a:r>
            <a:r>
              <a:rPr lang="de-DE" dirty="0" err="1" smtClean="0"/>
              <a:t>ortadan</a:t>
            </a:r>
            <a:r>
              <a:rPr lang="de-DE" dirty="0" smtClean="0"/>
              <a:t> </a:t>
            </a:r>
            <a:r>
              <a:rPr lang="de-DE" dirty="0" err="1" smtClean="0"/>
              <a:t>kaldırmak</a:t>
            </a:r>
            <a:r>
              <a:rPr lang="de-DE" dirty="0" smtClean="0"/>
              <a:t> </a:t>
            </a:r>
            <a:r>
              <a:rPr lang="de-DE" dirty="0" err="1" smtClean="0"/>
              <a:t>şeklinde</a:t>
            </a:r>
            <a:r>
              <a:rPr lang="de-DE" dirty="0" smtClean="0"/>
              <a:t> </a:t>
            </a:r>
            <a:r>
              <a:rPr lang="de-DE" dirty="0" err="1" smtClean="0"/>
              <a:t>yorumlamak</a:t>
            </a:r>
            <a:r>
              <a:rPr lang="de-DE" dirty="0" smtClean="0"/>
              <a:t> </a:t>
            </a:r>
            <a:r>
              <a:rPr lang="de-DE" dirty="0" err="1" smtClean="0"/>
              <a:t>yanlıştır</a:t>
            </a:r>
            <a:r>
              <a:rPr lang="de-DE" dirty="0" smtClean="0"/>
              <a:t>. </a:t>
            </a:r>
            <a:r>
              <a:rPr lang="de-DE" dirty="0" err="1" smtClean="0"/>
              <a:t>Öte</a:t>
            </a:r>
            <a:r>
              <a:rPr lang="de-DE" dirty="0" smtClean="0"/>
              <a:t> </a:t>
            </a:r>
            <a:r>
              <a:rPr lang="de-DE" dirty="0" err="1" smtClean="0"/>
              <a:t>yandan</a:t>
            </a:r>
            <a:r>
              <a:rPr lang="de-DE" dirty="0" smtClean="0"/>
              <a:t> </a:t>
            </a:r>
            <a:r>
              <a:rPr lang="de-DE" dirty="0" err="1" smtClean="0"/>
              <a:t>kelamcıların</a:t>
            </a:r>
            <a:r>
              <a:rPr lang="de-DE" dirty="0" smtClean="0"/>
              <a:t> </a:t>
            </a:r>
            <a:r>
              <a:rPr lang="de-DE" dirty="0" err="1" smtClean="0"/>
              <a:t>fikri</a:t>
            </a:r>
            <a:r>
              <a:rPr lang="de-DE" dirty="0" smtClean="0"/>
              <a:t> </a:t>
            </a:r>
            <a:r>
              <a:rPr lang="de-DE" dirty="0" err="1" smtClean="0"/>
              <a:t>bir</a:t>
            </a:r>
            <a:r>
              <a:rPr lang="de-DE" dirty="0" smtClean="0"/>
              <a:t> </a:t>
            </a:r>
            <a:r>
              <a:rPr lang="de-DE" dirty="0" err="1" smtClean="0"/>
              <a:t>mücadele</a:t>
            </a:r>
            <a:r>
              <a:rPr lang="de-DE" dirty="0" smtClean="0"/>
              <a:t> </a:t>
            </a:r>
            <a:r>
              <a:rPr lang="de-DE" dirty="0" err="1" smtClean="0"/>
              <a:t>içinde</a:t>
            </a:r>
            <a:r>
              <a:rPr lang="de-DE" dirty="0" smtClean="0"/>
              <a:t> </a:t>
            </a:r>
            <a:r>
              <a:rPr lang="de-DE" dirty="0" err="1" smtClean="0"/>
              <a:t>oldukları</a:t>
            </a:r>
            <a:r>
              <a:rPr lang="de-DE" dirty="0" smtClean="0"/>
              <a:t> </a:t>
            </a:r>
            <a:r>
              <a:rPr lang="de-DE" dirty="0" err="1" smtClean="0"/>
              <a:t>hristiyan</a:t>
            </a:r>
            <a:r>
              <a:rPr lang="de-DE" dirty="0" smtClean="0"/>
              <a:t> </a:t>
            </a:r>
            <a:r>
              <a:rPr lang="de-DE" dirty="0" err="1" smtClean="0"/>
              <a:t>gruplar</a:t>
            </a:r>
            <a:r>
              <a:rPr lang="de-DE" dirty="0" smtClean="0"/>
              <a:t> </a:t>
            </a:r>
            <a:r>
              <a:rPr lang="de-DE" dirty="0" err="1" smtClean="0"/>
              <a:t>ise</a:t>
            </a:r>
            <a:r>
              <a:rPr lang="de-DE" dirty="0" smtClean="0"/>
              <a:t>, </a:t>
            </a:r>
            <a:r>
              <a:rPr lang="de-DE" dirty="0" err="1" smtClean="0"/>
              <a:t>sıfatı</a:t>
            </a:r>
            <a:r>
              <a:rPr lang="de-DE" dirty="0" smtClean="0"/>
              <a:t> </a:t>
            </a:r>
            <a:r>
              <a:rPr lang="de-DE" dirty="0" err="1" smtClean="0"/>
              <a:t>zattan</a:t>
            </a:r>
            <a:r>
              <a:rPr lang="de-DE" dirty="0" smtClean="0"/>
              <a:t> </a:t>
            </a:r>
            <a:r>
              <a:rPr lang="de-DE" dirty="0" err="1" smtClean="0"/>
              <a:t>ayrı</a:t>
            </a:r>
            <a:r>
              <a:rPr lang="de-DE" dirty="0" smtClean="0"/>
              <a:t> </a:t>
            </a:r>
            <a:r>
              <a:rPr lang="de-DE" dirty="0" err="1" smtClean="0"/>
              <a:t>kurgulamak</a:t>
            </a:r>
            <a:r>
              <a:rPr lang="de-DE" dirty="0" smtClean="0"/>
              <a:t> </a:t>
            </a:r>
            <a:r>
              <a:rPr lang="de-DE" dirty="0" err="1" smtClean="0"/>
              <a:t>suretiyle</a:t>
            </a:r>
            <a:r>
              <a:rPr lang="de-DE" dirty="0" smtClean="0"/>
              <a:t>, </a:t>
            </a:r>
            <a:r>
              <a:rPr lang="de-DE" dirty="0" err="1" smtClean="0"/>
              <a:t>Allah’ın</a:t>
            </a:r>
            <a:r>
              <a:rPr lang="de-DE" dirty="0" smtClean="0"/>
              <a:t> </a:t>
            </a:r>
            <a:r>
              <a:rPr lang="de-DE" dirty="0" err="1" smtClean="0"/>
              <a:t>kelamını</a:t>
            </a:r>
            <a:r>
              <a:rPr lang="de-DE" dirty="0" smtClean="0"/>
              <a:t> (</a:t>
            </a:r>
            <a:r>
              <a:rPr lang="de-DE" dirty="0" err="1" smtClean="0"/>
              <a:t>kelime</a:t>
            </a:r>
            <a:r>
              <a:rPr lang="de-DE" dirty="0" smtClean="0"/>
              <a:t>) </a:t>
            </a:r>
            <a:r>
              <a:rPr lang="de-DE" dirty="0" err="1" smtClean="0"/>
              <a:t>beşer</a:t>
            </a:r>
            <a:r>
              <a:rPr lang="de-DE" dirty="0" smtClean="0"/>
              <a:t> </a:t>
            </a:r>
            <a:r>
              <a:rPr lang="de-DE" dirty="0" err="1" smtClean="0"/>
              <a:t>seviyesine</a:t>
            </a:r>
            <a:r>
              <a:rPr lang="de-DE" dirty="0" smtClean="0"/>
              <a:t> </a:t>
            </a:r>
            <a:r>
              <a:rPr lang="de-DE" dirty="0" err="1" smtClean="0"/>
              <a:t>indirmekte</a:t>
            </a:r>
            <a:r>
              <a:rPr lang="de-DE" dirty="0" smtClean="0"/>
              <a:t> </a:t>
            </a:r>
            <a:r>
              <a:rPr lang="de-DE" dirty="0" err="1" smtClean="0"/>
              <a:t>ve</a:t>
            </a:r>
            <a:r>
              <a:rPr lang="de-DE" dirty="0" smtClean="0"/>
              <a:t> </a:t>
            </a:r>
            <a:r>
              <a:rPr lang="de-DE" dirty="0" err="1" smtClean="0"/>
              <a:t>İsa’nın</a:t>
            </a:r>
            <a:r>
              <a:rPr lang="de-DE" dirty="0" smtClean="0"/>
              <a:t> </a:t>
            </a:r>
            <a:r>
              <a:rPr lang="de-DE" dirty="0" err="1" smtClean="0"/>
              <a:t>bedeninde</a:t>
            </a:r>
            <a:r>
              <a:rPr lang="de-DE" dirty="0" smtClean="0"/>
              <a:t> </a:t>
            </a:r>
            <a:r>
              <a:rPr lang="de-DE" dirty="0" err="1" smtClean="0"/>
              <a:t>maddi</a:t>
            </a:r>
            <a:r>
              <a:rPr lang="de-DE" dirty="0" smtClean="0"/>
              <a:t> </a:t>
            </a:r>
            <a:r>
              <a:rPr lang="de-DE" dirty="0" err="1" smtClean="0"/>
              <a:t>bir</a:t>
            </a:r>
            <a:r>
              <a:rPr lang="de-DE" dirty="0" smtClean="0"/>
              <a:t> </a:t>
            </a:r>
            <a:r>
              <a:rPr lang="de-DE" dirty="0" err="1" smtClean="0"/>
              <a:t>biçime</a:t>
            </a:r>
            <a:r>
              <a:rPr lang="de-DE" dirty="0" smtClean="0"/>
              <a:t> </a:t>
            </a:r>
            <a:r>
              <a:rPr lang="de-DE" dirty="0" err="1" smtClean="0"/>
              <a:t>kavuşturmaktaydılar</a:t>
            </a:r>
            <a:r>
              <a:rPr lang="de-DE" dirty="0" smtClean="0"/>
              <a:t>. </a:t>
            </a:r>
            <a:r>
              <a:rPr lang="de-DE" dirty="0" err="1" smtClean="0"/>
              <a:t>Ehl</a:t>
            </a:r>
            <a:r>
              <a:rPr lang="de-DE" dirty="0" smtClean="0"/>
              <a:t>-i </a:t>
            </a:r>
            <a:r>
              <a:rPr lang="de-DE" dirty="0" err="1" smtClean="0"/>
              <a:t>Sünnet</a:t>
            </a:r>
            <a:r>
              <a:rPr lang="de-DE" dirty="0" smtClean="0"/>
              <a:t> </a:t>
            </a:r>
            <a:r>
              <a:rPr lang="de-DE" dirty="0" err="1" smtClean="0"/>
              <a:t>kelamcıları</a:t>
            </a:r>
            <a:r>
              <a:rPr lang="de-DE" dirty="0" smtClean="0"/>
              <a:t>, </a:t>
            </a:r>
            <a:r>
              <a:rPr lang="de-DE" dirty="0" err="1" smtClean="0"/>
              <a:t>bu</a:t>
            </a:r>
            <a:r>
              <a:rPr lang="de-DE" dirty="0" smtClean="0"/>
              <a:t> </a:t>
            </a:r>
            <a:r>
              <a:rPr lang="de-DE" dirty="0" err="1" smtClean="0"/>
              <a:t>sıfatlar</a:t>
            </a:r>
            <a:r>
              <a:rPr lang="de-DE" dirty="0" smtClean="0"/>
              <a:t>, ‘</a:t>
            </a:r>
            <a:r>
              <a:rPr lang="de-DE" dirty="0" err="1" smtClean="0"/>
              <a:t>zatın</a:t>
            </a:r>
            <a:r>
              <a:rPr lang="de-DE" dirty="0" smtClean="0"/>
              <a:t> ne </a:t>
            </a:r>
            <a:r>
              <a:rPr lang="de-DE" dirty="0" err="1" smtClean="0"/>
              <a:t>aynıdır</a:t>
            </a:r>
            <a:r>
              <a:rPr lang="de-DE" dirty="0" smtClean="0"/>
              <a:t> ne de </a:t>
            </a:r>
            <a:r>
              <a:rPr lang="de-DE" dirty="0" err="1" smtClean="0"/>
              <a:t>gayrıdır</a:t>
            </a:r>
            <a:r>
              <a:rPr lang="de-DE" dirty="0" smtClean="0"/>
              <a:t>’ </a:t>
            </a:r>
            <a:r>
              <a:rPr lang="de-DE" dirty="0" err="1" smtClean="0"/>
              <a:t>derken</a:t>
            </a:r>
            <a:r>
              <a:rPr lang="de-DE" dirty="0" smtClean="0"/>
              <a:t> </a:t>
            </a:r>
            <a:r>
              <a:rPr lang="de-DE" dirty="0" err="1" smtClean="0"/>
              <a:t>bu</a:t>
            </a:r>
            <a:r>
              <a:rPr lang="de-DE" dirty="0" smtClean="0"/>
              <a:t> </a:t>
            </a:r>
            <a:r>
              <a:rPr lang="de-DE" dirty="0" err="1" smtClean="0"/>
              <a:t>iki</a:t>
            </a:r>
            <a:r>
              <a:rPr lang="de-DE" dirty="0" smtClean="0"/>
              <a:t> </a:t>
            </a:r>
            <a:r>
              <a:rPr lang="de-DE" dirty="0" err="1" smtClean="0"/>
              <a:t>duruşu</a:t>
            </a:r>
            <a:r>
              <a:rPr lang="de-DE" dirty="0" smtClean="0"/>
              <a:t> </a:t>
            </a:r>
            <a:r>
              <a:rPr lang="tr-TR" dirty="0" smtClean="0"/>
              <a:t>eleştirmektedirler</a:t>
            </a:r>
            <a:r>
              <a:rPr lang="de-DE" dirty="0" smtClean="0"/>
              <a:t>. </a:t>
            </a:r>
            <a:endParaRPr lang="tr-TR" dirty="0" smtClean="0"/>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ALLAH’IN KELAM SIFATI</a:t>
            </a:r>
            <a:endParaRPr lang="tr-TR" dirty="0"/>
          </a:p>
        </p:txBody>
      </p:sp>
      <p:sp>
        <p:nvSpPr>
          <p:cNvPr id="3" name="2 İçerik Yer Tutucusu"/>
          <p:cNvSpPr>
            <a:spLocks noGrp="1"/>
          </p:cNvSpPr>
          <p:nvPr>
            <p:ph idx="1"/>
          </p:nvPr>
        </p:nvSpPr>
        <p:spPr/>
        <p:txBody>
          <a:bodyPr/>
          <a:lstStyle/>
          <a:p>
            <a:r>
              <a:rPr lang="tr-TR" dirty="0" smtClean="0"/>
              <a:t>Allah’ın kelam sıfatıyla ilgili olarak </a:t>
            </a:r>
            <a:r>
              <a:rPr lang="de-DE" dirty="0" err="1" smtClean="0"/>
              <a:t>Maturidî</a:t>
            </a:r>
            <a:r>
              <a:rPr lang="de-DE" dirty="0" smtClean="0"/>
              <a:t> </a:t>
            </a:r>
            <a:r>
              <a:rPr lang="de-DE" dirty="0" err="1" smtClean="0"/>
              <a:t>çizgisindeki</a:t>
            </a:r>
            <a:r>
              <a:rPr lang="de-DE" dirty="0" smtClean="0"/>
              <a:t> </a:t>
            </a:r>
            <a:r>
              <a:rPr lang="tr-TR" dirty="0" smtClean="0"/>
              <a:t>â</a:t>
            </a:r>
            <a:r>
              <a:rPr lang="de-DE" dirty="0" err="1" smtClean="0"/>
              <a:t>limler</a:t>
            </a:r>
            <a:r>
              <a:rPr lang="de-DE" dirty="0" smtClean="0"/>
              <a:t> </a:t>
            </a:r>
            <a:r>
              <a:rPr lang="de-DE" dirty="0" err="1" smtClean="0"/>
              <a:t>kelamı</a:t>
            </a:r>
            <a:r>
              <a:rPr lang="de-DE" dirty="0" smtClean="0"/>
              <a:t>, ‘</a:t>
            </a:r>
            <a:r>
              <a:rPr lang="de-DE" dirty="0" err="1" smtClean="0"/>
              <a:t>nefs</a:t>
            </a:r>
            <a:r>
              <a:rPr lang="tr-TR" dirty="0" smtClean="0"/>
              <a:t>î</a:t>
            </a:r>
            <a:r>
              <a:rPr lang="de-DE" dirty="0" smtClean="0"/>
              <a:t>’ </a:t>
            </a:r>
            <a:r>
              <a:rPr lang="de-DE" dirty="0" err="1" smtClean="0"/>
              <a:t>ve</a:t>
            </a:r>
            <a:r>
              <a:rPr lang="de-DE" dirty="0" smtClean="0"/>
              <a:t> ‘</a:t>
            </a:r>
            <a:r>
              <a:rPr lang="de-DE" dirty="0" err="1" smtClean="0"/>
              <a:t>lafz</a:t>
            </a:r>
            <a:r>
              <a:rPr lang="tr-TR" dirty="0" smtClean="0"/>
              <a:t>î</a:t>
            </a:r>
            <a:r>
              <a:rPr lang="de-DE" dirty="0" smtClean="0"/>
              <a:t>’ </a:t>
            </a:r>
            <a:r>
              <a:rPr lang="de-DE" dirty="0" err="1" smtClean="0"/>
              <a:t>olmak</a:t>
            </a:r>
            <a:r>
              <a:rPr lang="de-DE" dirty="0" smtClean="0"/>
              <a:t> </a:t>
            </a:r>
            <a:r>
              <a:rPr lang="de-DE" dirty="0" err="1" smtClean="0"/>
              <a:t>üzere</a:t>
            </a:r>
            <a:r>
              <a:rPr lang="de-DE" dirty="0" smtClean="0"/>
              <a:t> </a:t>
            </a:r>
            <a:r>
              <a:rPr lang="de-DE" dirty="0" err="1" smtClean="0"/>
              <a:t>ikiye</a:t>
            </a:r>
            <a:r>
              <a:rPr lang="de-DE" dirty="0" smtClean="0"/>
              <a:t> </a:t>
            </a:r>
            <a:r>
              <a:rPr lang="de-DE" dirty="0" err="1" smtClean="0"/>
              <a:t>ayırmıştır</a:t>
            </a:r>
            <a:r>
              <a:rPr lang="de-DE" dirty="0" smtClean="0"/>
              <a:t>. </a:t>
            </a:r>
            <a:r>
              <a:rPr lang="de-DE" dirty="0" err="1" smtClean="0"/>
              <a:t>Nefsi</a:t>
            </a:r>
            <a:r>
              <a:rPr lang="de-DE" dirty="0" smtClean="0"/>
              <a:t> </a:t>
            </a:r>
            <a:r>
              <a:rPr lang="de-DE" dirty="0" err="1" smtClean="0"/>
              <a:t>kelam</a:t>
            </a:r>
            <a:r>
              <a:rPr lang="de-DE" dirty="0" smtClean="0"/>
              <a:t> </a:t>
            </a:r>
            <a:r>
              <a:rPr lang="de-DE" dirty="0" err="1" smtClean="0"/>
              <a:t>diğer</a:t>
            </a:r>
            <a:r>
              <a:rPr lang="de-DE" dirty="0" smtClean="0"/>
              <a:t> </a:t>
            </a:r>
            <a:r>
              <a:rPr lang="de-DE" dirty="0" err="1" smtClean="0"/>
              <a:t>sıfatlar</a:t>
            </a:r>
            <a:r>
              <a:rPr lang="de-DE" dirty="0" smtClean="0"/>
              <a:t> </a:t>
            </a:r>
            <a:r>
              <a:rPr lang="de-DE" dirty="0" err="1" smtClean="0"/>
              <a:t>gibi</a:t>
            </a:r>
            <a:r>
              <a:rPr lang="de-DE" dirty="0" smtClean="0"/>
              <a:t> </a:t>
            </a:r>
            <a:r>
              <a:rPr lang="de-DE" dirty="0" err="1" smtClean="0"/>
              <a:t>Allah’ın</a:t>
            </a:r>
            <a:r>
              <a:rPr lang="de-DE" dirty="0" smtClean="0"/>
              <a:t> </a:t>
            </a:r>
            <a:r>
              <a:rPr lang="de-DE" dirty="0" err="1" smtClean="0"/>
              <a:t>zatı</a:t>
            </a:r>
            <a:r>
              <a:rPr lang="de-DE" dirty="0" smtClean="0"/>
              <a:t> </a:t>
            </a:r>
            <a:r>
              <a:rPr lang="de-DE" dirty="0" err="1" smtClean="0"/>
              <a:t>ile</a:t>
            </a:r>
            <a:r>
              <a:rPr lang="de-DE" dirty="0" smtClean="0"/>
              <a:t> </a:t>
            </a:r>
            <a:r>
              <a:rPr lang="de-DE" dirty="0" err="1" smtClean="0"/>
              <a:t>kaim</a:t>
            </a:r>
            <a:r>
              <a:rPr lang="de-DE" dirty="0" smtClean="0"/>
              <a:t> </a:t>
            </a:r>
            <a:r>
              <a:rPr lang="de-DE" dirty="0" err="1" smtClean="0"/>
              <a:t>bulunan</a:t>
            </a:r>
            <a:r>
              <a:rPr lang="de-DE" dirty="0" smtClean="0"/>
              <a:t>, harf </a:t>
            </a:r>
            <a:r>
              <a:rPr lang="de-DE" dirty="0" err="1" smtClean="0"/>
              <a:t>ve</a:t>
            </a:r>
            <a:r>
              <a:rPr lang="de-DE" dirty="0" smtClean="0"/>
              <a:t> </a:t>
            </a:r>
            <a:r>
              <a:rPr lang="de-DE" dirty="0" err="1" smtClean="0"/>
              <a:t>ses</a:t>
            </a:r>
            <a:r>
              <a:rPr lang="de-DE" dirty="0" smtClean="0"/>
              <a:t> </a:t>
            </a:r>
            <a:r>
              <a:rPr lang="de-DE" dirty="0" err="1" smtClean="0"/>
              <a:t>gibi</a:t>
            </a:r>
            <a:r>
              <a:rPr lang="de-DE" dirty="0" smtClean="0"/>
              <a:t> </a:t>
            </a:r>
            <a:r>
              <a:rPr lang="de-DE" dirty="0" err="1" smtClean="0"/>
              <a:t>beşeri</a:t>
            </a:r>
            <a:r>
              <a:rPr lang="de-DE" dirty="0" smtClean="0"/>
              <a:t> </a:t>
            </a:r>
            <a:r>
              <a:rPr lang="de-DE" dirty="0" err="1" smtClean="0"/>
              <a:t>unsurlar</a:t>
            </a:r>
            <a:r>
              <a:rPr lang="de-DE" dirty="0" smtClean="0"/>
              <a:t> </a:t>
            </a:r>
            <a:r>
              <a:rPr lang="de-DE" dirty="0" err="1" smtClean="0"/>
              <a:t>taşımayan</a:t>
            </a:r>
            <a:r>
              <a:rPr lang="de-DE" dirty="0" smtClean="0"/>
              <a:t>, </a:t>
            </a:r>
            <a:r>
              <a:rPr lang="de-DE" dirty="0" err="1" smtClean="0"/>
              <a:t>başka</a:t>
            </a:r>
            <a:r>
              <a:rPr lang="de-DE" dirty="0" smtClean="0"/>
              <a:t> </a:t>
            </a:r>
            <a:r>
              <a:rPr lang="de-DE" dirty="0" err="1" smtClean="0"/>
              <a:t>varlıklar</a:t>
            </a:r>
            <a:r>
              <a:rPr lang="de-DE" dirty="0" smtClean="0"/>
              <a:t> </a:t>
            </a:r>
            <a:r>
              <a:rPr lang="de-DE" dirty="0" err="1" smtClean="0"/>
              <a:t>tarafından</a:t>
            </a:r>
            <a:r>
              <a:rPr lang="de-DE" dirty="0" smtClean="0"/>
              <a:t> </a:t>
            </a:r>
            <a:r>
              <a:rPr lang="de-DE" dirty="0" err="1" smtClean="0"/>
              <a:t>algılanması</a:t>
            </a:r>
            <a:r>
              <a:rPr lang="de-DE" dirty="0" smtClean="0"/>
              <a:t> </a:t>
            </a:r>
            <a:r>
              <a:rPr lang="de-DE" dirty="0" err="1" smtClean="0"/>
              <a:t>mümkün</a:t>
            </a:r>
            <a:r>
              <a:rPr lang="de-DE" dirty="0" smtClean="0"/>
              <a:t> </a:t>
            </a:r>
            <a:r>
              <a:rPr lang="de-DE" dirty="0" err="1" smtClean="0"/>
              <a:t>olmayan</a:t>
            </a:r>
            <a:r>
              <a:rPr lang="de-DE" dirty="0" smtClean="0"/>
              <a:t> </a:t>
            </a:r>
            <a:r>
              <a:rPr lang="de-DE" dirty="0" err="1" smtClean="0"/>
              <a:t>kad</a:t>
            </a:r>
            <a:r>
              <a:rPr lang="tr-TR" dirty="0" smtClean="0"/>
              <a:t>î</a:t>
            </a:r>
            <a:r>
              <a:rPr lang="de-DE" dirty="0" smtClean="0"/>
              <a:t>m </a:t>
            </a:r>
            <a:r>
              <a:rPr lang="de-DE" dirty="0" err="1" smtClean="0"/>
              <a:t>kelamdır</a:t>
            </a:r>
            <a:r>
              <a:rPr lang="de-DE" dirty="0" smtClean="0"/>
              <a:t>. </a:t>
            </a:r>
            <a:r>
              <a:rPr lang="de-DE" dirty="0" err="1" smtClean="0"/>
              <a:t>Lafz</a:t>
            </a:r>
            <a:r>
              <a:rPr lang="tr-TR" dirty="0" smtClean="0"/>
              <a:t>î</a:t>
            </a:r>
            <a:r>
              <a:rPr lang="de-DE" dirty="0" smtClean="0"/>
              <a:t> </a:t>
            </a:r>
            <a:r>
              <a:rPr lang="de-DE" dirty="0" err="1" smtClean="0"/>
              <a:t>kelam</a:t>
            </a:r>
            <a:r>
              <a:rPr lang="de-DE" dirty="0" smtClean="0"/>
              <a:t> </a:t>
            </a:r>
            <a:r>
              <a:rPr lang="de-DE" dirty="0" err="1" smtClean="0"/>
              <a:t>ise</a:t>
            </a:r>
            <a:r>
              <a:rPr lang="de-DE" dirty="0" smtClean="0"/>
              <a:t> </a:t>
            </a:r>
            <a:r>
              <a:rPr lang="de-DE" dirty="0" err="1" smtClean="0"/>
              <a:t>bu</a:t>
            </a:r>
            <a:r>
              <a:rPr lang="de-DE" dirty="0" smtClean="0"/>
              <a:t> </a:t>
            </a:r>
            <a:r>
              <a:rPr lang="de-DE" dirty="0" err="1" smtClean="0"/>
              <a:t>nefs</a:t>
            </a:r>
            <a:r>
              <a:rPr lang="tr-TR" dirty="0" smtClean="0"/>
              <a:t>î</a:t>
            </a:r>
            <a:r>
              <a:rPr lang="de-DE" dirty="0" smtClean="0"/>
              <a:t> </a:t>
            </a:r>
            <a:r>
              <a:rPr lang="de-DE" dirty="0" err="1" smtClean="0"/>
              <a:t>kelamın</a:t>
            </a:r>
            <a:r>
              <a:rPr lang="de-DE" dirty="0" smtClean="0"/>
              <a:t> </a:t>
            </a:r>
            <a:r>
              <a:rPr lang="de-DE" dirty="0" err="1" smtClean="0"/>
              <a:t>beşer</a:t>
            </a:r>
            <a:r>
              <a:rPr lang="de-DE" dirty="0" smtClean="0"/>
              <a:t> </a:t>
            </a:r>
            <a:r>
              <a:rPr lang="de-DE" dirty="0" err="1" smtClean="0"/>
              <a:t>idrakine</a:t>
            </a:r>
            <a:r>
              <a:rPr lang="de-DE" dirty="0" smtClean="0"/>
              <a:t> </a:t>
            </a:r>
            <a:r>
              <a:rPr lang="de-DE" dirty="0" err="1" smtClean="0"/>
              <a:t>uygun</a:t>
            </a:r>
            <a:r>
              <a:rPr lang="de-DE" dirty="0" smtClean="0"/>
              <a:t> </a:t>
            </a:r>
            <a:r>
              <a:rPr lang="de-DE" dirty="0" err="1" smtClean="0"/>
              <a:t>olarak</a:t>
            </a:r>
            <a:r>
              <a:rPr lang="de-DE" dirty="0" smtClean="0"/>
              <a:t> </a:t>
            </a:r>
            <a:r>
              <a:rPr lang="de-DE" dirty="0" err="1" smtClean="0"/>
              <a:t>ses</a:t>
            </a:r>
            <a:r>
              <a:rPr lang="de-DE" dirty="0" smtClean="0"/>
              <a:t> </a:t>
            </a:r>
            <a:r>
              <a:rPr lang="de-DE" dirty="0" err="1" smtClean="0"/>
              <a:t>ve</a:t>
            </a:r>
            <a:r>
              <a:rPr lang="de-DE" dirty="0" smtClean="0"/>
              <a:t> </a:t>
            </a:r>
            <a:r>
              <a:rPr lang="de-DE" dirty="0" err="1" smtClean="0"/>
              <a:t>harfle</a:t>
            </a:r>
            <a:r>
              <a:rPr lang="de-DE" dirty="0" smtClean="0"/>
              <a:t> </a:t>
            </a:r>
            <a:r>
              <a:rPr lang="de-DE" dirty="0" err="1" smtClean="0"/>
              <a:t>ifade</a:t>
            </a:r>
            <a:r>
              <a:rPr lang="de-DE" dirty="0" smtClean="0"/>
              <a:t> </a:t>
            </a:r>
            <a:r>
              <a:rPr lang="de-DE" dirty="0" err="1" smtClean="0"/>
              <a:t>edilmiş</a:t>
            </a:r>
            <a:r>
              <a:rPr lang="de-DE" dirty="0" smtClean="0"/>
              <a:t> </a:t>
            </a:r>
            <a:r>
              <a:rPr lang="de-DE" dirty="0" err="1" smtClean="0"/>
              <a:t>biçimidir</a:t>
            </a:r>
            <a:r>
              <a:rPr lang="de-DE" dirty="0" smtClean="0"/>
              <a:t>, </a:t>
            </a:r>
            <a:r>
              <a:rPr lang="de-DE" dirty="0" err="1" smtClean="0"/>
              <a:t>yani</a:t>
            </a:r>
            <a:r>
              <a:rPr lang="de-DE" dirty="0" smtClean="0"/>
              <a:t> </a:t>
            </a:r>
            <a:r>
              <a:rPr lang="de-DE" dirty="0" err="1" smtClean="0"/>
              <a:t>Kur’an’dır</a:t>
            </a:r>
            <a:r>
              <a:rPr lang="de-DE" dirty="0" smtClean="0"/>
              <a:t>. </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908720"/>
            <a:ext cx="8229600" cy="1872208"/>
          </a:xfrm>
        </p:spPr>
        <p:txBody>
          <a:bodyPr>
            <a:normAutofit/>
          </a:bodyPr>
          <a:lstStyle/>
          <a:p>
            <a:r>
              <a:rPr lang="tr-TR" dirty="0" smtClean="0">
                <a:solidFill>
                  <a:srgbClr val="FF0000"/>
                </a:solidFill>
              </a:rPr>
              <a:t>SİSTEMATİK </a:t>
            </a:r>
            <a:r>
              <a:rPr lang="tr-TR" sz="4800" dirty="0" smtClean="0">
                <a:solidFill>
                  <a:srgbClr val="FF0000"/>
                </a:solidFill>
              </a:rPr>
              <a:t>KELAM</a:t>
            </a:r>
            <a:r>
              <a:rPr lang="tr-TR" dirty="0" smtClean="0">
                <a:solidFill>
                  <a:srgbClr val="FF0000"/>
                </a:solidFill>
              </a:rPr>
              <a:t> </a:t>
            </a:r>
            <a:endParaRPr lang="tr-TR" dirty="0">
              <a:solidFill>
                <a:srgbClr val="FF0000"/>
              </a:solidFill>
            </a:endParaRPr>
          </a:p>
        </p:txBody>
      </p:sp>
      <p:sp>
        <p:nvSpPr>
          <p:cNvPr id="3" name="2 İçerik Yer Tutucusu"/>
          <p:cNvSpPr>
            <a:spLocks noGrp="1"/>
          </p:cNvSpPr>
          <p:nvPr>
            <p:ph idx="1"/>
          </p:nvPr>
        </p:nvSpPr>
        <p:spPr>
          <a:xfrm>
            <a:off x="1331640" y="2924944"/>
            <a:ext cx="7355160" cy="3384416"/>
          </a:xfrm>
        </p:spPr>
        <p:txBody>
          <a:bodyPr>
            <a:normAutofit/>
          </a:bodyPr>
          <a:lstStyle/>
          <a:p>
            <a:pPr algn="ctr">
              <a:buNone/>
            </a:pPr>
            <a:r>
              <a:rPr lang="tr-TR" sz="6000" dirty="0" smtClean="0">
                <a:solidFill>
                  <a:srgbClr val="FF0000"/>
                </a:solidFill>
              </a:rPr>
              <a:t>BİLGİ</a:t>
            </a:r>
            <a:endParaRPr lang="tr-TR" sz="6000"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BİLGİ</a:t>
            </a:r>
            <a:endParaRPr lang="tr-TR" dirty="0"/>
          </a:p>
        </p:txBody>
      </p:sp>
      <p:sp>
        <p:nvSpPr>
          <p:cNvPr id="3" name="2 İçerik Yer Tutucusu"/>
          <p:cNvSpPr>
            <a:spLocks noGrp="1"/>
          </p:cNvSpPr>
          <p:nvPr>
            <p:ph idx="1"/>
          </p:nvPr>
        </p:nvSpPr>
        <p:spPr/>
        <p:txBody>
          <a:bodyPr>
            <a:normAutofit lnSpcReduction="10000"/>
          </a:bodyPr>
          <a:lstStyle/>
          <a:p>
            <a:r>
              <a:rPr lang="tr-TR" dirty="0" smtClean="0"/>
              <a:t>Bilgi, “test edilmiş, doğrulanmış inanç”; aklın ve duyuların konusuna giren her şeyin tanınmasını sağlayan bir sıfat” ve “zıddına ihtimal verilmeyecek şekilde anlamları, yani duyularla bilinenlerin dışındaki her şeyi birbirinden ayırt etme sıfatı” şeklinde tanımlanır. Bilgi, kişinin zihninde yarattığı etki dikkate alındığında ise şöyle tanımlanmaktadır: “Bilgi öyle bir niteliktir ki, buna sahip olan kişiden cahillik, şüphe ve sanı uzaklaşır. ”</a:t>
            </a: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1728192"/>
          </a:xfrm>
        </p:spPr>
        <p:txBody>
          <a:bodyPr>
            <a:normAutofit fontScale="90000"/>
          </a:bodyPr>
          <a:lstStyle/>
          <a:p>
            <a:r>
              <a:rPr lang="tr-TR" dirty="0" smtClean="0"/>
              <a:t>ZORUNLU BİLGİ</a:t>
            </a:r>
            <a:br>
              <a:rPr lang="tr-TR" dirty="0" smtClean="0"/>
            </a:br>
            <a:r>
              <a:rPr lang="tr-TR" dirty="0" smtClean="0"/>
              <a:t>(Bedihi, a </a:t>
            </a:r>
            <a:r>
              <a:rPr lang="tr-TR" dirty="0" err="1" smtClean="0"/>
              <a:t>priori</a:t>
            </a:r>
            <a:r>
              <a:rPr lang="tr-TR" dirty="0" smtClean="0"/>
              <a:t>, analitik kesin bilgiler)</a:t>
            </a:r>
            <a:br>
              <a:rPr lang="tr-TR" dirty="0" smtClean="0"/>
            </a:br>
            <a:endParaRPr lang="tr-TR" dirty="0"/>
          </a:p>
        </p:txBody>
      </p:sp>
      <p:sp>
        <p:nvSpPr>
          <p:cNvPr id="3" name="2 İçerik Yer Tutucusu"/>
          <p:cNvSpPr>
            <a:spLocks noGrp="1"/>
          </p:cNvSpPr>
          <p:nvPr>
            <p:ph idx="1"/>
          </p:nvPr>
        </p:nvSpPr>
        <p:spPr>
          <a:xfrm>
            <a:off x="457200" y="2132856"/>
            <a:ext cx="7643192" cy="4176504"/>
          </a:xfrm>
        </p:spPr>
        <p:txBody>
          <a:bodyPr>
            <a:normAutofit fontScale="77500" lnSpcReduction="20000"/>
          </a:bodyPr>
          <a:lstStyle/>
          <a:p>
            <a:endParaRPr lang="tr-TR" dirty="0" smtClean="0"/>
          </a:p>
          <a:p>
            <a:pPr algn="just"/>
            <a:r>
              <a:rPr lang="tr-TR" dirty="0" smtClean="0"/>
              <a:t>İslam literatüründe </a:t>
            </a:r>
            <a:r>
              <a:rPr lang="tr-TR" dirty="0" err="1" smtClean="0"/>
              <a:t>bedîhî</a:t>
            </a:r>
            <a:r>
              <a:rPr lang="tr-TR" dirty="0" smtClean="0"/>
              <a:t> veya </a:t>
            </a:r>
            <a:r>
              <a:rPr lang="tr-TR" dirty="0" err="1" smtClean="0"/>
              <a:t>zarûrî</a:t>
            </a:r>
            <a:r>
              <a:rPr lang="tr-TR" dirty="0" smtClean="0"/>
              <a:t> olarak yer alan bu bilgi çeşidinin Batı felsefesindeki karşılığı </a:t>
            </a:r>
            <a:r>
              <a:rPr lang="tr-TR" i="1" dirty="0" smtClean="0"/>
              <a:t>a </a:t>
            </a:r>
            <a:r>
              <a:rPr lang="tr-TR" i="1" dirty="0" err="1" smtClean="0"/>
              <a:t>priori</a:t>
            </a:r>
            <a:r>
              <a:rPr lang="tr-TR" i="1" dirty="0" smtClean="0"/>
              <a:t> </a:t>
            </a:r>
            <a:r>
              <a:rPr lang="tr-TR" dirty="0" smtClean="0"/>
              <a:t>bilgidir.</a:t>
            </a:r>
          </a:p>
          <a:p>
            <a:pPr algn="just"/>
            <a:r>
              <a:rPr lang="tr-TR" dirty="0" smtClean="0"/>
              <a:t>Herhangi bir akıl yürütme ya da </a:t>
            </a:r>
            <a:r>
              <a:rPr lang="tr-TR" dirty="0" err="1" smtClean="0"/>
              <a:t>delillendirmeye</a:t>
            </a:r>
            <a:r>
              <a:rPr lang="tr-TR" dirty="0" smtClean="0"/>
              <a:t> gerek bırakmadan zihinde oluşan bilgidir. “Düşünme yoluyla ya da </a:t>
            </a:r>
            <a:r>
              <a:rPr lang="tr-TR" dirty="0" err="1" smtClean="0"/>
              <a:t>kesbî</a:t>
            </a:r>
            <a:r>
              <a:rPr lang="tr-TR" dirty="0" smtClean="0"/>
              <a:t> olarak meydana gelmeyen” bilgi olarak tanımlanan </a:t>
            </a:r>
            <a:r>
              <a:rPr lang="tr-TR" dirty="0" err="1" smtClean="0"/>
              <a:t>bedîhî</a:t>
            </a:r>
            <a:r>
              <a:rPr lang="tr-TR" dirty="0" smtClean="0"/>
              <a:t> ilim, zorunlu bilginin eş anlamlısı olarak da kullanılmaktadır. Zorunlu bilgiye ulaşmak için herhangi bir istidlâl yöntemine başvurulmasına gerek yoktur. Çünkü kişi acıktığını, susadığını, üzüldüğünü ya da sevindiğini bilmek için herhangi bir vasıtaya ihtiyaç duymaz. Bunlar kişide doğrudan ve aracısız olarak ortaya çıkmaktadır. </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İstidlali Bilgiler (Nazari, a </a:t>
            </a:r>
            <a:r>
              <a:rPr lang="tr-TR" dirty="0" err="1" smtClean="0"/>
              <a:t>posteriori</a:t>
            </a:r>
            <a:r>
              <a:rPr lang="tr-TR" dirty="0" smtClean="0"/>
              <a:t>, sentetik bilgiler)</a:t>
            </a:r>
            <a:br>
              <a:rPr lang="tr-TR" dirty="0" smtClean="0"/>
            </a:br>
            <a:endParaRPr lang="tr-TR" dirty="0"/>
          </a:p>
        </p:txBody>
      </p:sp>
      <p:sp>
        <p:nvSpPr>
          <p:cNvPr id="3" name="2 İçerik Yer Tutucusu"/>
          <p:cNvSpPr>
            <a:spLocks noGrp="1"/>
          </p:cNvSpPr>
          <p:nvPr>
            <p:ph idx="1"/>
          </p:nvPr>
        </p:nvSpPr>
        <p:spPr/>
        <p:txBody>
          <a:bodyPr/>
          <a:lstStyle/>
          <a:p>
            <a:r>
              <a:rPr lang="tr-TR" dirty="0" smtClean="0"/>
              <a:t>Nazari bilgiler de denilen bu tür bilgide, delil getirme ihtiyacı vardır. Bu bilginin zihinde oluşabilmesi için, kişinin bir takım vasıtalara başvurması gerekir. Bir vasıtaya gereksinim duyulduğu için, kazanılmış bilgi (</a:t>
            </a:r>
            <a:r>
              <a:rPr lang="tr-TR" dirty="0" err="1" smtClean="0"/>
              <a:t>kesbî</a:t>
            </a:r>
            <a:r>
              <a:rPr lang="tr-TR" dirty="0" smtClean="0"/>
              <a:t>) olarak da anılmaktadır. Bu vasıtalar temelde üç çeşittir: </a:t>
            </a:r>
          </a:p>
          <a:p>
            <a:r>
              <a:rPr lang="tr-TR" dirty="0" smtClean="0"/>
              <a:t>1. Sağlam duyular (</a:t>
            </a:r>
            <a:r>
              <a:rPr lang="tr-TR" dirty="0" err="1" smtClean="0"/>
              <a:t>havass</a:t>
            </a:r>
            <a:r>
              <a:rPr lang="tr-TR" dirty="0" smtClean="0"/>
              <a:t>-ı selime), </a:t>
            </a:r>
          </a:p>
          <a:p>
            <a:r>
              <a:rPr lang="tr-TR" dirty="0" smtClean="0"/>
              <a:t>2. Doğru haber (haber-i sadık), </a:t>
            </a:r>
          </a:p>
          <a:p>
            <a:r>
              <a:rPr lang="tr-TR" dirty="0" smtClean="0"/>
              <a:t>3. Akıl. </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AKIL</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Bir Kelam terimi olarak akıl, (</a:t>
            </a:r>
            <a:r>
              <a:rPr lang="tr-TR" dirty="0" err="1" smtClean="0"/>
              <a:t>ratio</a:t>
            </a:r>
            <a:r>
              <a:rPr lang="tr-TR" dirty="0" smtClean="0"/>
              <a:t>=</a:t>
            </a:r>
            <a:r>
              <a:rPr lang="tr-TR" dirty="0" err="1" smtClean="0"/>
              <a:t>reason</a:t>
            </a:r>
            <a:r>
              <a:rPr lang="tr-TR" dirty="0" smtClean="0"/>
              <a:t>=</a:t>
            </a:r>
            <a:r>
              <a:rPr lang="tr-TR" i="1" dirty="0" smtClean="0"/>
              <a:t>logos</a:t>
            </a:r>
            <a:r>
              <a:rPr lang="tr-TR" dirty="0" smtClean="0"/>
              <a:t>), etimolojik olarak, insanın </a:t>
            </a:r>
            <a:r>
              <a:rPr lang="tr-TR" dirty="0" err="1" smtClean="0"/>
              <a:t>akletme</a:t>
            </a:r>
            <a:r>
              <a:rPr lang="tr-TR" dirty="0" smtClean="0"/>
              <a:t>, mantıksal çıkarımlarda bulunma, deliller toplama ve sonuçlara gitme, böylece hakikati elde etme gücüne işaret etmektedir. </a:t>
            </a:r>
          </a:p>
          <a:p>
            <a:r>
              <a:rPr lang="tr-TR" dirty="0" err="1" smtClean="0"/>
              <a:t>Kur’an</a:t>
            </a:r>
            <a:r>
              <a:rPr lang="tr-TR" dirty="0" smtClean="0"/>
              <a:t> akıldan değil </a:t>
            </a:r>
            <a:r>
              <a:rPr lang="tr-TR" dirty="0" err="1" smtClean="0"/>
              <a:t>akletmekten</a:t>
            </a:r>
            <a:r>
              <a:rPr lang="tr-TR" dirty="0" smtClean="0"/>
              <a:t> bahsetmektedir. </a:t>
            </a:r>
            <a:r>
              <a:rPr lang="tr-TR" dirty="0" err="1" smtClean="0"/>
              <a:t>Akletmek</a:t>
            </a:r>
            <a:r>
              <a:rPr lang="tr-TR" dirty="0" smtClean="0"/>
              <a:t> de, insanın bütün bilme yetilerinin aynı anda devreye sokulması demektir. Bu bilme yetileri </a:t>
            </a:r>
            <a:r>
              <a:rPr lang="tr-TR" dirty="0" err="1" smtClean="0"/>
              <a:t>Kur’an’da</a:t>
            </a:r>
            <a:r>
              <a:rPr lang="tr-TR" dirty="0" smtClean="0"/>
              <a:t> kalp, </a:t>
            </a:r>
            <a:r>
              <a:rPr lang="tr-TR" dirty="0" err="1" smtClean="0"/>
              <a:t>fuâd</a:t>
            </a:r>
            <a:r>
              <a:rPr lang="tr-TR" dirty="0" smtClean="0"/>
              <a:t> (gönül), </a:t>
            </a:r>
            <a:r>
              <a:rPr lang="tr-TR" dirty="0" err="1" smtClean="0"/>
              <a:t>sadr</a:t>
            </a:r>
            <a:r>
              <a:rPr lang="tr-TR" dirty="0" smtClean="0"/>
              <a:t>, </a:t>
            </a:r>
            <a:r>
              <a:rPr lang="tr-TR" dirty="0" err="1" smtClean="0"/>
              <a:t>lübb</a:t>
            </a:r>
            <a:r>
              <a:rPr lang="tr-TR" dirty="0" smtClean="0"/>
              <a:t>, </a:t>
            </a:r>
            <a:r>
              <a:rPr lang="tr-TR" dirty="0" err="1" smtClean="0"/>
              <a:t>nühâ</a:t>
            </a:r>
            <a:r>
              <a:rPr lang="tr-TR" dirty="0" smtClean="0"/>
              <a:t> (insanı kötülük yapmaktan alıkoyan), </a:t>
            </a:r>
            <a:r>
              <a:rPr lang="tr-TR" dirty="0" err="1" smtClean="0"/>
              <a:t>hicr</a:t>
            </a:r>
            <a:r>
              <a:rPr lang="tr-TR" dirty="0" smtClean="0"/>
              <a:t> (insanın kötü bir konuma düşmekten engelleyen) gibi terimlerle ifade edilmektedir. Bütün bu yetileri bir çarkın dişlileri gibi düşündüğümüzde, </a:t>
            </a:r>
            <a:r>
              <a:rPr lang="tr-TR" dirty="0" err="1" smtClean="0"/>
              <a:t>akletmek</a:t>
            </a:r>
            <a:r>
              <a:rPr lang="tr-TR" dirty="0" smtClean="0"/>
              <a:t> de bu çarkın bir bütün halinde çalıştırılması demektir.</a:t>
            </a:r>
          </a:p>
          <a:p>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DUYU ORGANLARI</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İnsanın algı mekanizması, duyular yoluyla oluşmaktadır. Bilgimizin temeli durumundaki dış dünyayı algılamanın ve bunları birer önerme formunda ifade etmenin aracı duyu organlarıdır. ‘Allah sizi annenizin karnından çıkardığı zaman hiç bir şey bilmiyordunuz’ (</a:t>
            </a:r>
            <a:r>
              <a:rPr lang="tr-TR" dirty="0" err="1" smtClean="0"/>
              <a:t>Nahl</a:t>
            </a:r>
            <a:r>
              <a:rPr lang="tr-TR" dirty="0" smtClean="0"/>
              <a:t> 16: 78) ayeti, duyu verilerinin bilgi edinmedeki önemini vurgulamaktadır. </a:t>
            </a:r>
          </a:p>
          <a:p>
            <a:r>
              <a:rPr lang="tr-TR" dirty="0" smtClean="0"/>
              <a:t>Yeryüzüne serpiştirilen Allah’ın varlığının ve birliğinin delilleri, bize duyu organlarımız aracılığıyla ulaşır. O zaman dış gerçeklikle dolaysız iletişimin aracı duyu organlarımızdır.   Bununla birlikte, kelamcılar duyu verilerinin görevlerini tam anlamıyla yerine getirebilmelerini, insanın aklıyla bağlantılı olarak çalıştırılmalarına bağlamışlardır. Bu tutum, duyu organlarını, sinirlerle ve beyinle bağlantılı açıklayan modern düşünce ile paralellik taşımaktadır. </a:t>
            </a:r>
          </a:p>
          <a:p>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HABER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Kelamcılar haberi iki kısımda değerlendirirler. Bunlardan biri gündelik yaşamda bilgi ve yargımıza kaynaklık eden haber, ikincisi ise Peygamberin bildirimine dayanan haberdir. </a:t>
            </a:r>
          </a:p>
          <a:p>
            <a:r>
              <a:rPr lang="tr-TR" dirty="0" smtClean="0"/>
              <a:t>İmam </a:t>
            </a:r>
            <a:r>
              <a:rPr lang="tr-TR" dirty="0" err="1" smtClean="0"/>
              <a:t>Mâturîdî</a:t>
            </a:r>
            <a:r>
              <a:rPr lang="tr-TR" dirty="0" smtClean="0"/>
              <a:t>, haberin bilgi değeri taşımasını akli bir zorunluluk olarak görür. Zira, kişinin haberi inkâr ettiğini söylemesi, kendisine ait bir görüşü başkalarına haber vermesinden başka bir şey değildir. </a:t>
            </a:r>
            <a:r>
              <a:rPr lang="tr-TR" dirty="0" err="1" smtClean="0"/>
              <a:t>Mâturîdîler</a:t>
            </a:r>
            <a:r>
              <a:rPr lang="tr-TR" dirty="0" smtClean="0"/>
              <a:t>, haberin akli bir zorunluluk taşıdığını bir ilke olarak benimsemekle, nübüvvetin de akli bir zorunluluk sonucu bilinebileceği görüşüne ulaşmışlardır. </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1440160"/>
          </a:xfrm>
        </p:spPr>
        <p:txBody>
          <a:bodyPr>
            <a:normAutofit/>
          </a:bodyPr>
          <a:lstStyle/>
          <a:p>
            <a:r>
              <a:rPr lang="tr-TR" dirty="0" smtClean="0"/>
              <a:t>TANRI HAKKINDA BİLGİ SAĞLAYAN VARLIK ALANI</a:t>
            </a:r>
            <a:endParaRPr lang="tr-TR" dirty="0"/>
          </a:p>
        </p:txBody>
      </p:sp>
      <p:sp>
        <p:nvSpPr>
          <p:cNvPr id="3" name="2 İçerik Yer Tutucusu"/>
          <p:cNvSpPr>
            <a:spLocks noGrp="1"/>
          </p:cNvSpPr>
          <p:nvPr>
            <p:ph idx="1"/>
          </p:nvPr>
        </p:nvSpPr>
        <p:spPr>
          <a:xfrm>
            <a:off x="457200" y="2132856"/>
            <a:ext cx="8229600" cy="4176504"/>
          </a:xfrm>
        </p:spPr>
        <p:txBody>
          <a:bodyPr/>
          <a:lstStyle/>
          <a:p>
            <a:pPr algn="just"/>
            <a:r>
              <a:rPr lang="tr-TR" dirty="0" smtClean="0"/>
              <a:t>Tanrı’ya inanan bir mümin, Tanrı kendisini dünyaya açtığı için, Tanrı hakkında bilginin imkânını kabul eder. Tanrı her zaman </a:t>
            </a:r>
            <a:r>
              <a:rPr lang="tr-TR" i="1" dirty="0" smtClean="0"/>
              <a:t>yaratıcı</a:t>
            </a:r>
            <a:r>
              <a:rPr lang="tr-TR" dirty="0" smtClean="0"/>
              <a:t> ve </a:t>
            </a:r>
            <a:r>
              <a:rPr lang="tr-TR" i="1" dirty="0" err="1" smtClean="0"/>
              <a:t>vahyedici</a:t>
            </a:r>
            <a:r>
              <a:rPr lang="tr-TR" dirty="0" smtClean="0"/>
              <a:t> olarak yarattıklarıyla ilişkilidir. Evren O’nun her zaman her yerde oluşuna şahitlik eden simgelerle donatılmıştır.  </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BİLGİ ve HİKMET</a:t>
            </a:r>
            <a:endParaRPr lang="tr-TR" dirty="0"/>
          </a:p>
        </p:txBody>
      </p:sp>
      <p:sp>
        <p:nvSpPr>
          <p:cNvPr id="3" name="2 İçerik Yer Tutucusu"/>
          <p:cNvSpPr>
            <a:spLocks noGrp="1"/>
          </p:cNvSpPr>
          <p:nvPr>
            <p:ph idx="1"/>
          </p:nvPr>
        </p:nvSpPr>
        <p:spPr/>
        <p:txBody>
          <a:bodyPr>
            <a:normAutofit fontScale="85000" lnSpcReduction="10000"/>
          </a:bodyPr>
          <a:lstStyle/>
          <a:p>
            <a:r>
              <a:rPr lang="tr-TR" dirty="0" err="1" smtClean="0"/>
              <a:t>Kur’an</a:t>
            </a:r>
            <a:r>
              <a:rPr lang="tr-TR" dirty="0" smtClean="0"/>
              <a:t>, Bilgi, Hikmet ve Kitap kelimelerini, çoğu zaman birlikte kullanmaktadır. İlim, öğretileni alabilme yeteneğini, hikmet ise öğretilmeyeni kendi kendine keşfetme gücünü gösterir. Bilgi sadece bir keşif değil, aynı zamanda inşa çabasıdır. Allah insana sadece bilgiyi değil, hikmeti de vermektedir. Hikmet, verilen bilgiyi kullanarak bize verilmeyeni de keşfetme, böylece asırlara yayılan kolektif bir bilgi birikimi inşa etme imkânı demektir. Allah’ın isimlerinden birinin de ‘Hakîm’ olduğunu, hikmeti dilediğine verdiğini de </a:t>
            </a:r>
            <a:r>
              <a:rPr lang="tr-TR" dirty="0" err="1" smtClean="0"/>
              <a:t>Kur’an’da</a:t>
            </a:r>
            <a:r>
              <a:rPr lang="tr-TR" dirty="0" smtClean="0"/>
              <a:t> açıkladığına göre ilmin ve hikmetin kaynağı genişlemekte, bilginin sadece birilerinin tekelinde bulunduğu yahut bilginin ‘doğulu’ yahut ‘batılı’ olması iddiasını dışlamaktadır.</a:t>
            </a:r>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İLHAM</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İlhamın dinde herhangi bir konunun doğruluğuna delil olarak kullanılamayacağı, dolayısıyla bilgisel bir değeri olmadığını ilk kez İmam </a:t>
            </a:r>
            <a:r>
              <a:rPr lang="tr-TR" dirty="0" err="1" smtClean="0"/>
              <a:t>Mâturîdî</a:t>
            </a:r>
            <a:r>
              <a:rPr lang="tr-TR" dirty="0" smtClean="0"/>
              <a:t>  belirtmiştir. </a:t>
            </a:r>
            <a:r>
              <a:rPr lang="tr-TR" dirty="0" err="1" smtClean="0"/>
              <a:t>Mâturîdî</a:t>
            </a:r>
            <a:r>
              <a:rPr lang="tr-TR" dirty="0" smtClean="0"/>
              <a:t>, insanın akli ve duyusal yetenekleriyle elde edilen bilginin yetersizliğini ileri sürerek </a:t>
            </a:r>
            <a:r>
              <a:rPr lang="tr-TR" dirty="0" err="1" smtClean="0"/>
              <a:t>ilhamî</a:t>
            </a:r>
            <a:r>
              <a:rPr lang="tr-TR" dirty="0" smtClean="0"/>
              <a:t> bilgiye dayanmak gerektiğini söyleyen grupları  açıkça eleştirmiştir. </a:t>
            </a:r>
          </a:p>
          <a:p>
            <a:r>
              <a:rPr lang="tr-TR" dirty="0" smtClean="0"/>
              <a:t>İlk dönem </a:t>
            </a:r>
            <a:r>
              <a:rPr lang="tr-TR" dirty="0" err="1" smtClean="0"/>
              <a:t>sufileri</a:t>
            </a:r>
            <a:r>
              <a:rPr lang="tr-TR" dirty="0" smtClean="0"/>
              <a:t> ilhamla ilgili değerlendirmelerini mutlaka </a:t>
            </a:r>
            <a:r>
              <a:rPr lang="tr-TR" dirty="0" err="1" smtClean="0"/>
              <a:t>Kur’an</a:t>
            </a:r>
            <a:r>
              <a:rPr lang="tr-TR" dirty="0" smtClean="0"/>
              <a:t> verilerini dikkate alarak yaparken, sonraları ilham bağımsız bir bilgi kaynağı olarak </a:t>
            </a:r>
            <a:r>
              <a:rPr lang="tr-TR" dirty="0" err="1" smtClean="0"/>
              <a:t>sufiliğin</a:t>
            </a:r>
            <a:r>
              <a:rPr lang="tr-TR" dirty="0" smtClean="0"/>
              <a:t> içine yerleştirilmiştir. </a:t>
            </a:r>
          </a:p>
          <a:p>
            <a:r>
              <a:rPr lang="tr-TR" dirty="0" smtClean="0"/>
              <a:t>İlhamı bilgi kaynağı olarak görmeyenler, </a:t>
            </a:r>
            <a:r>
              <a:rPr lang="tr-TR" dirty="0" err="1" smtClean="0"/>
              <a:t>Kur’anın</a:t>
            </a:r>
            <a:r>
              <a:rPr lang="tr-TR" dirty="0" smtClean="0"/>
              <a:t> bilgi kaynağı olarak duyuları, akıl yürütmeyi ve vahyi temel aldığını, bilgiden ve bilginin nesnesi durumundaki varlık alanlarından bahsederken bu üç alana göndermede bulunduğunu belirtmektedirler. </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290266"/>
          </a:xfrm>
        </p:spPr>
        <p:txBody>
          <a:bodyPr/>
          <a:lstStyle/>
          <a:p>
            <a:r>
              <a:rPr lang="tr-TR" dirty="0" smtClean="0">
                <a:solidFill>
                  <a:srgbClr val="FF0000"/>
                </a:solidFill>
              </a:rPr>
              <a:t>SİSTEMATİK KELAM</a:t>
            </a:r>
            <a:endParaRPr lang="tr-TR" dirty="0">
              <a:solidFill>
                <a:srgbClr val="FF0000"/>
              </a:solidFill>
            </a:endParaRPr>
          </a:p>
        </p:txBody>
      </p:sp>
      <p:sp>
        <p:nvSpPr>
          <p:cNvPr id="3" name="2 İçerik Yer Tutucusu"/>
          <p:cNvSpPr>
            <a:spLocks noGrp="1"/>
          </p:cNvSpPr>
          <p:nvPr>
            <p:ph idx="1"/>
          </p:nvPr>
        </p:nvSpPr>
        <p:spPr/>
        <p:txBody>
          <a:bodyPr/>
          <a:lstStyle/>
          <a:p>
            <a:pPr algn="ctr"/>
            <a:endParaRPr lang="tr-TR" sz="4000" dirty="0" smtClean="0">
              <a:solidFill>
                <a:srgbClr val="FF0000"/>
              </a:solidFill>
            </a:endParaRPr>
          </a:p>
          <a:p>
            <a:pPr algn="ctr"/>
            <a:endParaRPr lang="tr-TR" sz="4000" dirty="0" smtClean="0">
              <a:solidFill>
                <a:srgbClr val="FF0000"/>
              </a:solidFill>
            </a:endParaRPr>
          </a:p>
          <a:p>
            <a:pPr algn="ctr">
              <a:buNone/>
            </a:pPr>
            <a:r>
              <a:rPr lang="tr-TR" sz="4000" dirty="0" smtClean="0">
                <a:solidFill>
                  <a:srgbClr val="FF0000"/>
                </a:solidFill>
              </a:rPr>
              <a:t>KELAMDA DELİLLENDİRME YÖNTEMLERİ</a:t>
            </a:r>
            <a:endParaRPr lang="tr-TR" sz="4000" dirty="0">
              <a:solidFill>
                <a:srgbClr val="FF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DELİL</a:t>
            </a:r>
            <a:endParaRPr lang="tr-TR" dirty="0"/>
          </a:p>
        </p:txBody>
      </p:sp>
      <p:sp>
        <p:nvSpPr>
          <p:cNvPr id="3" name="2 İçerik Yer Tutucusu"/>
          <p:cNvSpPr>
            <a:spLocks noGrp="1"/>
          </p:cNvSpPr>
          <p:nvPr>
            <p:ph idx="1"/>
          </p:nvPr>
        </p:nvSpPr>
        <p:spPr/>
        <p:txBody>
          <a:bodyPr/>
          <a:lstStyle/>
          <a:p>
            <a:r>
              <a:rPr lang="tr-TR" dirty="0" smtClean="0"/>
              <a:t>‘</a:t>
            </a:r>
            <a:r>
              <a:rPr lang="tr-TR" i="1" dirty="0" smtClean="0"/>
              <a:t>Delil</a:t>
            </a:r>
            <a:r>
              <a:rPr lang="tr-TR" dirty="0" smtClean="0"/>
              <a:t>, duyuların ötesinde bulunan ve zorunlu olarak, kendiliğinden bilinemeyen hususların bilgisine götüren şey’ veya ‘ bir konu hakkında olumlu ya da olumsuz hüküm vermeye götüren şey’ olarak tanımlanmaktadır. Delil, doğrudan algılayamadığımız </a:t>
            </a:r>
            <a:r>
              <a:rPr lang="tr-TR" dirty="0" err="1" smtClean="0"/>
              <a:t>gayb</a:t>
            </a:r>
            <a:r>
              <a:rPr lang="tr-TR" dirty="0" smtClean="0"/>
              <a:t> alanına ilişkin bize ipucu veren şeydir. Beş duyumuzla gözlemlediğimiz bir şeye delil aramayız, zira o zaten apaçıktır.</a:t>
            </a:r>
          </a:p>
          <a:p>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DELİL ve EMÂRE</a:t>
            </a:r>
            <a:endParaRPr lang="tr-TR" dirty="0"/>
          </a:p>
        </p:txBody>
      </p:sp>
      <p:sp>
        <p:nvSpPr>
          <p:cNvPr id="3" name="2 İçerik Yer Tutucusu"/>
          <p:cNvSpPr>
            <a:spLocks noGrp="1"/>
          </p:cNvSpPr>
          <p:nvPr>
            <p:ph idx="1"/>
          </p:nvPr>
        </p:nvSpPr>
        <p:spPr/>
        <p:txBody>
          <a:bodyPr/>
          <a:lstStyle/>
          <a:p>
            <a:r>
              <a:rPr lang="tr-TR" dirty="0" smtClean="0"/>
              <a:t>Bilgi kuramı açısından bakılarak, zan ve ilim ayrımı yapıldığında kesin bilgiye götürene delil, </a:t>
            </a:r>
            <a:r>
              <a:rPr lang="tr-TR" dirty="0" err="1" smtClean="0"/>
              <a:t>zannî</a:t>
            </a:r>
            <a:r>
              <a:rPr lang="tr-TR" dirty="0" smtClean="0"/>
              <a:t> bilgiye götürene ise </a:t>
            </a:r>
            <a:r>
              <a:rPr lang="tr-TR" dirty="0" err="1" smtClean="0"/>
              <a:t>emâre</a:t>
            </a:r>
            <a:r>
              <a:rPr lang="tr-TR" dirty="0" smtClean="0"/>
              <a:t> denmiştir. </a:t>
            </a:r>
            <a:r>
              <a:rPr lang="de-DE" dirty="0" err="1" smtClean="0"/>
              <a:t>Kelamcılar</a:t>
            </a:r>
            <a:r>
              <a:rPr lang="de-DE" dirty="0" smtClean="0"/>
              <a:t> </a:t>
            </a:r>
            <a:r>
              <a:rPr lang="de-DE" dirty="0" err="1" smtClean="0"/>
              <a:t>delil</a:t>
            </a:r>
            <a:r>
              <a:rPr lang="de-DE" dirty="0" smtClean="0"/>
              <a:t> </a:t>
            </a:r>
            <a:r>
              <a:rPr lang="de-DE" dirty="0" err="1" smtClean="0"/>
              <a:t>anlamında</a:t>
            </a:r>
            <a:r>
              <a:rPr lang="de-DE" dirty="0" smtClean="0"/>
              <a:t> </a:t>
            </a:r>
            <a:r>
              <a:rPr lang="de-DE" dirty="0" err="1" smtClean="0"/>
              <a:t>beyyine</a:t>
            </a:r>
            <a:r>
              <a:rPr lang="de-DE" dirty="0" smtClean="0"/>
              <a:t>, </a:t>
            </a:r>
            <a:r>
              <a:rPr lang="de-DE" dirty="0" err="1" smtClean="0"/>
              <a:t>şahid</a:t>
            </a:r>
            <a:r>
              <a:rPr lang="de-DE" dirty="0" smtClean="0"/>
              <a:t> </a:t>
            </a:r>
            <a:r>
              <a:rPr lang="de-DE" dirty="0" err="1" smtClean="0"/>
              <a:t>ve</a:t>
            </a:r>
            <a:r>
              <a:rPr lang="de-DE" dirty="0" smtClean="0"/>
              <a:t> </a:t>
            </a:r>
            <a:r>
              <a:rPr lang="de-DE" dirty="0" err="1" smtClean="0"/>
              <a:t>hüccet</a:t>
            </a:r>
            <a:r>
              <a:rPr lang="de-DE" dirty="0" smtClean="0"/>
              <a:t> </a:t>
            </a:r>
            <a:r>
              <a:rPr lang="de-DE" dirty="0" err="1" smtClean="0"/>
              <a:t>terimlerini</a:t>
            </a:r>
            <a:r>
              <a:rPr lang="de-DE" dirty="0" smtClean="0"/>
              <a:t> de </a:t>
            </a:r>
            <a:r>
              <a:rPr lang="de-DE" dirty="0" err="1" smtClean="0"/>
              <a:t>kullanmaktadırlar</a:t>
            </a:r>
            <a:r>
              <a:rPr lang="de-DE" dirty="0" smtClean="0"/>
              <a:t>. </a:t>
            </a:r>
            <a:r>
              <a:rPr lang="de-DE" dirty="0" err="1" smtClean="0"/>
              <a:t>Beyyine</a:t>
            </a:r>
            <a:r>
              <a:rPr lang="de-DE" dirty="0" smtClean="0"/>
              <a:t>, </a:t>
            </a:r>
            <a:r>
              <a:rPr lang="de-DE" dirty="0" err="1" smtClean="0"/>
              <a:t>iddia</a:t>
            </a:r>
            <a:r>
              <a:rPr lang="de-DE" dirty="0" smtClean="0"/>
              <a:t> </a:t>
            </a:r>
            <a:r>
              <a:rPr lang="de-DE" dirty="0" err="1" smtClean="0"/>
              <a:t>sahibinin</a:t>
            </a:r>
            <a:r>
              <a:rPr lang="de-DE" dirty="0" smtClean="0"/>
              <a:t> </a:t>
            </a:r>
            <a:r>
              <a:rPr lang="de-DE" dirty="0" err="1" smtClean="0"/>
              <a:t>görüşüne</a:t>
            </a:r>
            <a:r>
              <a:rPr lang="de-DE" dirty="0" smtClean="0"/>
              <a:t> </a:t>
            </a:r>
            <a:r>
              <a:rPr lang="de-DE" dirty="0" err="1" smtClean="0"/>
              <a:t>açıklık</a:t>
            </a:r>
            <a:r>
              <a:rPr lang="de-DE" dirty="0" smtClean="0"/>
              <a:t> </a:t>
            </a:r>
            <a:r>
              <a:rPr lang="de-DE" dirty="0" err="1" smtClean="0"/>
              <a:t>getiren</a:t>
            </a:r>
            <a:r>
              <a:rPr lang="de-DE" dirty="0" smtClean="0"/>
              <a:t> </a:t>
            </a:r>
            <a:r>
              <a:rPr lang="de-DE" dirty="0" err="1" smtClean="0"/>
              <a:t>ilave</a:t>
            </a:r>
            <a:r>
              <a:rPr lang="de-DE" dirty="0" smtClean="0"/>
              <a:t> </a:t>
            </a:r>
            <a:r>
              <a:rPr lang="de-DE" dirty="0" err="1" smtClean="0"/>
              <a:t>bilgi</a:t>
            </a:r>
            <a:r>
              <a:rPr lang="de-DE" dirty="0" smtClean="0"/>
              <a:t> </a:t>
            </a:r>
            <a:r>
              <a:rPr lang="de-DE" dirty="0" err="1" smtClean="0"/>
              <a:t>anlamında</a:t>
            </a:r>
            <a:r>
              <a:rPr lang="de-DE" dirty="0" smtClean="0"/>
              <a:t> </a:t>
            </a:r>
            <a:r>
              <a:rPr lang="de-DE" dirty="0" err="1" smtClean="0"/>
              <a:t>kullanılır</a:t>
            </a:r>
            <a:r>
              <a:rPr lang="de-DE" dirty="0" smtClean="0"/>
              <a:t>. </a:t>
            </a:r>
            <a:r>
              <a:rPr lang="de-DE" dirty="0" err="1" smtClean="0"/>
              <a:t>Hüccet</a:t>
            </a:r>
            <a:r>
              <a:rPr lang="de-DE" dirty="0" smtClean="0"/>
              <a:t> </a:t>
            </a:r>
            <a:r>
              <a:rPr lang="de-DE" dirty="0" err="1" smtClean="0"/>
              <a:t>ise</a:t>
            </a:r>
            <a:r>
              <a:rPr lang="de-DE" dirty="0" smtClean="0"/>
              <a:t>, </a:t>
            </a:r>
            <a:r>
              <a:rPr lang="de-DE" dirty="0" err="1" smtClean="0"/>
              <a:t>tartışmada</a:t>
            </a:r>
            <a:r>
              <a:rPr lang="de-DE" dirty="0" smtClean="0"/>
              <a:t> </a:t>
            </a:r>
            <a:r>
              <a:rPr lang="de-DE" dirty="0" err="1" smtClean="0"/>
              <a:t>rakibe</a:t>
            </a:r>
            <a:r>
              <a:rPr lang="de-DE" dirty="0" smtClean="0"/>
              <a:t> </a:t>
            </a:r>
            <a:r>
              <a:rPr lang="de-DE" dirty="0" err="1" smtClean="0"/>
              <a:t>üstün</a:t>
            </a:r>
            <a:r>
              <a:rPr lang="de-DE" dirty="0" smtClean="0"/>
              <a:t> </a:t>
            </a:r>
            <a:r>
              <a:rPr lang="de-DE" dirty="0" err="1" smtClean="0"/>
              <a:t>gelme</a:t>
            </a:r>
            <a:r>
              <a:rPr lang="de-DE" dirty="0" smtClean="0"/>
              <a:t> </a:t>
            </a:r>
            <a:r>
              <a:rPr lang="de-DE" dirty="0" err="1" smtClean="0"/>
              <a:t>amacıyla</a:t>
            </a:r>
            <a:r>
              <a:rPr lang="de-DE" dirty="0" smtClean="0"/>
              <a:t> </a:t>
            </a:r>
            <a:r>
              <a:rPr lang="de-DE" dirty="0" err="1" smtClean="0"/>
              <a:t>getirilen</a:t>
            </a:r>
            <a:r>
              <a:rPr lang="de-DE" dirty="0" smtClean="0"/>
              <a:t> </a:t>
            </a:r>
            <a:r>
              <a:rPr lang="de-DE" dirty="0" err="1" smtClean="0"/>
              <a:t>kesin</a:t>
            </a:r>
            <a:r>
              <a:rPr lang="de-DE" dirty="0" smtClean="0"/>
              <a:t> </a:t>
            </a:r>
            <a:r>
              <a:rPr lang="de-DE" dirty="0" err="1" smtClean="0"/>
              <a:t>delil</a:t>
            </a:r>
            <a:r>
              <a:rPr lang="de-DE" dirty="0" smtClean="0"/>
              <a:t> </a:t>
            </a:r>
            <a:r>
              <a:rPr lang="de-DE" dirty="0" err="1" smtClean="0"/>
              <a:t>anlamına</a:t>
            </a:r>
            <a:r>
              <a:rPr lang="de-DE" dirty="0" smtClean="0"/>
              <a:t> </a:t>
            </a:r>
            <a:r>
              <a:rPr lang="de-DE" dirty="0" err="1" smtClean="0"/>
              <a:t>gelmektedir</a:t>
            </a:r>
            <a:r>
              <a:rPr lang="de-DE" dirty="0" smtClean="0"/>
              <a:t>.</a:t>
            </a:r>
            <a:endParaRPr lang="tr-TR" dirty="0" smtClean="0"/>
          </a:p>
          <a:p>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MÜTEKADDİMÛN KELAMCILARDA DELİL</a:t>
            </a:r>
            <a:endParaRPr lang="tr-TR" dirty="0"/>
          </a:p>
        </p:txBody>
      </p:sp>
      <p:sp>
        <p:nvSpPr>
          <p:cNvPr id="3" name="2 İçerik Yer Tutucusu"/>
          <p:cNvSpPr>
            <a:spLocks noGrp="1"/>
          </p:cNvSpPr>
          <p:nvPr>
            <p:ph idx="1"/>
          </p:nvPr>
        </p:nvSpPr>
        <p:spPr/>
        <p:txBody>
          <a:bodyPr/>
          <a:lstStyle/>
          <a:p>
            <a:r>
              <a:rPr lang="tr-TR" dirty="0" smtClean="0"/>
              <a:t>Delil, </a:t>
            </a:r>
            <a:r>
              <a:rPr lang="tr-TR" dirty="0" err="1" smtClean="0"/>
              <a:t>mütekaddimûn</a:t>
            </a:r>
            <a:r>
              <a:rPr lang="tr-TR" dirty="0" smtClean="0"/>
              <a:t> kelamcılar döneminde mantıki bir formda geliştirilmemiş, aklî zorunluluğa ve insan tecrübesinin sağladığı kesinliğe bağlanmıştır. Bu aklî ve tecrübî zorunluluktan dolayı, </a:t>
            </a:r>
            <a:r>
              <a:rPr lang="tr-TR" dirty="0" err="1" smtClean="0"/>
              <a:t>Bâkıllânî</a:t>
            </a:r>
            <a:r>
              <a:rPr lang="tr-TR" dirty="0" smtClean="0"/>
              <a:t> gibi bazı kelamcılar, kullanılan delilin çürütülmesi halinde kanıtlanmak istenen hususun da çürütülmüş sayılacağına (</a:t>
            </a:r>
            <a:r>
              <a:rPr lang="tr-TR" i="1" dirty="0" smtClean="0"/>
              <a:t>in‘</a:t>
            </a:r>
            <a:r>
              <a:rPr lang="tr-TR" i="1" dirty="0" err="1" smtClean="0"/>
              <a:t>ikâsü’l</a:t>
            </a:r>
            <a:r>
              <a:rPr lang="tr-TR" i="1" dirty="0" smtClean="0"/>
              <a:t>-</a:t>
            </a:r>
            <a:r>
              <a:rPr lang="tr-TR" i="1" dirty="0" err="1" smtClean="0"/>
              <a:t>edille</a:t>
            </a:r>
            <a:r>
              <a:rPr lang="tr-TR" dirty="0" smtClean="0"/>
              <a:t>) hükmederek, mantık kurallarına aykırı bir ilkeyi benimsemişlerdir.</a:t>
            </a:r>
          </a:p>
          <a:p>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MÜTEAHHİRÛN KELAMCILARDA DELİL</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Delilin tanımlanmasına mantığın işleyiş biçimini yerleştiren </a:t>
            </a:r>
            <a:r>
              <a:rPr lang="tr-TR" dirty="0" err="1" smtClean="0"/>
              <a:t>Gazali’den</a:t>
            </a:r>
            <a:r>
              <a:rPr lang="tr-TR" dirty="0" smtClean="0"/>
              <a:t> sonra ise delilin tanımı, ‘yeni bir bilgi meydana getiren yani sonuca ulaştıran iki öncülün birleşmesi’ şeklinde daha teknik bir içeriğe kavuşmuştur. </a:t>
            </a:r>
            <a:r>
              <a:rPr lang="tr-TR" dirty="0" err="1" smtClean="0"/>
              <a:t>Gazalî</a:t>
            </a:r>
            <a:r>
              <a:rPr lang="tr-TR" dirty="0" smtClean="0"/>
              <a:t> sonrasında delilin butlanının (delilin yanlışlığının), medlûlün (kendisine delil getirilenin) butlanını gerektirmediği kabul edilmiştir. Başka bir ifadeyle, bir iddiaya ilişkin delilin yanlışlığı veya bir iddianın herhangi bir delille kanıtlanamaması, onun gerçeğe aykırı olduğu anlamına gelmez.  Böylece delil, aklî bir zemine çekilmiş ve </a:t>
            </a:r>
            <a:r>
              <a:rPr lang="tr-TR" dirty="0" err="1" smtClean="0"/>
              <a:t>ta’lîlî</a:t>
            </a:r>
            <a:r>
              <a:rPr lang="tr-TR" dirty="0" smtClean="0"/>
              <a:t> kıyasa (tümdengelime) bağlanmıştır. Zira bu kelamcılara göre akli bilgi, tecrübi bilgiden daha güçlüdür.</a:t>
            </a:r>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AKLÎ YA DA NAKLÎ DELİL</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Aklî delilin bütün öncülleri akla dayanır ve böyle bir delile </a:t>
            </a:r>
            <a:r>
              <a:rPr lang="tr-TR" i="1" dirty="0" err="1" smtClean="0"/>
              <a:t>bürhân</a:t>
            </a:r>
            <a:r>
              <a:rPr lang="tr-TR" dirty="0" smtClean="0"/>
              <a:t> adı verilir. Kelamcılara göre, aklî delile dayalı olarak hiçbir </a:t>
            </a:r>
            <a:r>
              <a:rPr lang="tr-TR" dirty="0" err="1" smtClean="0"/>
              <a:t>itikadî</a:t>
            </a:r>
            <a:r>
              <a:rPr lang="tr-TR" dirty="0" smtClean="0"/>
              <a:t> mesele konulamaz. Aklî delil sadece, nakille sabit olmuş esasların daha iyi anlaşılmasına ve doğruluğunun kanıtlanmasına yardımcı olur. </a:t>
            </a:r>
          </a:p>
          <a:p>
            <a:r>
              <a:rPr lang="tr-TR" dirty="0" smtClean="0"/>
              <a:t>Naklî delil, bütün öncülleri nakle dayanan delildir. Kelamcılar naklî delilin, </a:t>
            </a:r>
            <a:r>
              <a:rPr lang="tr-TR" dirty="0" err="1" smtClean="0"/>
              <a:t>Kur’an</a:t>
            </a:r>
            <a:r>
              <a:rPr lang="tr-TR" dirty="0" smtClean="0"/>
              <a:t> olduğu konusunda aynı görüştedirler. Ancak </a:t>
            </a:r>
            <a:r>
              <a:rPr lang="tr-TR" dirty="0" err="1" smtClean="0"/>
              <a:t>âhad</a:t>
            </a:r>
            <a:r>
              <a:rPr lang="tr-TR" dirty="0" smtClean="0"/>
              <a:t> hadislerin delil olması konusunda tartışma vardır. </a:t>
            </a:r>
            <a:r>
              <a:rPr lang="tr-TR" dirty="0" err="1" smtClean="0"/>
              <a:t>Mâturîdî</a:t>
            </a:r>
            <a:r>
              <a:rPr lang="tr-TR" dirty="0" smtClean="0"/>
              <a:t> ve </a:t>
            </a:r>
            <a:r>
              <a:rPr lang="tr-TR" dirty="0" err="1" smtClean="0"/>
              <a:t>Eş’arî</a:t>
            </a:r>
            <a:r>
              <a:rPr lang="tr-TR" dirty="0" smtClean="0"/>
              <a:t> kelamcıların bir kısmı ayrı bir </a:t>
            </a:r>
            <a:r>
              <a:rPr lang="tr-TR" dirty="0" err="1" smtClean="0"/>
              <a:t>itikadî</a:t>
            </a:r>
            <a:r>
              <a:rPr lang="tr-TR" dirty="0" smtClean="0"/>
              <a:t> ilke tespit etmemesi kaydıyla, </a:t>
            </a:r>
            <a:r>
              <a:rPr lang="tr-TR" dirty="0" err="1" smtClean="0"/>
              <a:t>Kur’anın</a:t>
            </a:r>
            <a:r>
              <a:rPr lang="tr-TR" dirty="0" smtClean="0"/>
              <a:t> ilkelerine uygun hadislere bir değer yüklemiş, bir kısmı ise bunların delil olamayacağını ifade etmiştir. </a:t>
            </a:r>
            <a:r>
              <a:rPr lang="tr-TR" dirty="0" err="1" smtClean="0"/>
              <a:t>Mu’tezile</a:t>
            </a:r>
            <a:r>
              <a:rPr lang="tr-TR" dirty="0" smtClean="0"/>
              <a:t> kelamcıları ise, </a:t>
            </a:r>
            <a:r>
              <a:rPr lang="tr-TR" dirty="0" err="1" smtClean="0"/>
              <a:t>âhâd</a:t>
            </a:r>
            <a:r>
              <a:rPr lang="tr-TR" dirty="0" smtClean="0"/>
              <a:t> hadislerin hiçbir şekilde delil olarak kullanılamayacağını belirtmişlerdir. </a:t>
            </a:r>
            <a:endParaRPr lang="tr-T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YAKÎN YA DA ZAN İFADE EDEN DELİLLER</a:t>
            </a:r>
            <a:endParaRPr lang="tr-TR" dirty="0"/>
          </a:p>
        </p:txBody>
      </p:sp>
      <p:sp>
        <p:nvSpPr>
          <p:cNvPr id="3" name="2 İçerik Yer Tutucusu"/>
          <p:cNvSpPr>
            <a:spLocks noGrp="1"/>
          </p:cNvSpPr>
          <p:nvPr>
            <p:ph idx="1"/>
          </p:nvPr>
        </p:nvSpPr>
        <p:spPr/>
        <p:txBody>
          <a:bodyPr>
            <a:normAutofit fontScale="85000" lnSpcReduction="20000"/>
          </a:bodyPr>
          <a:lstStyle/>
          <a:p>
            <a:r>
              <a:rPr lang="de-DE" dirty="0" err="1" smtClean="0"/>
              <a:t>Kesin</a:t>
            </a:r>
            <a:r>
              <a:rPr lang="de-DE" dirty="0" smtClean="0"/>
              <a:t> </a:t>
            </a:r>
            <a:r>
              <a:rPr lang="de-DE" dirty="0" err="1" smtClean="0"/>
              <a:t>delil</a:t>
            </a:r>
            <a:r>
              <a:rPr lang="de-DE" dirty="0" smtClean="0"/>
              <a:t> </a:t>
            </a:r>
            <a:r>
              <a:rPr lang="de-DE" dirty="0" err="1" smtClean="0"/>
              <a:t>veya</a:t>
            </a:r>
            <a:r>
              <a:rPr lang="de-DE" dirty="0" smtClean="0"/>
              <a:t> </a:t>
            </a:r>
            <a:r>
              <a:rPr lang="de-DE" dirty="0" err="1" smtClean="0"/>
              <a:t>zanni</a:t>
            </a:r>
            <a:r>
              <a:rPr lang="de-DE" dirty="0" smtClean="0"/>
              <a:t>  </a:t>
            </a:r>
            <a:r>
              <a:rPr lang="de-DE" dirty="0" err="1" smtClean="0"/>
              <a:t>delil</a:t>
            </a:r>
            <a:r>
              <a:rPr lang="de-DE" dirty="0" smtClean="0"/>
              <a:t>, </a:t>
            </a:r>
            <a:r>
              <a:rPr lang="de-DE" dirty="0" err="1" smtClean="0"/>
              <a:t>bir</a:t>
            </a:r>
            <a:r>
              <a:rPr lang="de-DE" dirty="0" smtClean="0"/>
              <a:t> </a:t>
            </a:r>
            <a:r>
              <a:rPr lang="de-DE" dirty="0" err="1" smtClean="0"/>
              <a:t>delilin</a:t>
            </a:r>
            <a:r>
              <a:rPr lang="de-DE" dirty="0" smtClean="0"/>
              <a:t> </a:t>
            </a:r>
            <a:r>
              <a:rPr lang="de-DE" dirty="0" err="1" smtClean="0"/>
              <a:t>ortaya</a:t>
            </a:r>
            <a:r>
              <a:rPr lang="de-DE" dirty="0" smtClean="0"/>
              <a:t> </a:t>
            </a:r>
            <a:r>
              <a:rPr lang="de-DE" dirty="0" err="1" smtClean="0"/>
              <a:t>konulmasından</a:t>
            </a:r>
            <a:r>
              <a:rPr lang="de-DE" dirty="0" smtClean="0"/>
              <a:t> </a:t>
            </a:r>
            <a:r>
              <a:rPr lang="de-DE" dirty="0" err="1" smtClean="0"/>
              <a:t>sonra</a:t>
            </a:r>
            <a:r>
              <a:rPr lang="de-DE" dirty="0" smtClean="0"/>
              <a:t> </a:t>
            </a:r>
            <a:r>
              <a:rPr lang="de-DE" dirty="0" err="1" smtClean="0"/>
              <a:t>taşıdığı</a:t>
            </a:r>
            <a:r>
              <a:rPr lang="de-DE" dirty="0" smtClean="0"/>
              <a:t> </a:t>
            </a:r>
            <a:r>
              <a:rPr lang="de-DE" dirty="0" err="1" smtClean="0"/>
              <a:t>değeri</a:t>
            </a:r>
            <a:r>
              <a:rPr lang="de-DE" dirty="0" smtClean="0"/>
              <a:t> </a:t>
            </a:r>
            <a:r>
              <a:rPr lang="de-DE" dirty="0" err="1" smtClean="0"/>
              <a:t>tanımlayan</a:t>
            </a:r>
            <a:r>
              <a:rPr lang="de-DE" dirty="0" smtClean="0"/>
              <a:t> </a:t>
            </a:r>
            <a:r>
              <a:rPr lang="de-DE" dirty="0" err="1" smtClean="0"/>
              <a:t>iki</a:t>
            </a:r>
            <a:r>
              <a:rPr lang="de-DE" dirty="0" smtClean="0"/>
              <a:t> </a:t>
            </a:r>
            <a:r>
              <a:rPr lang="de-DE" dirty="0" err="1" smtClean="0"/>
              <a:t>terimdir</a:t>
            </a:r>
            <a:r>
              <a:rPr lang="de-DE" dirty="0" smtClean="0"/>
              <a:t>. </a:t>
            </a:r>
            <a:endParaRPr lang="tr-TR" dirty="0" smtClean="0"/>
          </a:p>
          <a:p>
            <a:r>
              <a:rPr lang="de-DE" dirty="0" err="1" smtClean="0"/>
              <a:t>Yakînî</a:t>
            </a:r>
            <a:r>
              <a:rPr lang="tr-TR" dirty="0" smtClean="0"/>
              <a:t>/</a:t>
            </a:r>
            <a:r>
              <a:rPr lang="de-DE" dirty="0" err="1" smtClean="0"/>
              <a:t>kat’î</a:t>
            </a:r>
            <a:r>
              <a:rPr lang="de-DE" dirty="0" smtClean="0"/>
              <a:t> </a:t>
            </a:r>
            <a:r>
              <a:rPr lang="de-DE" dirty="0" err="1" smtClean="0"/>
              <a:t>delil</a:t>
            </a:r>
            <a:r>
              <a:rPr lang="de-DE" dirty="0" smtClean="0"/>
              <a:t>, </a:t>
            </a:r>
            <a:r>
              <a:rPr lang="de-DE" dirty="0" err="1" smtClean="0"/>
              <a:t>kanıtlamayı</a:t>
            </a:r>
            <a:r>
              <a:rPr lang="de-DE" dirty="0" smtClean="0"/>
              <a:t> </a:t>
            </a:r>
            <a:r>
              <a:rPr lang="de-DE" dirty="0" err="1" smtClean="0"/>
              <a:t>amaçladığı</a:t>
            </a:r>
            <a:r>
              <a:rPr lang="de-DE" dirty="0" smtClean="0"/>
              <a:t> </a:t>
            </a:r>
            <a:r>
              <a:rPr lang="de-DE" dirty="0" err="1" smtClean="0"/>
              <a:t>konuya</a:t>
            </a:r>
            <a:r>
              <a:rPr lang="de-DE" dirty="0" smtClean="0"/>
              <a:t> </a:t>
            </a:r>
            <a:r>
              <a:rPr lang="de-DE" dirty="0" err="1" smtClean="0"/>
              <a:t>ilişkin</a:t>
            </a:r>
            <a:r>
              <a:rPr lang="de-DE" dirty="0" smtClean="0"/>
              <a:t> </a:t>
            </a:r>
            <a:r>
              <a:rPr lang="de-DE" dirty="0" err="1" smtClean="0"/>
              <a:t>karşı</a:t>
            </a:r>
            <a:r>
              <a:rPr lang="de-DE" dirty="0" smtClean="0"/>
              <a:t> </a:t>
            </a:r>
            <a:r>
              <a:rPr lang="de-DE" dirty="0" err="1" smtClean="0"/>
              <a:t>ihtimallerin</a:t>
            </a:r>
            <a:r>
              <a:rPr lang="de-DE" dirty="0" smtClean="0"/>
              <a:t> </a:t>
            </a:r>
            <a:r>
              <a:rPr lang="de-DE" dirty="0" err="1" smtClean="0"/>
              <a:t>tamamını</a:t>
            </a:r>
            <a:r>
              <a:rPr lang="de-DE" dirty="0" smtClean="0"/>
              <a:t> </a:t>
            </a:r>
            <a:r>
              <a:rPr lang="de-DE" dirty="0" err="1" smtClean="0"/>
              <a:t>ortadan</a:t>
            </a:r>
            <a:r>
              <a:rPr lang="de-DE" dirty="0" smtClean="0"/>
              <a:t> </a:t>
            </a:r>
            <a:r>
              <a:rPr lang="de-DE" dirty="0" err="1" smtClean="0"/>
              <a:t>kaldıran</a:t>
            </a:r>
            <a:r>
              <a:rPr lang="de-DE" dirty="0" smtClean="0"/>
              <a:t> </a:t>
            </a:r>
            <a:r>
              <a:rPr lang="de-DE" dirty="0" err="1" smtClean="0"/>
              <a:t>ve</a:t>
            </a:r>
            <a:r>
              <a:rPr lang="de-DE" dirty="0" smtClean="0"/>
              <a:t> </a:t>
            </a:r>
            <a:r>
              <a:rPr lang="de-DE" dirty="0" err="1" smtClean="0"/>
              <a:t>sağduyu</a:t>
            </a:r>
            <a:r>
              <a:rPr lang="de-DE" dirty="0" smtClean="0"/>
              <a:t> </a:t>
            </a:r>
            <a:r>
              <a:rPr lang="de-DE" dirty="0" err="1" smtClean="0"/>
              <a:t>sahibi</a:t>
            </a:r>
            <a:r>
              <a:rPr lang="de-DE" dirty="0" smtClean="0"/>
              <a:t> </a:t>
            </a:r>
            <a:r>
              <a:rPr lang="de-DE" dirty="0" err="1" smtClean="0"/>
              <a:t>insan</a:t>
            </a:r>
            <a:r>
              <a:rPr lang="de-DE" dirty="0" smtClean="0"/>
              <a:t> </a:t>
            </a:r>
            <a:r>
              <a:rPr lang="de-DE" dirty="0" err="1" smtClean="0"/>
              <a:t>için</a:t>
            </a:r>
            <a:r>
              <a:rPr lang="de-DE" dirty="0" smtClean="0"/>
              <a:t> </a:t>
            </a:r>
            <a:r>
              <a:rPr lang="de-DE" dirty="0" err="1" smtClean="0"/>
              <a:t>kesinlik</a:t>
            </a:r>
            <a:r>
              <a:rPr lang="de-DE" dirty="0" smtClean="0"/>
              <a:t> </a:t>
            </a:r>
            <a:r>
              <a:rPr lang="de-DE" dirty="0" err="1" smtClean="0"/>
              <a:t>ifade</a:t>
            </a:r>
            <a:r>
              <a:rPr lang="de-DE" dirty="0" smtClean="0"/>
              <a:t> </a:t>
            </a:r>
            <a:r>
              <a:rPr lang="de-DE" dirty="0" err="1" smtClean="0"/>
              <a:t>eden</a:t>
            </a:r>
            <a:r>
              <a:rPr lang="de-DE" dirty="0" smtClean="0"/>
              <a:t> </a:t>
            </a:r>
            <a:r>
              <a:rPr lang="de-DE" dirty="0" err="1" smtClean="0"/>
              <a:t>delildir</a:t>
            </a:r>
            <a:r>
              <a:rPr lang="de-DE" dirty="0" smtClean="0"/>
              <a:t>. Her </a:t>
            </a:r>
            <a:r>
              <a:rPr lang="de-DE" dirty="0" err="1" smtClean="0"/>
              <a:t>türlü</a:t>
            </a:r>
            <a:r>
              <a:rPr lang="de-DE" dirty="0" smtClean="0"/>
              <a:t> </a:t>
            </a:r>
            <a:r>
              <a:rPr lang="de-DE" dirty="0" err="1" smtClean="0"/>
              <a:t>tartışma</a:t>
            </a:r>
            <a:r>
              <a:rPr lang="de-DE" dirty="0" smtClean="0"/>
              <a:t> </a:t>
            </a:r>
            <a:r>
              <a:rPr lang="de-DE" dirty="0" err="1" smtClean="0"/>
              <a:t>ve</a:t>
            </a:r>
            <a:r>
              <a:rPr lang="de-DE" dirty="0" smtClean="0"/>
              <a:t> </a:t>
            </a:r>
            <a:r>
              <a:rPr lang="de-DE" dirty="0" err="1" smtClean="0"/>
              <a:t>akıl</a:t>
            </a:r>
            <a:r>
              <a:rPr lang="de-DE" dirty="0" smtClean="0"/>
              <a:t> </a:t>
            </a:r>
            <a:r>
              <a:rPr lang="de-DE" dirty="0" err="1" smtClean="0"/>
              <a:t>yürütmeyle</a:t>
            </a:r>
            <a:r>
              <a:rPr lang="de-DE" dirty="0" smtClean="0"/>
              <a:t> </a:t>
            </a:r>
            <a:r>
              <a:rPr lang="de-DE" dirty="0" err="1" smtClean="0"/>
              <a:t>temellendirilebilen</a:t>
            </a:r>
            <a:r>
              <a:rPr lang="de-DE" dirty="0" smtClean="0"/>
              <a:t> </a:t>
            </a:r>
            <a:r>
              <a:rPr lang="de-DE" dirty="0" err="1" smtClean="0"/>
              <a:t>bu</a:t>
            </a:r>
            <a:r>
              <a:rPr lang="de-DE" dirty="0" smtClean="0"/>
              <a:t> </a:t>
            </a:r>
            <a:r>
              <a:rPr lang="de-DE" dirty="0" err="1" smtClean="0"/>
              <a:t>delillere</a:t>
            </a:r>
            <a:r>
              <a:rPr lang="de-DE" dirty="0" smtClean="0"/>
              <a:t> </a:t>
            </a:r>
            <a:r>
              <a:rPr lang="de-DE" i="1" dirty="0" err="1" smtClean="0"/>
              <a:t>bürhânî</a:t>
            </a:r>
            <a:r>
              <a:rPr lang="de-DE" dirty="0" smtClean="0"/>
              <a:t> </a:t>
            </a:r>
            <a:r>
              <a:rPr lang="de-DE" dirty="0" err="1" smtClean="0"/>
              <a:t>deliller</a:t>
            </a:r>
            <a:r>
              <a:rPr lang="de-DE" dirty="0" smtClean="0"/>
              <a:t> </a:t>
            </a:r>
            <a:r>
              <a:rPr lang="tr-TR" dirty="0" smtClean="0"/>
              <a:t>denir</a:t>
            </a:r>
            <a:r>
              <a:rPr lang="de-DE" dirty="0" smtClean="0"/>
              <a:t>. </a:t>
            </a:r>
            <a:r>
              <a:rPr lang="de-DE" dirty="0" err="1" smtClean="0"/>
              <a:t>Bürhânî</a:t>
            </a:r>
            <a:r>
              <a:rPr lang="de-DE" dirty="0" smtClean="0"/>
              <a:t> </a:t>
            </a:r>
            <a:r>
              <a:rPr lang="de-DE" dirty="0" err="1" smtClean="0"/>
              <a:t>delil</a:t>
            </a:r>
            <a:r>
              <a:rPr lang="de-DE" dirty="0" smtClean="0"/>
              <a:t>, </a:t>
            </a:r>
            <a:r>
              <a:rPr lang="de-DE" dirty="0" err="1" smtClean="0"/>
              <a:t>gücünü</a:t>
            </a:r>
            <a:r>
              <a:rPr lang="de-DE" dirty="0" smtClean="0"/>
              <a:t> </a:t>
            </a:r>
            <a:r>
              <a:rPr lang="de-DE" dirty="0" err="1" smtClean="0"/>
              <a:t>kendi</a:t>
            </a:r>
            <a:r>
              <a:rPr lang="de-DE" dirty="0" smtClean="0"/>
              <a:t> </a:t>
            </a:r>
            <a:r>
              <a:rPr lang="de-DE" dirty="0" err="1" smtClean="0"/>
              <a:t>iç</a:t>
            </a:r>
            <a:r>
              <a:rPr lang="de-DE" dirty="0" smtClean="0"/>
              <a:t> </a:t>
            </a:r>
            <a:r>
              <a:rPr lang="de-DE" dirty="0" err="1" smtClean="0"/>
              <a:t>tutarlılığından</a:t>
            </a:r>
            <a:r>
              <a:rPr lang="de-DE" dirty="0" smtClean="0"/>
              <a:t> </a:t>
            </a:r>
            <a:r>
              <a:rPr lang="de-DE" dirty="0" err="1" smtClean="0"/>
              <a:t>alır</a:t>
            </a:r>
            <a:r>
              <a:rPr lang="de-DE" dirty="0" smtClean="0"/>
              <a:t>. </a:t>
            </a:r>
            <a:r>
              <a:rPr lang="tr-TR" dirty="0" smtClean="0"/>
              <a:t> </a:t>
            </a:r>
          </a:p>
          <a:p>
            <a:r>
              <a:rPr lang="de-DE" dirty="0" err="1" smtClean="0"/>
              <a:t>Buna</a:t>
            </a:r>
            <a:r>
              <a:rPr lang="de-DE" dirty="0" smtClean="0"/>
              <a:t> </a:t>
            </a:r>
            <a:r>
              <a:rPr lang="de-DE" dirty="0" err="1" smtClean="0"/>
              <a:t>karşılık</a:t>
            </a:r>
            <a:r>
              <a:rPr lang="de-DE" dirty="0" smtClean="0"/>
              <a:t>, </a:t>
            </a:r>
            <a:r>
              <a:rPr lang="de-DE" dirty="0" err="1" smtClean="0"/>
              <a:t>hitâbî</a:t>
            </a:r>
            <a:r>
              <a:rPr lang="de-DE" dirty="0" smtClean="0"/>
              <a:t> </a:t>
            </a:r>
            <a:r>
              <a:rPr lang="tr-TR" dirty="0" smtClean="0"/>
              <a:t>deliller </a:t>
            </a:r>
            <a:r>
              <a:rPr lang="de-DE" dirty="0" err="1" smtClean="0"/>
              <a:t>gücünü</a:t>
            </a:r>
            <a:r>
              <a:rPr lang="de-DE" dirty="0" smtClean="0"/>
              <a:t>, </a:t>
            </a:r>
            <a:r>
              <a:rPr lang="de-DE" dirty="0" err="1" smtClean="0"/>
              <a:t>söyleyenden</a:t>
            </a:r>
            <a:r>
              <a:rPr lang="de-DE" dirty="0" smtClean="0"/>
              <a:t> </a:t>
            </a:r>
            <a:r>
              <a:rPr lang="de-DE" dirty="0" err="1" smtClean="0"/>
              <a:t>alır</a:t>
            </a:r>
            <a:r>
              <a:rPr lang="de-DE" dirty="0" smtClean="0"/>
              <a:t>. </a:t>
            </a:r>
            <a:r>
              <a:rPr lang="de-DE" dirty="0" err="1" smtClean="0"/>
              <a:t>Örneğin</a:t>
            </a:r>
            <a:r>
              <a:rPr lang="de-DE" dirty="0" smtClean="0"/>
              <a:t> </a:t>
            </a:r>
            <a:r>
              <a:rPr lang="tr-TR" dirty="0" smtClean="0"/>
              <a:t>“öldükten sonra diriltileceksiniz” sözünün doğruluğu ve kesinliği, tecrübe edilmiş olmasından veya mantıksal iç tutarlılığından ziyade söyleyene duyduğumuz güvene bağlıdır. </a:t>
            </a:r>
            <a:endParaRPr lang="tr-T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İSTİDLAL/NAZAR</a:t>
            </a:r>
            <a:endParaRPr lang="tr-TR" dirty="0"/>
          </a:p>
        </p:txBody>
      </p:sp>
      <p:sp>
        <p:nvSpPr>
          <p:cNvPr id="3" name="2 İçerik Yer Tutucusu"/>
          <p:cNvSpPr>
            <a:spLocks noGrp="1"/>
          </p:cNvSpPr>
          <p:nvPr>
            <p:ph idx="1"/>
          </p:nvPr>
        </p:nvSpPr>
        <p:spPr/>
        <p:txBody>
          <a:bodyPr>
            <a:normAutofit lnSpcReduction="10000"/>
          </a:bodyPr>
          <a:lstStyle/>
          <a:p>
            <a:r>
              <a:rPr lang="de-DE" i="1" dirty="0" err="1" smtClean="0"/>
              <a:t>İstidlal</a:t>
            </a:r>
            <a:r>
              <a:rPr lang="de-DE" i="1" dirty="0" smtClean="0"/>
              <a:t>, </a:t>
            </a:r>
            <a:r>
              <a:rPr lang="de-DE" dirty="0" err="1" smtClean="0"/>
              <a:t>bir</a:t>
            </a:r>
            <a:r>
              <a:rPr lang="de-DE" dirty="0" smtClean="0"/>
              <a:t> </a:t>
            </a:r>
            <a:r>
              <a:rPr lang="de-DE" dirty="0" err="1" smtClean="0"/>
              <a:t>hüküm</a:t>
            </a:r>
            <a:r>
              <a:rPr lang="de-DE" dirty="0" smtClean="0"/>
              <a:t> </a:t>
            </a:r>
            <a:r>
              <a:rPr lang="de-DE" dirty="0" err="1" smtClean="0"/>
              <a:t>veya</a:t>
            </a:r>
            <a:r>
              <a:rPr lang="de-DE" dirty="0" smtClean="0"/>
              <a:t> </a:t>
            </a:r>
            <a:r>
              <a:rPr lang="de-DE" dirty="0" err="1" smtClean="0"/>
              <a:t>kavramın</a:t>
            </a:r>
            <a:r>
              <a:rPr lang="de-DE" dirty="0" smtClean="0"/>
              <a:t> </a:t>
            </a:r>
            <a:r>
              <a:rPr lang="de-DE" dirty="0" err="1" smtClean="0"/>
              <a:t>doğruluk</a:t>
            </a:r>
            <a:r>
              <a:rPr lang="de-DE" dirty="0" smtClean="0"/>
              <a:t> </a:t>
            </a:r>
            <a:r>
              <a:rPr lang="de-DE" dirty="0" err="1" smtClean="0"/>
              <a:t>ya</a:t>
            </a:r>
            <a:r>
              <a:rPr lang="de-DE" dirty="0" smtClean="0"/>
              <a:t> da </a:t>
            </a:r>
            <a:r>
              <a:rPr lang="de-DE" dirty="0" err="1" smtClean="0"/>
              <a:t>yanlışlığını</a:t>
            </a:r>
            <a:r>
              <a:rPr lang="de-DE" dirty="0" smtClean="0"/>
              <a:t> </a:t>
            </a:r>
            <a:r>
              <a:rPr lang="de-DE" dirty="0" err="1" smtClean="0"/>
              <a:t>kanıtlamak</a:t>
            </a:r>
            <a:r>
              <a:rPr lang="de-DE" dirty="0" smtClean="0"/>
              <a:t> </a:t>
            </a:r>
            <a:r>
              <a:rPr lang="de-DE" dirty="0" err="1" smtClean="0"/>
              <a:t>için</a:t>
            </a:r>
            <a:r>
              <a:rPr lang="de-DE" dirty="0" smtClean="0"/>
              <a:t> </a:t>
            </a:r>
            <a:r>
              <a:rPr lang="de-DE" dirty="0" err="1" smtClean="0"/>
              <a:t>zihnin</a:t>
            </a:r>
            <a:r>
              <a:rPr lang="de-DE" dirty="0" smtClean="0"/>
              <a:t> </a:t>
            </a:r>
            <a:r>
              <a:rPr lang="de-DE" dirty="0" err="1" smtClean="0"/>
              <a:t>yaptığı</a:t>
            </a:r>
            <a:r>
              <a:rPr lang="de-DE" dirty="0" smtClean="0"/>
              <a:t> </a:t>
            </a:r>
            <a:r>
              <a:rPr lang="de-DE" dirty="0" err="1" smtClean="0"/>
              <a:t>akıl</a:t>
            </a:r>
            <a:r>
              <a:rPr lang="de-DE" dirty="0" smtClean="0"/>
              <a:t> </a:t>
            </a:r>
            <a:r>
              <a:rPr lang="de-DE" dirty="0" err="1" smtClean="0"/>
              <a:t>yürütme</a:t>
            </a:r>
            <a:r>
              <a:rPr lang="de-DE" dirty="0" smtClean="0"/>
              <a:t> </a:t>
            </a:r>
            <a:r>
              <a:rPr lang="de-DE" dirty="0" err="1" smtClean="0"/>
              <a:t>eylemidir</a:t>
            </a:r>
            <a:r>
              <a:rPr lang="de-DE" dirty="0" smtClean="0"/>
              <a:t>. </a:t>
            </a:r>
            <a:r>
              <a:rPr lang="de-DE" dirty="0" err="1" smtClean="0"/>
              <a:t>Bu</a:t>
            </a:r>
            <a:r>
              <a:rPr lang="de-DE" dirty="0" smtClean="0"/>
              <a:t> </a:t>
            </a:r>
            <a:r>
              <a:rPr lang="de-DE" dirty="0" err="1" smtClean="0"/>
              <a:t>yeni</a:t>
            </a:r>
            <a:r>
              <a:rPr lang="de-DE" dirty="0" smtClean="0"/>
              <a:t> </a:t>
            </a:r>
            <a:r>
              <a:rPr lang="de-DE" dirty="0" err="1" smtClean="0"/>
              <a:t>sonuç</a:t>
            </a:r>
            <a:r>
              <a:rPr lang="de-DE" dirty="0" smtClean="0"/>
              <a:t> da </a:t>
            </a:r>
            <a:r>
              <a:rPr lang="de-DE" dirty="0" err="1" smtClean="0"/>
              <a:t>başka</a:t>
            </a:r>
            <a:r>
              <a:rPr lang="de-DE" dirty="0" smtClean="0"/>
              <a:t> </a:t>
            </a:r>
            <a:r>
              <a:rPr lang="de-DE" dirty="0" err="1" smtClean="0"/>
              <a:t>bir</a:t>
            </a:r>
            <a:r>
              <a:rPr lang="de-DE" dirty="0" smtClean="0"/>
              <a:t> </a:t>
            </a:r>
            <a:r>
              <a:rPr lang="de-DE" dirty="0" err="1" smtClean="0"/>
              <a:t>delillendirme</a:t>
            </a:r>
            <a:r>
              <a:rPr lang="de-DE" dirty="0" smtClean="0"/>
              <a:t> </a:t>
            </a:r>
            <a:r>
              <a:rPr lang="de-DE" dirty="0" err="1" smtClean="0"/>
              <a:t>için</a:t>
            </a:r>
            <a:r>
              <a:rPr lang="de-DE" dirty="0" smtClean="0"/>
              <a:t> </a:t>
            </a:r>
            <a:r>
              <a:rPr lang="de-DE" dirty="0" err="1" smtClean="0"/>
              <a:t>öncül</a:t>
            </a:r>
            <a:r>
              <a:rPr lang="de-DE" dirty="0" smtClean="0"/>
              <a:t> </a:t>
            </a:r>
            <a:r>
              <a:rPr lang="de-DE" dirty="0" err="1" smtClean="0"/>
              <a:t>olarak</a:t>
            </a:r>
            <a:r>
              <a:rPr lang="de-DE" dirty="0" smtClean="0"/>
              <a:t> </a:t>
            </a:r>
            <a:r>
              <a:rPr lang="de-DE" dirty="0" err="1" smtClean="0"/>
              <a:t>kullanılabilir</a:t>
            </a:r>
            <a:r>
              <a:rPr lang="de-DE" dirty="0" smtClean="0"/>
              <a:t>. </a:t>
            </a:r>
            <a:r>
              <a:rPr lang="de-DE" dirty="0" err="1" smtClean="0"/>
              <a:t>Öncüllerden</a:t>
            </a:r>
            <a:r>
              <a:rPr lang="de-DE" dirty="0" smtClean="0"/>
              <a:t>, </a:t>
            </a:r>
            <a:r>
              <a:rPr lang="de-DE" dirty="0" err="1" smtClean="0"/>
              <a:t>sonuca</a:t>
            </a:r>
            <a:r>
              <a:rPr lang="de-DE" dirty="0" smtClean="0"/>
              <a:t> </a:t>
            </a:r>
            <a:r>
              <a:rPr lang="de-DE" dirty="0" err="1" smtClean="0"/>
              <a:t>ulaşma</a:t>
            </a:r>
            <a:r>
              <a:rPr lang="de-DE" dirty="0" smtClean="0"/>
              <a:t> </a:t>
            </a:r>
            <a:r>
              <a:rPr lang="de-DE" dirty="0" err="1" smtClean="0"/>
              <a:t>mantıksal</a:t>
            </a:r>
            <a:r>
              <a:rPr lang="de-DE" dirty="0" smtClean="0"/>
              <a:t> </a:t>
            </a:r>
            <a:r>
              <a:rPr lang="de-DE" dirty="0" err="1" smtClean="0"/>
              <a:t>bir</a:t>
            </a:r>
            <a:r>
              <a:rPr lang="de-DE" dirty="0" smtClean="0"/>
              <a:t> </a:t>
            </a:r>
            <a:r>
              <a:rPr lang="de-DE" dirty="0" err="1" smtClean="0"/>
              <a:t>süreç</a:t>
            </a:r>
            <a:r>
              <a:rPr lang="de-DE" dirty="0" smtClean="0"/>
              <a:t> </a:t>
            </a:r>
            <a:r>
              <a:rPr lang="de-DE" dirty="0" err="1" smtClean="0"/>
              <a:t>takip</a:t>
            </a:r>
            <a:r>
              <a:rPr lang="de-DE" dirty="0" smtClean="0"/>
              <a:t> </a:t>
            </a:r>
            <a:r>
              <a:rPr lang="de-DE" dirty="0" err="1" smtClean="0"/>
              <a:t>etmek</a:t>
            </a:r>
            <a:r>
              <a:rPr lang="de-DE" dirty="0" smtClean="0"/>
              <a:t> </a:t>
            </a:r>
            <a:r>
              <a:rPr lang="de-DE" dirty="0" err="1" smtClean="0"/>
              <a:t>zorundadır</a:t>
            </a:r>
            <a:r>
              <a:rPr lang="de-DE" dirty="0" smtClean="0"/>
              <a:t>. </a:t>
            </a:r>
            <a:r>
              <a:rPr lang="de-DE" dirty="0" err="1" smtClean="0"/>
              <a:t>İstidlale</a:t>
            </a:r>
            <a:r>
              <a:rPr lang="de-DE" dirty="0" smtClean="0"/>
              <a:t>, </a:t>
            </a:r>
            <a:r>
              <a:rPr lang="de-DE" dirty="0" err="1" smtClean="0"/>
              <a:t>Eş’ari’nin</a:t>
            </a:r>
            <a:r>
              <a:rPr lang="de-DE" dirty="0" smtClean="0"/>
              <a:t> </a:t>
            </a:r>
            <a:r>
              <a:rPr lang="de-DE" dirty="0" err="1" smtClean="0"/>
              <a:t>adlandırmasına</a:t>
            </a:r>
            <a:r>
              <a:rPr lang="de-DE" dirty="0" smtClean="0"/>
              <a:t> </a:t>
            </a:r>
            <a:r>
              <a:rPr lang="de-DE" dirty="0" err="1" smtClean="0"/>
              <a:t>dayalı</a:t>
            </a:r>
            <a:r>
              <a:rPr lang="de-DE" dirty="0" smtClean="0"/>
              <a:t> </a:t>
            </a:r>
            <a:r>
              <a:rPr lang="de-DE" dirty="0" err="1" smtClean="0"/>
              <a:t>olarak</a:t>
            </a:r>
            <a:r>
              <a:rPr lang="de-DE" dirty="0" smtClean="0"/>
              <a:t> </a:t>
            </a:r>
            <a:r>
              <a:rPr lang="de-DE" i="1" dirty="0" err="1" smtClean="0"/>
              <a:t>istişhad</a:t>
            </a:r>
            <a:r>
              <a:rPr lang="de-DE" i="1" dirty="0" smtClean="0"/>
              <a:t> </a:t>
            </a:r>
            <a:r>
              <a:rPr lang="de-DE" dirty="0" err="1" smtClean="0"/>
              <a:t>adı</a:t>
            </a:r>
            <a:r>
              <a:rPr lang="de-DE" dirty="0" smtClean="0"/>
              <a:t> da </a:t>
            </a:r>
            <a:r>
              <a:rPr lang="de-DE" dirty="0" err="1" smtClean="0"/>
              <a:t>verilmektedir</a:t>
            </a:r>
            <a:r>
              <a:rPr lang="de-DE" dirty="0" smtClean="0"/>
              <a:t>. </a:t>
            </a:r>
            <a:r>
              <a:rPr lang="de-DE" dirty="0" err="1" smtClean="0"/>
              <a:t>Kelamcılara</a:t>
            </a:r>
            <a:r>
              <a:rPr lang="de-DE" dirty="0" smtClean="0"/>
              <a:t> göre </a:t>
            </a:r>
            <a:r>
              <a:rPr lang="de-DE" dirty="0" err="1" smtClean="0"/>
              <a:t>istidlal</a:t>
            </a:r>
            <a:r>
              <a:rPr lang="de-DE" dirty="0" smtClean="0"/>
              <a:t>, </a:t>
            </a:r>
            <a:r>
              <a:rPr lang="de-DE" dirty="0" err="1" smtClean="0"/>
              <a:t>ağırlıklı</a:t>
            </a:r>
            <a:r>
              <a:rPr lang="de-DE" dirty="0" smtClean="0"/>
              <a:t> </a:t>
            </a:r>
            <a:r>
              <a:rPr lang="de-DE" dirty="0" err="1" smtClean="0"/>
              <a:t>olarak</a:t>
            </a:r>
            <a:r>
              <a:rPr lang="de-DE" dirty="0" smtClean="0"/>
              <a:t>, </a:t>
            </a:r>
            <a:r>
              <a:rPr lang="de-DE" dirty="0" err="1" smtClean="0"/>
              <a:t>duyularla</a:t>
            </a:r>
            <a:r>
              <a:rPr lang="de-DE" dirty="0" smtClean="0"/>
              <a:t> </a:t>
            </a:r>
            <a:r>
              <a:rPr lang="de-DE" dirty="0" err="1" smtClean="0"/>
              <a:t>algılanamayan</a:t>
            </a:r>
            <a:r>
              <a:rPr lang="de-DE" dirty="0" smtClean="0"/>
              <a:t> </a:t>
            </a:r>
            <a:r>
              <a:rPr lang="de-DE" dirty="0" err="1" smtClean="0"/>
              <a:t>ve</a:t>
            </a:r>
            <a:r>
              <a:rPr lang="de-DE" dirty="0" smtClean="0"/>
              <a:t> </a:t>
            </a:r>
            <a:r>
              <a:rPr lang="de-DE" dirty="0" err="1" smtClean="0"/>
              <a:t>zorunlu</a:t>
            </a:r>
            <a:r>
              <a:rPr lang="de-DE" dirty="0" smtClean="0"/>
              <a:t> </a:t>
            </a:r>
            <a:r>
              <a:rPr lang="de-DE" dirty="0" err="1" smtClean="0"/>
              <a:t>olarak</a:t>
            </a:r>
            <a:r>
              <a:rPr lang="de-DE" dirty="0" smtClean="0"/>
              <a:t> da </a:t>
            </a:r>
            <a:r>
              <a:rPr lang="de-DE" dirty="0" err="1" smtClean="0"/>
              <a:t>bilinemeyenler</a:t>
            </a:r>
            <a:r>
              <a:rPr lang="de-DE" dirty="0" smtClean="0"/>
              <a:t> </a:t>
            </a:r>
            <a:r>
              <a:rPr lang="de-DE" dirty="0" err="1" smtClean="0"/>
              <a:t>konusunda</a:t>
            </a:r>
            <a:r>
              <a:rPr lang="de-DE" dirty="0" smtClean="0"/>
              <a:t> </a:t>
            </a:r>
            <a:r>
              <a:rPr lang="de-DE" dirty="0" err="1" smtClean="0"/>
              <a:t>başvurulacak</a:t>
            </a:r>
            <a:r>
              <a:rPr lang="de-DE" dirty="0" smtClean="0"/>
              <a:t> </a:t>
            </a:r>
            <a:r>
              <a:rPr lang="de-DE" dirty="0" err="1" smtClean="0"/>
              <a:t>bir</a:t>
            </a:r>
            <a:r>
              <a:rPr lang="de-DE" dirty="0" smtClean="0"/>
              <a:t> </a:t>
            </a:r>
            <a:r>
              <a:rPr lang="de-DE" dirty="0" err="1" smtClean="0"/>
              <a:t>yöntemdir</a:t>
            </a:r>
            <a:r>
              <a:rPr lang="de-DE" dirty="0" smtClean="0"/>
              <a:t>. </a:t>
            </a:r>
            <a:endParaRPr lang="tr-TR" dirty="0" smtClean="0"/>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92696"/>
            <a:ext cx="8229600" cy="1296144"/>
          </a:xfrm>
        </p:spPr>
        <p:txBody>
          <a:bodyPr/>
          <a:lstStyle/>
          <a:p>
            <a:r>
              <a:rPr lang="tr-TR" dirty="0" smtClean="0"/>
              <a:t>HİDAYET ve HAK TERİMLERİ</a:t>
            </a:r>
            <a:endParaRPr lang="tr-TR" dirty="0"/>
          </a:p>
        </p:txBody>
      </p:sp>
      <p:sp>
        <p:nvSpPr>
          <p:cNvPr id="3" name="2 İçerik Yer Tutucusu"/>
          <p:cNvSpPr>
            <a:spLocks noGrp="1"/>
          </p:cNvSpPr>
          <p:nvPr>
            <p:ph idx="1"/>
          </p:nvPr>
        </p:nvSpPr>
        <p:spPr>
          <a:xfrm>
            <a:off x="467544" y="2060848"/>
            <a:ext cx="8229600" cy="5069200"/>
          </a:xfrm>
        </p:spPr>
        <p:txBody>
          <a:bodyPr/>
          <a:lstStyle/>
          <a:p>
            <a:pPr algn="just"/>
            <a:r>
              <a:rPr lang="tr-TR" dirty="0" smtClean="0"/>
              <a:t>İnsanda varlık alanını keşfedip kavramasını sağlayan yetenek </a:t>
            </a:r>
            <a:r>
              <a:rPr lang="tr-TR" i="1" dirty="0" smtClean="0"/>
              <a:t>hidayet</a:t>
            </a:r>
            <a:r>
              <a:rPr lang="tr-TR" dirty="0" smtClean="0"/>
              <a:t>tir. Hidayet, insana verilen bilme yeteneğidir. Bu yeteneğin keşfedeceği varlık alanına yerleştirilen varlıksal nitelik ise </a:t>
            </a:r>
            <a:r>
              <a:rPr lang="tr-TR" i="1" dirty="0" err="1" smtClean="0"/>
              <a:t>hakk</a:t>
            </a:r>
            <a:r>
              <a:rPr lang="tr-TR" dirty="0" err="1" smtClean="0"/>
              <a:t>’tır</a:t>
            </a:r>
            <a:r>
              <a:rPr lang="tr-TR" dirty="0" smtClean="0"/>
              <a:t>. </a:t>
            </a:r>
            <a:r>
              <a:rPr lang="tr-TR" i="1" dirty="0" smtClean="0"/>
              <a:t>Hidayet</a:t>
            </a:r>
            <a:r>
              <a:rPr lang="tr-TR" dirty="0" smtClean="0"/>
              <a:t> genel anlamıyla sezginin, duyuların ve aklın rehberliğini, </a:t>
            </a:r>
            <a:r>
              <a:rPr lang="tr-TR" i="1" dirty="0" err="1" smtClean="0"/>
              <a:t>hakk</a:t>
            </a:r>
            <a:r>
              <a:rPr lang="tr-TR" i="1" dirty="0" smtClean="0"/>
              <a:t> </a:t>
            </a:r>
            <a:r>
              <a:rPr lang="tr-TR" dirty="0" smtClean="0"/>
              <a:t>ise varlıkların gerçeklik niteliğini gösterir. Varlığın yapısına yerleştirilen kurallara ise </a:t>
            </a:r>
            <a:r>
              <a:rPr lang="tr-TR" i="1" dirty="0" smtClean="0"/>
              <a:t>takdir </a:t>
            </a:r>
            <a:r>
              <a:rPr lang="tr-TR" dirty="0" smtClean="0"/>
              <a:t>denir. </a:t>
            </a: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KIYAS</a:t>
            </a:r>
            <a:endParaRPr lang="tr-TR" dirty="0"/>
          </a:p>
        </p:txBody>
      </p:sp>
      <p:sp>
        <p:nvSpPr>
          <p:cNvPr id="3" name="2 İçerik Yer Tutucusu"/>
          <p:cNvSpPr>
            <a:spLocks noGrp="1"/>
          </p:cNvSpPr>
          <p:nvPr>
            <p:ph idx="1"/>
          </p:nvPr>
        </p:nvSpPr>
        <p:spPr/>
        <p:txBody>
          <a:bodyPr>
            <a:normAutofit lnSpcReduction="10000"/>
          </a:bodyPr>
          <a:lstStyle/>
          <a:p>
            <a:r>
              <a:rPr lang="pt-BR" i="1" dirty="0" smtClean="0"/>
              <a:t>Kıyas, </a:t>
            </a:r>
            <a:r>
              <a:rPr lang="pt-BR" dirty="0" smtClean="0"/>
              <a:t>hem Mantık hem Fıkıh hem de Kelam terimidir. Kelamda kıyas iki temel amaca hizmet edecek şekilde kullanılmaktadır. Bunlardan biri kıyasü’ş-ş</a:t>
            </a:r>
            <a:r>
              <a:rPr lang="tr-TR" dirty="0" smtClean="0"/>
              <a:t>â</a:t>
            </a:r>
            <a:r>
              <a:rPr lang="pt-BR" dirty="0" smtClean="0"/>
              <a:t>hid </a:t>
            </a:r>
            <a:r>
              <a:rPr lang="tr-TR" dirty="0" smtClean="0"/>
              <a:t>‘</a:t>
            </a:r>
            <a:r>
              <a:rPr lang="pt-BR" dirty="0" smtClean="0"/>
              <a:t>ale’l-gayb yahut istişhad bi’ş-şahid </a:t>
            </a:r>
            <a:r>
              <a:rPr lang="tr-TR" smtClean="0"/>
              <a:t>‘</a:t>
            </a:r>
            <a:r>
              <a:rPr lang="pt-BR" smtClean="0"/>
              <a:t>ale’l-gayb </a:t>
            </a:r>
            <a:r>
              <a:rPr lang="pt-BR" dirty="0" smtClean="0"/>
              <a:t>denilen yöntemdir. Bununla, zihinsel bir kurgu ve benzetme yoluyla görünen alemden hareketle görünmeyene gidilmeye çalışılır. Bu benzetme özelliğinden dolayı, analojik kıyas adını almıştır. Bu kıyas, Allah’ı ispat yöntemi olarak kullanılmaktadır.</a:t>
            </a:r>
            <a:endParaRPr lang="tr-TR" dirty="0" smtClean="0"/>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VARLIK HÜKÜMLERİ</a:t>
            </a:r>
            <a:endParaRPr lang="tr-TR" dirty="0"/>
          </a:p>
        </p:txBody>
      </p:sp>
      <p:sp>
        <p:nvSpPr>
          <p:cNvPr id="3" name="2 İçerik Yer Tutucusu"/>
          <p:cNvSpPr>
            <a:spLocks noGrp="1"/>
          </p:cNvSpPr>
          <p:nvPr>
            <p:ph idx="1"/>
          </p:nvPr>
        </p:nvSpPr>
        <p:spPr/>
        <p:txBody>
          <a:bodyPr/>
          <a:lstStyle/>
          <a:p>
            <a:r>
              <a:rPr lang="tr-TR" dirty="0" smtClean="0"/>
              <a:t>Varlık hükümleri üç tanedir:</a:t>
            </a:r>
          </a:p>
          <a:p>
            <a:pPr lvl="1"/>
            <a:r>
              <a:rPr lang="tr-TR" dirty="0" smtClean="0"/>
              <a:t>Zorunlu Varlık. Bu Allah’tır.</a:t>
            </a:r>
          </a:p>
          <a:p>
            <a:pPr lvl="1"/>
            <a:r>
              <a:rPr lang="tr-TR" dirty="0" smtClean="0"/>
              <a:t>Varlığı kendi dışındaki bir varlığa bağlı olan mümkün varlık. Alem ve içindeki her şey bu kapsamdadır.</a:t>
            </a:r>
          </a:p>
          <a:p>
            <a:pPr lvl="1"/>
            <a:r>
              <a:rPr lang="tr-TR" dirty="0" smtClean="0"/>
              <a:t>Varlığı düşünülemeyen şeydir. Buna, </a:t>
            </a:r>
            <a:r>
              <a:rPr lang="tr-TR" dirty="0" err="1" smtClean="0"/>
              <a:t>mümteni</a:t>
            </a:r>
            <a:r>
              <a:rPr lang="tr-TR" dirty="0" smtClean="0"/>
              <a:t>’ yahut muhal varlık da denir. Üçgen’den daire diye bahsetmek, bu imkânsızlığa örnektir.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VARLIK ve MAHİYET</a:t>
            </a:r>
            <a:endParaRPr lang="tr-TR" dirty="0"/>
          </a:p>
        </p:txBody>
      </p:sp>
      <p:sp>
        <p:nvSpPr>
          <p:cNvPr id="3" name="2 İçerik Yer Tutucusu"/>
          <p:cNvSpPr>
            <a:spLocks noGrp="1"/>
          </p:cNvSpPr>
          <p:nvPr>
            <p:ph idx="1"/>
          </p:nvPr>
        </p:nvSpPr>
        <p:spPr>
          <a:xfrm>
            <a:off x="457200" y="1600200"/>
            <a:ext cx="7499176" cy="4709160"/>
          </a:xfrm>
        </p:spPr>
        <p:txBody>
          <a:bodyPr>
            <a:normAutofit fontScale="92500" lnSpcReduction="20000"/>
          </a:bodyPr>
          <a:lstStyle/>
          <a:p>
            <a:pPr algn="just"/>
            <a:r>
              <a:rPr lang="tr-TR" dirty="0" smtClean="0"/>
              <a:t>Henüz mantık terminolojisini kullanmayan </a:t>
            </a:r>
            <a:r>
              <a:rPr lang="de-DE" dirty="0" err="1" smtClean="0"/>
              <a:t>Mütekaddimûn</a:t>
            </a:r>
            <a:r>
              <a:rPr lang="de-DE" dirty="0" smtClean="0"/>
              <a:t> </a:t>
            </a:r>
            <a:r>
              <a:rPr lang="de-DE" dirty="0" err="1" smtClean="0"/>
              <a:t>kelamcılar</a:t>
            </a:r>
            <a:r>
              <a:rPr lang="tr-TR" dirty="0" smtClean="0"/>
              <a:t>a göre Allah’ın mahiyetinden bahsedilebilir. Zira mahiyete ilişkin bir soru sıfatlara ilişkin bir sorudur. Bu da Allah’ın sıfatlarına işaret eder.   </a:t>
            </a:r>
            <a:r>
              <a:rPr lang="de-DE" dirty="0" err="1" smtClean="0"/>
              <a:t>Mahiyetin</a:t>
            </a:r>
            <a:r>
              <a:rPr lang="de-DE" dirty="0" smtClean="0"/>
              <a:t> </a:t>
            </a:r>
            <a:r>
              <a:rPr lang="de-DE" dirty="0" err="1" smtClean="0"/>
              <a:t>mantıksal</a:t>
            </a:r>
            <a:r>
              <a:rPr lang="de-DE" dirty="0" smtClean="0"/>
              <a:t> </a:t>
            </a:r>
            <a:r>
              <a:rPr lang="de-DE" dirty="0" err="1" smtClean="0"/>
              <a:t>kullanımını</a:t>
            </a:r>
            <a:r>
              <a:rPr lang="de-DE" dirty="0" smtClean="0"/>
              <a:t> </a:t>
            </a:r>
            <a:r>
              <a:rPr lang="de-DE" dirty="0" err="1" smtClean="0"/>
              <a:t>dikkate</a:t>
            </a:r>
            <a:r>
              <a:rPr lang="de-DE" dirty="0" smtClean="0"/>
              <a:t> </a:t>
            </a:r>
            <a:r>
              <a:rPr lang="de-DE" dirty="0" err="1" smtClean="0"/>
              <a:t>alan</a:t>
            </a:r>
            <a:r>
              <a:rPr lang="de-DE" dirty="0" smtClean="0"/>
              <a:t> </a:t>
            </a:r>
            <a:r>
              <a:rPr lang="de-DE" dirty="0" err="1" smtClean="0"/>
              <a:t>müteahhirûn</a:t>
            </a:r>
            <a:r>
              <a:rPr lang="de-DE" dirty="0" smtClean="0"/>
              <a:t> </a:t>
            </a:r>
            <a:r>
              <a:rPr lang="de-DE" dirty="0" err="1" smtClean="0"/>
              <a:t>kelamcıları</a:t>
            </a:r>
            <a:r>
              <a:rPr lang="de-DE" dirty="0" smtClean="0"/>
              <a:t> </a:t>
            </a:r>
            <a:r>
              <a:rPr lang="de-DE" dirty="0" err="1" smtClean="0"/>
              <a:t>ise</a:t>
            </a:r>
            <a:r>
              <a:rPr lang="de-DE" dirty="0" smtClean="0"/>
              <a:t>, </a:t>
            </a:r>
            <a:r>
              <a:rPr lang="de-DE" dirty="0" err="1" smtClean="0"/>
              <a:t>Allah’ın</a:t>
            </a:r>
            <a:r>
              <a:rPr lang="de-DE" dirty="0" smtClean="0"/>
              <a:t> </a:t>
            </a:r>
            <a:r>
              <a:rPr lang="de-DE" dirty="0" err="1" smtClean="0"/>
              <a:t>mahiyetinden</a:t>
            </a:r>
            <a:r>
              <a:rPr lang="de-DE" dirty="0" smtClean="0"/>
              <a:t> </a:t>
            </a:r>
            <a:r>
              <a:rPr lang="de-DE" dirty="0" err="1" smtClean="0"/>
              <a:t>bahsetmenin</a:t>
            </a:r>
            <a:r>
              <a:rPr lang="tr-TR" dirty="0" smtClean="0"/>
              <a:t>,</a:t>
            </a:r>
            <a:r>
              <a:rPr lang="de-DE" dirty="0" smtClean="0"/>
              <a:t>  </a:t>
            </a:r>
            <a:r>
              <a:rPr lang="de-DE" dirty="0" err="1" smtClean="0"/>
              <a:t>O’nun</a:t>
            </a:r>
            <a:r>
              <a:rPr lang="de-DE" dirty="0" smtClean="0"/>
              <a:t> </a:t>
            </a:r>
            <a:r>
              <a:rPr lang="de-DE" dirty="0" err="1" smtClean="0"/>
              <a:t>hakkında</a:t>
            </a:r>
            <a:r>
              <a:rPr lang="de-DE" dirty="0" smtClean="0"/>
              <a:t> </a:t>
            </a:r>
            <a:r>
              <a:rPr lang="de-DE" dirty="0" err="1" smtClean="0"/>
              <a:t>varlık-mahiyet</a:t>
            </a:r>
            <a:r>
              <a:rPr lang="de-DE" dirty="0" smtClean="0"/>
              <a:t> </a:t>
            </a:r>
            <a:r>
              <a:rPr lang="de-DE" dirty="0" err="1" smtClean="0"/>
              <a:t>ayrımını</a:t>
            </a:r>
            <a:r>
              <a:rPr lang="de-DE" dirty="0" smtClean="0"/>
              <a:t> </a:t>
            </a:r>
            <a:r>
              <a:rPr lang="de-DE" dirty="0" err="1" smtClean="0"/>
              <a:t>akla</a:t>
            </a:r>
            <a:r>
              <a:rPr lang="de-DE" dirty="0" smtClean="0"/>
              <a:t> </a:t>
            </a:r>
            <a:r>
              <a:rPr lang="de-DE" dirty="0" err="1" smtClean="0"/>
              <a:t>getireceğini</a:t>
            </a:r>
            <a:r>
              <a:rPr lang="de-DE" dirty="0" smtClean="0"/>
              <a:t> </a:t>
            </a:r>
            <a:r>
              <a:rPr lang="de-DE" dirty="0" err="1" smtClean="0"/>
              <a:t>söyleyerek</a:t>
            </a:r>
            <a:r>
              <a:rPr lang="de-DE" dirty="0" smtClean="0"/>
              <a:t> </a:t>
            </a:r>
            <a:r>
              <a:rPr lang="de-DE" dirty="0" err="1" smtClean="0"/>
              <a:t>uygun</a:t>
            </a:r>
            <a:r>
              <a:rPr lang="de-DE" dirty="0" smtClean="0"/>
              <a:t> </a:t>
            </a:r>
            <a:r>
              <a:rPr lang="de-DE" dirty="0" err="1" smtClean="0"/>
              <a:t>olmadığını</a:t>
            </a:r>
            <a:r>
              <a:rPr lang="de-DE" dirty="0" smtClean="0"/>
              <a:t> </a:t>
            </a:r>
            <a:r>
              <a:rPr lang="de-DE" dirty="0" err="1" smtClean="0"/>
              <a:t>ifade</a:t>
            </a:r>
            <a:r>
              <a:rPr lang="de-DE" dirty="0" smtClean="0"/>
              <a:t> </a:t>
            </a:r>
            <a:r>
              <a:rPr lang="de-DE" dirty="0" err="1" smtClean="0"/>
              <a:t>ederler</a:t>
            </a:r>
            <a:r>
              <a:rPr lang="de-DE" dirty="0" smtClean="0"/>
              <a:t>. </a:t>
            </a:r>
            <a:r>
              <a:rPr lang="tr-TR" dirty="0" smtClean="0"/>
              <a:t> Zira onlara göre, varlık-mahiyet ayrılığı, bu iki unsuru bir araya getiren bir başka varlığa ihtiyacı ortaya çıkarır.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HUDÛS DELİLİ</a:t>
            </a:r>
            <a:endParaRPr lang="tr-TR" dirty="0"/>
          </a:p>
        </p:txBody>
      </p:sp>
      <p:sp>
        <p:nvSpPr>
          <p:cNvPr id="3" name="2 İçerik Yer Tutucusu"/>
          <p:cNvSpPr>
            <a:spLocks noGrp="1"/>
          </p:cNvSpPr>
          <p:nvPr>
            <p:ph idx="1"/>
          </p:nvPr>
        </p:nvSpPr>
        <p:spPr>
          <a:xfrm>
            <a:off x="457200" y="1600200"/>
            <a:ext cx="7643192" cy="4709160"/>
          </a:xfrm>
        </p:spPr>
        <p:txBody>
          <a:bodyPr>
            <a:normAutofit fontScale="92500" lnSpcReduction="20000"/>
          </a:bodyPr>
          <a:lstStyle/>
          <a:p>
            <a:pPr algn="just"/>
            <a:r>
              <a:rPr lang="de-DE" dirty="0" err="1" smtClean="0"/>
              <a:t>Sünni</a:t>
            </a:r>
            <a:r>
              <a:rPr lang="de-DE" dirty="0" smtClean="0"/>
              <a:t> </a:t>
            </a:r>
            <a:r>
              <a:rPr lang="de-DE" dirty="0" err="1" smtClean="0"/>
              <a:t>kelamcılardan</a:t>
            </a:r>
            <a:r>
              <a:rPr lang="de-DE" dirty="0" smtClean="0"/>
              <a:t> </a:t>
            </a:r>
            <a:r>
              <a:rPr lang="de-DE" dirty="0" err="1" smtClean="0"/>
              <a:t>hudûs</a:t>
            </a:r>
            <a:r>
              <a:rPr lang="de-DE" dirty="0" smtClean="0"/>
              <a:t> </a:t>
            </a:r>
            <a:r>
              <a:rPr lang="de-DE" dirty="0" err="1" smtClean="0"/>
              <a:t>delilini</a:t>
            </a:r>
            <a:r>
              <a:rPr lang="de-DE" dirty="0" smtClean="0"/>
              <a:t> </a:t>
            </a:r>
            <a:r>
              <a:rPr lang="de-DE" dirty="0" err="1" smtClean="0"/>
              <a:t>sistemli</a:t>
            </a:r>
            <a:r>
              <a:rPr lang="de-DE" dirty="0" smtClean="0"/>
              <a:t> </a:t>
            </a:r>
            <a:r>
              <a:rPr lang="de-DE" dirty="0" err="1" smtClean="0"/>
              <a:t>bir</a:t>
            </a:r>
            <a:r>
              <a:rPr lang="de-DE" dirty="0" smtClean="0"/>
              <a:t> </a:t>
            </a:r>
            <a:r>
              <a:rPr lang="de-DE" dirty="0" err="1" smtClean="0"/>
              <a:t>şekilde</a:t>
            </a:r>
            <a:r>
              <a:rPr lang="de-DE" dirty="0" smtClean="0"/>
              <a:t> </a:t>
            </a:r>
            <a:r>
              <a:rPr lang="tr-TR" dirty="0" smtClean="0"/>
              <a:t> ilk inceleyen</a:t>
            </a:r>
            <a:r>
              <a:rPr lang="de-DE" dirty="0" smtClean="0"/>
              <a:t>, </a:t>
            </a:r>
            <a:r>
              <a:rPr lang="de-DE" dirty="0" err="1" smtClean="0"/>
              <a:t>Ebu</a:t>
            </a:r>
            <a:r>
              <a:rPr lang="de-DE" dirty="0" smtClean="0"/>
              <a:t> Mansur </a:t>
            </a:r>
            <a:r>
              <a:rPr lang="de-DE" dirty="0" err="1" smtClean="0"/>
              <a:t>el-Maturidî’dir</a:t>
            </a:r>
            <a:r>
              <a:rPr lang="de-DE" dirty="0" smtClean="0"/>
              <a:t>. </a:t>
            </a:r>
            <a:r>
              <a:rPr lang="tr-TR" dirty="0" smtClean="0"/>
              <a:t>O</a:t>
            </a:r>
            <a:r>
              <a:rPr lang="de-DE" dirty="0" smtClean="0"/>
              <a:t>, </a:t>
            </a:r>
            <a:r>
              <a:rPr lang="de-DE" dirty="0" err="1" smtClean="0"/>
              <a:t>hudûs</a:t>
            </a:r>
            <a:r>
              <a:rPr lang="de-DE" dirty="0" smtClean="0"/>
              <a:t> </a:t>
            </a:r>
            <a:r>
              <a:rPr lang="de-DE" dirty="0" err="1" smtClean="0"/>
              <a:t>delilini</a:t>
            </a:r>
            <a:r>
              <a:rPr lang="de-DE" dirty="0" smtClean="0"/>
              <a:t> </a:t>
            </a:r>
            <a:r>
              <a:rPr lang="de-DE" dirty="0" err="1" smtClean="0"/>
              <a:t>Mu’tezilenin</a:t>
            </a:r>
            <a:r>
              <a:rPr lang="de-DE" dirty="0" smtClean="0"/>
              <a:t> </a:t>
            </a:r>
            <a:r>
              <a:rPr lang="de-DE" dirty="0" err="1" smtClean="0"/>
              <a:t>kullandığı</a:t>
            </a:r>
            <a:r>
              <a:rPr lang="de-DE" dirty="0" smtClean="0"/>
              <a:t>  </a:t>
            </a:r>
            <a:r>
              <a:rPr lang="de-DE" dirty="0" err="1" smtClean="0"/>
              <a:t>mantıki</a:t>
            </a:r>
            <a:r>
              <a:rPr lang="de-DE" dirty="0" smtClean="0"/>
              <a:t> </a:t>
            </a:r>
            <a:r>
              <a:rPr lang="de-DE" dirty="0" err="1" smtClean="0"/>
              <a:t>formunun</a:t>
            </a:r>
            <a:r>
              <a:rPr lang="de-DE" dirty="0" smtClean="0"/>
              <a:t> </a:t>
            </a:r>
            <a:r>
              <a:rPr lang="de-DE" dirty="0" err="1" smtClean="0"/>
              <a:t>ötesine</a:t>
            </a:r>
            <a:r>
              <a:rPr lang="de-DE" dirty="0" smtClean="0"/>
              <a:t> </a:t>
            </a:r>
            <a:r>
              <a:rPr lang="de-DE" dirty="0" err="1" smtClean="0"/>
              <a:t>taşımış</a:t>
            </a:r>
            <a:r>
              <a:rPr lang="de-DE" dirty="0" smtClean="0"/>
              <a:t> </a:t>
            </a:r>
            <a:r>
              <a:rPr lang="de-DE" dirty="0" err="1" smtClean="0"/>
              <a:t>ve</a:t>
            </a:r>
            <a:r>
              <a:rPr lang="de-DE" dirty="0" smtClean="0"/>
              <a:t> </a:t>
            </a:r>
            <a:r>
              <a:rPr lang="de-DE" dirty="0" err="1" smtClean="0"/>
              <a:t>haber</a:t>
            </a:r>
            <a:r>
              <a:rPr lang="de-DE" dirty="0" smtClean="0"/>
              <a:t>, </a:t>
            </a:r>
            <a:r>
              <a:rPr lang="de-DE" dirty="0" err="1" smtClean="0"/>
              <a:t>duyu</a:t>
            </a:r>
            <a:r>
              <a:rPr lang="de-DE" dirty="0" smtClean="0"/>
              <a:t> </a:t>
            </a:r>
            <a:r>
              <a:rPr lang="de-DE" dirty="0" err="1" smtClean="0"/>
              <a:t>ve</a:t>
            </a:r>
            <a:r>
              <a:rPr lang="de-DE" dirty="0" smtClean="0"/>
              <a:t> </a:t>
            </a:r>
            <a:r>
              <a:rPr lang="de-DE" dirty="0" err="1" smtClean="0"/>
              <a:t>istidlal</a:t>
            </a:r>
            <a:r>
              <a:rPr lang="de-DE" dirty="0" smtClean="0"/>
              <a:t> </a:t>
            </a:r>
            <a:r>
              <a:rPr lang="de-DE" dirty="0" err="1" smtClean="0"/>
              <a:t>yoluyla</a:t>
            </a:r>
            <a:r>
              <a:rPr lang="de-DE" dirty="0" smtClean="0"/>
              <a:t> </a:t>
            </a:r>
            <a:r>
              <a:rPr lang="de-DE" dirty="0" err="1" smtClean="0"/>
              <a:t>hudûsun</a:t>
            </a:r>
            <a:r>
              <a:rPr lang="de-DE" dirty="0" smtClean="0"/>
              <a:t> </a:t>
            </a:r>
            <a:r>
              <a:rPr lang="de-DE" dirty="0" err="1" smtClean="0"/>
              <a:t>ispatlanabileceğini</a:t>
            </a:r>
            <a:r>
              <a:rPr lang="de-DE" dirty="0" smtClean="0"/>
              <a:t> </a:t>
            </a:r>
            <a:r>
              <a:rPr lang="de-DE" dirty="0" err="1" smtClean="0"/>
              <a:t>belirtmiştir</a:t>
            </a:r>
            <a:r>
              <a:rPr lang="de-DE" dirty="0" smtClean="0"/>
              <a:t>. </a:t>
            </a:r>
            <a:r>
              <a:rPr lang="de-DE" dirty="0" err="1" smtClean="0"/>
              <a:t>Onun</a:t>
            </a:r>
            <a:r>
              <a:rPr lang="de-DE" dirty="0" smtClean="0"/>
              <a:t> </a:t>
            </a:r>
            <a:r>
              <a:rPr lang="de-DE" dirty="0" err="1" smtClean="0"/>
              <a:t>haberden</a:t>
            </a:r>
            <a:r>
              <a:rPr lang="de-DE" dirty="0" smtClean="0"/>
              <a:t>  </a:t>
            </a:r>
            <a:r>
              <a:rPr lang="de-DE" dirty="0" err="1" smtClean="0"/>
              <a:t>anladığı</a:t>
            </a:r>
            <a:r>
              <a:rPr lang="de-DE" dirty="0" smtClean="0"/>
              <a:t>,  </a:t>
            </a:r>
            <a:r>
              <a:rPr lang="de-DE" dirty="0" err="1" smtClean="0"/>
              <a:t>Kur’an’ın</a:t>
            </a:r>
            <a:r>
              <a:rPr lang="de-DE" dirty="0" smtClean="0"/>
              <a:t>, </a:t>
            </a:r>
            <a:r>
              <a:rPr lang="de-DE" dirty="0" err="1" smtClean="0"/>
              <a:t>tabiatın</a:t>
            </a:r>
            <a:r>
              <a:rPr lang="de-DE" dirty="0" smtClean="0"/>
              <a:t> </a:t>
            </a:r>
            <a:r>
              <a:rPr lang="de-DE" dirty="0" err="1" smtClean="0"/>
              <a:t>aşkın</a:t>
            </a:r>
            <a:r>
              <a:rPr lang="de-DE" dirty="0" smtClean="0"/>
              <a:t> </a:t>
            </a:r>
            <a:r>
              <a:rPr lang="de-DE" dirty="0" err="1" smtClean="0"/>
              <a:t>bir</a:t>
            </a:r>
            <a:r>
              <a:rPr lang="de-DE" dirty="0" smtClean="0"/>
              <a:t> </a:t>
            </a:r>
            <a:r>
              <a:rPr lang="de-DE" dirty="0" err="1" smtClean="0"/>
              <a:t>güç</a:t>
            </a:r>
            <a:r>
              <a:rPr lang="de-DE" dirty="0" smtClean="0"/>
              <a:t> </a:t>
            </a:r>
            <a:r>
              <a:rPr lang="de-DE" dirty="0" err="1" smtClean="0"/>
              <a:t>tarafından</a:t>
            </a:r>
            <a:r>
              <a:rPr lang="de-DE" dirty="0" smtClean="0"/>
              <a:t> </a:t>
            </a:r>
            <a:r>
              <a:rPr lang="de-DE" dirty="0" err="1" smtClean="0"/>
              <a:t>yaratılmış</a:t>
            </a:r>
            <a:r>
              <a:rPr lang="de-DE" dirty="0" smtClean="0"/>
              <a:t> </a:t>
            </a:r>
            <a:r>
              <a:rPr lang="de-DE" dirty="0" err="1" smtClean="0"/>
              <a:t>olmasına</a:t>
            </a:r>
            <a:r>
              <a:rPr lang="de-DE" dirty="0" smtClean="0"/>
              <a:t> </a:t>
            </a:r>
            <a:r>
              <a:rPr lang="de-DE" dirty="0" err="1" smtClean="0"/>
              <a:t>dikkatleri</a:t>
            </a:r>
            <a:r>
              <a:rPr lang="de-DE" dirty="0" smtClean="0"/>
              <a:t> </a:t>
            </a:r>
            <a:r>
              <a:rPr lang="de-DE" dirty="0" err="1" smtClean="0"/>
              <a:t>çekmesidir</a:t>
            </a:r>
            <a:r>
              <a:rPr lang="de-DE" dirty="0" smtClean="0"/>
              <a:t>. </a:t>
            </a:r>
            <a:r>
              <a:rPr lang="de-DE" dirty="0" err="1" smtClean="0"/>
              <a:t>Bu</a:t>
            </a:r>
            <a:r>
              <a:rPr lang="de-DE" dirty="0" smtClean="0"/>
              <a:t> </a:t>
            </a:r>
            <a:r>
              <a:rPr lang="de-DE" dirty="0" err="1" smtClean="0"/>
              <a:t>ise</a:t>
            </a:r>
            <a:r>
              <a:rPr lang="de-DE" dirty="0" smtClean="0"/>
              <a:t> </a:t>
            </a:r>
            <a:r>
              <a:rPr lang="de-DE" dirty="0" err="1" smtClean="0"/>
              <a:t>gözlem</a:t>
            </a:r>
            <a:r>
              <a:rPr lang="de-DE" dirty="0" smtClean="0"/>
              <a:t> </a:t>
            </a:r>
            <a:r>
              <a:rPr lang="de-DE" dirty="0" err="1" smtClean="0"/>
              <a:t>ve</a:t>
            </a:r>
            <a:r>
              <a:rPr lang="de-DE" dirty="0" smtClean="0"/>
              <a:t> </a:t>
            </a:r>
            <a:r>
              <a:rPr lang="de-DE" dirty="0" err="1" smtClean="0"/>
              <a:t>istidlale</a:t>
            </a:r>
            <a:r>
              <a:rPr lang="de-DE" dirty="0" smtClean="0"/>
              <a:t> </a:t>
            </a:r>
            <a:r>
              <a:rPr lang="de-DE" dirty="0" err="1" smtClean="0"/>
              <a:t>dayanan</a:t>
            </a:r>
            <a:r>
              <a:rPr lang="de-DE" dirty="0" smtClean="0"/>
              <a:t> </a:t>
            </a:r>
            <a:r>
              <a:rPr lang="de-DE" dirty="0" err="1" smtClean="0"/>
              <a:t>bir</a:t>
            </a:r>
            <a:r>
              <a:rPr lang="de-DE" dirty="0" smtClean="0"/>
              <a:t> </a:t>
            </a:r>
            <a:r>
              <a:rPr lang="de-DE" dirty="0" err="1" smtClean="0"/>
              <a:t>delildir</a:t>
            </a:r>
            <a:r>
              <a:rPr lang="de-DE" dirty="0" smtClean="0"/>
              <a:t>. </a:t>
            </a:r>
            <a:r>
              <a:rPr lang="de-DE" dirty="0" err="1" smtClean="0"/>
              <a:t>Dolayısıya</a:t>
            </a:r>
            <a:r>
              <a:rPr lang="de-DE" dirty="0" smtClean="0"/>
              <a:t> </a:t>
            </a:r>
            <a:r>
              <a:rPr lang="de-DE" dirty="0" err="1" smtClean="0"/>
              <a:t>hudûs</a:t>
            </a:r>
            <a:r>
              <a:rPr lang="de-DE" dirty="0" smtClean="0"/>
              <a:t> </a:t>
            </a:r>
            <a:r>
              <a:rPr lang="de-DE" dirty="0" err="1" smtClean="0"/>
              <a:t>delili</a:t>
            </a:r>
            <a:r>
              <a:rPr lang="de-DE" dirty="0" smtClean="0"/>
              <a:t> </a:t>
            </a:r>
            <a:r>
              <a:rPr lang="de-DE" dirty="0" err="1" smtClean="0"/>
              <a:t>kaynağını</a:t>
            </a:r>
            <a:r>
              <a:rPr lang="de-DE" dirty="0" smtClean="0"/>
              <a:t> hem na</a:t>
            </a:r>
            <a:r>
              <a:rPr lang="tr-TR" dirty="0" smtClean="0"/>
              <a:t>s</a:t>
            </a:r>
            <a:r>
              <a:rPr lang="de-DE" dirty="0" err="1" smtClean="0"/>
              <a:t>slarda</a:t>
            </a:r>
            <a:r>
              <a:rPr lang="de-DE" dirty="0" smtClean="0"/>
              <a:t> hem de </a:t>
            </a:r>
            <a:r>
              <a:rPr lang="de-DE" dirty="0" err="1" smtClean="0"/>
              <a:t>insanda</a:t>
            </a:r>
            <a:r>
              <a:rPr lang="de-DE" dirty="0" smtClean="0"/>
              <a:t> </a:t>
            </a:r>
            <a:r>
              <a:rPr lang="de-DE" dirty="0" err="1" smtClean="0"/>
              <a:t>bulmaktadır</a:t>
            </a:r>
            <a:r>
              <a:rPr lang="de-DE" dirty="0" smtClean="0"/>
              <a:t>.  </a:t>
            </a:r>
            <a:r>
              <a:rPr lang="de-DE" dirty="0" err="1" smtClean="0"/>
              <a:t>Maturidî’ye</a:t>
            </a:r>
            <a:r>
              <a:rPr lang="de-DE" dirty="0" smtClean="0"/>
              <a:t> göre, </a:t>
            </a:r>
            <a:r>
              <a:rPr lang="de-DE" dirty="0" err="1" smtClean="0"/>
              <a:t>hiç</a:t>
            </a:r>
            <a:r>
              <a:rPr lang="de-DE" dirty="0" smtClean="0"/>
              <a:t> </a:t>
            </a:r>
            <a:r>
              <a:rPr lang="de-DE" dirty="0" err="1" smtClean="0"/>
              <a:t>kimsenin</a:t>
            </a:r>
            <a:r>
              <a:rPr lang="de-DE" dirty="0" smtClean="0"/>
              <a:t> </a:t>
            </a:r>
            <a:r>
              <a:rPr lang="de-DE" dirty="0" err="1" smtClean="0"/>
              <a:t>kendini</a:t>
            </a:r>
            <a:r>
              <a:rPr lang="de-DE" dirty="0" smtClean="0"/>
              <a:t> </a:t>
            </a:r>
            <a:r>
              <a:rPr lang="de-DE" dirty="0" err="1" smtClean="0"/>
              <a:t>ezeli</a:t>
            </a:r>
            <a:r>
              <a:rPr lang="de-DE" dirty="0" smtClean="0"/>
              <a:t> </a:t>
            </a:r>
            <a:r>
              <a:rPr lang="de-DE" dirty="0" err="1" smtClean="0"/>
              <a:t>bir</a:t>
            </a:r>
            <a:r>
              <a:rPr lang="de-DE" dirty="0" smtClean="0"/>
              <a:t> </a:t>
            </a:r>
            <a:r>
              <a:rPr lang="de-DE" dirty="0" err="1" smtClean="0"/>
              <a:t>varlık</a:t>
            </a:r>
            <a:r>
              <a:rPr lang="de-DE" dirty="0" smtClean="0"/>
              <a:t> </a:t>
            </a:r>
            <a:r>
              <a:rPr lang="de-DE" dirty="0" err="1" smtClean="0"/>
              <a:t>olarak</a:t>
            </a:r>
            <a:r>
              <a:rPr lang="de-DE" dirty="0" smtClean="0"/>
              <a:t> </a:t>
            </a:r>
            <a:r>
              <a:rPr lang="de-DE" dirty="0" err="1" smtClean="0"/>
              <a:t>düşünmemesi</a:t>
            </a:r>
            <a:r>
              <a:rPr lang="de-DE" dirty="0" smtClean="0"/>
              <a:t> de </a:t>
            </a:r>
            <a:r>
              <a:rPr lang="de-DE" dirty="0" err="1" smtClean="0"/>
              <a:t>hudûs</a:t>
            </a:r>
            <a:r>
              <a:rPr lang="de-DE" dirty="0" smtClean="0"/>
              <a:t> </a:t>
            </a:r>
            <a:r>
              <a:rPr lang="de-DE" dirty="0" err="1" smtClean="0"/>
              <a:t>delilinin</a:t>
            </a:r>
            <a:r>
              <a:rPr lang="de-DE" dirty="0" smtClean="0"/>
              <a:t> </a:t>
            </a:r>
            <a:r>
              <a:rPr lang="de-DE" dirty="0" err="1" smtClean="0"/>
              <a:t>örneklerindendir</a:t>
            </a:r>
            <a:r>
              <a:rPr lang="de-DE" dirty="0" smtClean="0"/>
              <a:t>. </a:t>
            </a:r>
            <a:endParaRPr lang="tr-TR" dirty="0" smtClean="0"/>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CEVHER ve ARAZ</a:t>
            </a:r>
            <a:endParaRPr lang="tr-TR" dirty="0"/>
          </a:p>
        </p:txBody>
      </p:sp>
      <p:sp>
        <p:nvSpPr>
          <p:cNvPr id="3" name="2 İçerik Yer Tutucusu"/>
          <p:cNvSpPr>
            <a:spLocks noGrp="1"/>
          </p:cNvSpPr>
          <p:nvPr>
            <p:ph idx="1"/>
          </p:nvPr>
        </p:nvSpPr>
        <p:spPr/>
        <p:txBody>
          <a:bodyPr/>
          <a:lstStyle/>
          <a:p>
            <a:r>
              <a:rPr lang="tr-TR" b="1" dirty="0" smtClean="0"/>
              <a:t>	</a:t>
            </a:r>
          </a:p>
          <a:p>
            <a:r>
              <a:rPr lang="tr-TR" dirty="0" smtClean="0"/>
              <a:t>Cevher, </a:t>
            </a:r>
            <a:r>
              <a:rPr lang="tr-TR" dirty="0" err="1" smtClean="0"/>
              <a:t>kadîm</a:t>
            </a:r>
            <a:r>
              <a:rPr lang="tr-TR" dirty="0" smtClean="0"/>
              <a:t> olsun, hâdis olsun kendi başına bulunabilen varlığı tanımlamak için kullanılan bir terimdir.  Araz ise, cevher ve cismin varlığıyla </a:t>
            </a:r>
            <a:r>
              <a:rPr lang="tr-TR" dirty="0" err="1" smtClean="0"/>
              <a:t>varolan</a:t>
            </a:r>
            <a:r>
              <a:rPr lang="tr-TR" dirty="0" smtClean="0"/>
              <a:t>, </a:t>
            </a:r>
            <a:r>
              <a:rPr lang="tr-TR" dirty="0" err="1" smtClean="0"/>
              <a:t>bunlarsız</a:t>
            </a:r>
            <a:r>
              <a:rPr lang="tr-TR" dirty="0" smtClean="0"/>
              <a:t> varlığa çıkamayan nitelik anlamına gelmektedir. Cevherin aksine, hiçbir arazın varlığı kendi tabiatının gereği değildir. Bu anlamda araz, cevher ve cismin gelip geçici niteliği durumundadır. </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FAİL ve İLLET</a:t>
            </a:r>
            <a:endParaRPr lang="tr-TR" dirty="0"/>
          </a:p>
        </p:txBody>
      </p:sp>
      <p:sp>
        <p:nvSpPr>
          <p:cNvPr id="3" name="2 İçerik Yer Tutucusu"/>
          <p:cNvSpPr>
            <a:spLocks noGrp="1"/>
          </p:cNvSpPr>
          <p:nvPr>
            <p:ph idx="1"/>
          </p:nvPr>
        </p:nvSpPr>
        <p:spPr>
          <a:xfrm>
            <a:off x="457200" y="2060848"/>
            <a:ext cx="8229600" cy="4248512"/>
          </a:xfrm>
        </p:spPr>
        <p:txBody>
          <a:bodyPr/>
          <a:lstStyle/>
          <a:p>
            <a:r>
              <a:rPr lang="tr-TR" dirty="0" smtClean="0"/>
              <a:t>Kelamcılara göre fail, irade ve bilgi sahibi varlığa verilen isimdir. Bu sebeple sadece canlı varlıklara atfedilebilir. Allah’ın fail olarak adlandırılması yönündeki vurgu, O’nun iradî olarak yarattığını ifade etmek içindir. Zira, ilahi fiillerdeki çeşitlilik bir iradenin varlığını gerektirmektedir. </a:t>
            </a:r>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626</TotalTime>
  <Words>2920</Words>
  <Application>Microsoft Office PowerPoint</Application>
  <PresentationFormat>Ekran Gösterisi (4:3)</PresentationFormat>
  <Paragraphs>105</Paragraphs>
  <Slides>40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40</vt:i4>
      </vt:variant>
    </vt:vector>
  </HeadingPairs>
  <TitlesOfParts>
    <vt:vector size="47" baseType="lpstr">
      <vt:lpstr>Book Antiqua</vt:lpstr>
      <vt:lpstr>Calibri</vt:lpstr>
      <vt:lpstr>Lucida Sans</vt:lpstr>
      <vt:lpstr>Wingdings</vt:lpstr>
      <vt:lpstr>Wingdings 2</vt:lpstr>
      <vt:lpstr>Wingdings 3</vt:lpstr>
      <vt:lpstr>Apex</vt:lpstr>
      <vt:lpstr>SİSTEMATİK KELAM ı </vt:lpstr>
      <vt:lpstr>ONTOLOJİ SINIFLAMASI</vt:lpstr>
      <vt:lpstr>TANRI HAKKINDA BİLGİ SAĞLAYAN VARLIK ALANI</vt:lpstr>
      <vt:lpstr>HİDAYET ve HAK TERİMLERİ</vt:lpstr>
      <vt:lpstr>VARLIK HÜKÜMLERİ</vt:lpstr>
      <vt:lpstr>VARLIK ve MAHİYET</vt:lpstr>
      <vt:lpstr>HUDÛS DELİLİ</vt:lpstr>
      <vt:lpstr>CEVHER ve ARAZ</vt:lpstr>
      <vt:lpstr>FAİL ve İLLET</vt:lpstr>
      <vt:lpstr>SİSTEMATİK KELAM</vt:lpstr>
      <vt:lpstr>HENOTEİZM</vt:lpstr>
      <vt:lpstr>AGNOSTİSİZM</vt:lpstr>
      <vt:lpstr>DEİZM</vt:lpstr>
      <vt:lpstr>ONTOLOJİK ve KOZMOLOJİK DELİL </vt:lpstr>
      <vt:lpstr>GAYE/NİZAM DELİLİ</vt:lpstr>
      <vt:lpstr>ALLAH’IN, ULÛHİYYETİNİN ve RUBÛBİYYETİNİN DELİLLERİ</vt:lpstr>
      <vt:lpstr>ALLAH’IN BİRLİĞİNİN DELİLİ</vt:lpstr>
      <vt:lpstr>ALLAH’IN SIFATLARI Tenzihi Sıfatlar</vt:lpstr>
      <vt:lpstr>Subutî Sıfatlar</vt:lpstr>
      <vt:lpstr>Fiilî Sıfatlar</vt:lpstr>
      <vt:lpstr>SUBUTÎ SIFATLAR TARTIŞMASI</vt:lpstr>
      <vt:lpstr>ALLAH’IN KELAM SIFATI</vt:lpstr>
      <vt:lpstr>SİSTEMATİK KELAM </vt:lpstr>
      <vt:lpstr>BİLGİ</vt:lpstr>
      <vt:lpstr>ZORUNLU BİLGİ (Bedihi, a priori, analitik kesin bilgiler) </vt:lpstr>
      <vt:lpstr>İstidlali Bilgiler (Nazari, a posteriori, sentetik bilgiler) </vt:lpstr>
      <vt:lpstr>AKIL</vt:lpstr>
      <vt:lpstr>DUYU ORGANLARI</vt:lpstr>
      <vt:lpstr>HABER</vt:lpstr>
      <vt:lpstr>BİLGİ ve HİKMET</vt:lpstr>
      <vt:lpstr>İLHAM</vt:lpstr>
      <vt:lpstr>SİSTEMATİK KELAM</vt:lpstr>
      <vt:lpstr>DELİL</vt:lpstr>
      <vt:lpstr>DELİL ve EMÂRE</vt:lpstr>
      <vt:lpstr>MÜTEKADDİMÛN KELAMCILARDA DELİL</vt:lpstr>
      <vt:lpstr>MÜTEAHHİRÛN KELAMCILARDA DELİL</vt:lpstr>
      <vt:lpstr>AKLÎ YA DA NAKLÎ DELİL</vt:lpstr>
      <vt:lpstr>YAKÎN YA DA ZAN İFADE EDEN DELİLLER</vt:lpstr>
      <vt:lpstr>İSTİDLAL/NAZAR</vt:lpstr>
      <vt:lpstr>KIYAS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versus Historical Phenomena of Islam  </dc:title>
  <dc:creator>şad</dc:creator>
  <cp:lastModifiedBy>duzgun</cp:lastModifiedBy>
  <cp:revision>96</cp:revision>
  <dcterms:created xsi:type="dcterms:W3CDTF">2011-05-17T12:40:48Z</dcterms:created>
  <dcterms:modified xsi:type="dcterms:W3CDTF">2018-01-24T13:05:09Z</dcterms:modified>
</cp:coreProperties>
</file>