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93D81CF-94F2-401A-BA57-92F5A7B2D0C5}" styleName="Orta Stil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194" y="-10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09.03.2018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09.03.2018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09.03.2018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09.03.2018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A23720DD-5B6D-40BF-8493-A6B52D484E6B}" type="datetimeFigureOut">
              <a:rPr lang="tr-TR" smtClean="0"/>
              <a:t>09.03.2018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A23720DD-5B6D-40BF-8493-A6B52D484E6B}" type="datetimeFigureOut">
              <a:rPr lang="tr-TR" smtClean="0"/>
              <a:t>09.03.2018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A23720DD-5B6D-40BF-8493-A6B52D484E6B}" type="datetimeFigureOut">
              <a:rPr lang="tr-TR" smtClean="0"/>
              <a:t>09.03.2018</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A23720DD-5B6D-40BF-8493-A6B52D484E6B}" type="datetimeFigureOut">
              <a:rPr lang="tr-TR" smtClean="0"/>
              <a:t>09.03.2018</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A23720DD-5B6D-40BF-8493-A6B52D484E6B}" type="datetimeFigureOut">
              <a:rPr lang="tr-TR" smtClean="0"/>
              <a:t>09.03.2018</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t>09.03.2018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t>09.03.2018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23720DD-5B6D-40BF-8493-A6B52D484E6B}" type="datetimeFigureOut">
              <a:rPr lang="tr-TR" smtClean="0"/>
              <a:t>09.03.2018</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302176B-0E47-46AC-8F43-DAB4B8A37D06}"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 y="0"/>
            <a:ext cx="9144000" cy="685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22990023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0" y="0"/>
            <a:ext cx="9144000" cy="1417638"/>
          </a:xfrm>
          <a:solidFill>
            <a:srgbClr val="FFC000"/>
          </a:solidFill>
        </p:spPr>
        <p:txBody>
          <a:bodyPr/>
          <a:lstStyle/>
          <a:p>
            <a:r>
              <a:rPr lang="tr-TR" b="1" dirty="0" smtClean="0">
                <a:latin typeface="Arial" panose="020B0604020202020204" pitchFamily="34" charset="0"/>
                <a:cs typeface="Arial" panose="020B0604020202020204" pitchFamily="34" charset="0"/>
              </a:rPr>
              <a:t>Örgütlenme</a:t>
            </a:r>
            <a:endParaRPr lang="tr-TR" b="1" dirty="0">
              <a:latin typeface="Arial" panose="020B0604020202020204" pitchFamily="34" charset="0"/>
              <a:cs typeface="Arial" panose="020B0604020202020204" pitchFamily="34" charset="0"/>
            </a:endParaRPr>
          </a:p>
        </p:txBody>
      </p:sp>
      <p:sp>
        <p:nvSpPr>
          <p:cNvPr id="3" name="İçerik Yer Tutucusu 2"/>
          <p:cNvSpPr>
            <a:spLocks noGrp="1"/>
          </p:cNvSpPr>
          <p:nvPr>
            <p:ph idx="1"/>
          </p:nvPr>
        </p:nvSpPr>
        <p:spPr>
          <a:xfrm>
            <a:off x="24198" y="1412776"/>
            <a:ext cx="9119801" cy="5445224"/>
          </a:xfrm>
        </p:spPr>
        <p:txBody>
          <a:bodyPr/>
          <a:lstStyle/>
          <a:p>
            <a:r>
              <a:rPr lang="tr-TR" dirty="0">
                <a:latin typeface="Arial" panose="020B0604020202020204" pitchFamily="34" charset="0"/>
                <a:cs typeface="Arial" panose="020B0604020202020204" pitchFamily="34" charset="0"/>
              </a:rPr>
              <a:t>İlk konu derneği </a:t>
            </a:r>
            <a:r>
              <a:rPr lang="tr-TR" b="1" dirty="0">
                <a:latin typeface="Arial" panose="020B0604020202020204" pitchFamily="34" charset="0"/>
                <a:cs typeface="Arial" panose="020B0604020202020204" pitchFamily="34" charset="0"/>
              </a:rPr>
              <a:t>Tıp Kütüphaneleri Derneği</a:t>
            </a:r>
            <a:r>
              <a:rPr lang="tr-TR" dirty="0">
                <a:latin typeface="Arial" panose="020B0604020202020204" pitchFamily="34" charset="0"/>
                <a:cs typeface="Arial" panose="020B0604020202020204" pitchFamily="34" charset="0"/>
              </a:rPr>
              <a:t>(</a:t>
            </a:r>
            <a:r>
              <a:rPr lang="tr-TR" dirty="0" err="1">
                <a:latin typeface="Arial" panose="020B0604020202020204" pitchFamily="34" charset="0"/>
                <a:cs typeface="Arial" panose="020B0604020202020204" pitchFamily="34" charset="0"/>
              </a:rPr>
              <a:t>Association</a:t>
            </a:r>
            <a:r>
              <a:rPr lang="tr-TR" dirty="0">
                <a:latin typeface="Arial" panose="020B0604020202020204" pitchFamily="34" charset="0"/>
                <a:cs typeface="Arial" panose="020B0604020202020204" pitchFamily="34" charset="0"/>
              </a:rPr>
              <a:t> of </a:t>
            </a:r>
            <a:r>
              <a:rPr lang="tr-TR" dirty="0" err="1">
                <a:latin typeface="Arial" panose="020B0604020202020204" pitchFamily="34" charset="0"/>
                <a:cs typeface="Arial" panose="020B0604020202020204" pitchFamily="34" charset="0"/>
              </a:rPr>
              <a:t>Medical</a:t>
            </a:r>
            <a:r>
              <a:rPr lang="tr-TR" dirty="0">
                <a:latin typeface="Arial" panose="020B0604020202020204" pitchFamily="34" charset="0"/>
                <a:cs typeface="Arial" panose="020B0604020202020204" pitchFamily="34" charset="0"/>
              </a:rPr>
              <a:t> </a:t>
            </a:r>
            <a:r>
              <a:rPr lang="tr-TR" dirty="0" err="1">
                <a:latin typeface="Arial" panose="020B0604020202020204" pitchFamily="34" charset="0"/>
                <a:cs typeface="Arial" panose="020B0604020202020204" pitchFamily="34" charset="0"/>
              </a:rPr>
              <a:t>Librarians</a:t>
            </a:r>
            <a:r>
              <a:rPr lang="tr-TR" dirty="0">
                <a:latin typeface="Arial" panose="020B0604020202020204" pitchFamily="34" charset="0"/>
                <a:cs typeface="Arial" panose="020B0604020202020204" pitchFamily="34" charset="0"/>
              </a:rPr>
              <a:t> /AML) idi. 1898’de </a:t>
            </a:r>
            <a:r>
              <a:rPr lang="tr-TR" dirty="0" err="1">
                <a:latin typeface="Arial" panose="020B0604020202020204" pitchFamily="34" charset="0"/>
                <a:cs typeface="Arial" panose="020B0604020202020204" pitchFamily="34" charset="0"/>
              </a:rPr>
              <a:t>Philadelphia’daki</a:t>
            </a:r>
            <a:r>
              <a:rPr lang="tr-TR" dirty="0">
                <a:latin typeface="Arial" panose="020B0604020202020204" pitchFamily="34" charset="0"/>
                <a:cs typeface="Arial" panose="020B0604020202020204" pitchFamily="34" charset="0"/>
              </a:rPr>
              <a:t> ALA konferansında, küçük bir grup tıp kütüphanecisi ve hekim </a:t>
            </a:r>
            <a:r>
              <a:rPr lang="tr-TR" dirty="0" smtClean="0">
                <a:latin typeface="Arial" panose="020B0604020202020204" pitchFamily="34" charset="0"/>
                <a:cs typeface="Arial" panose="020B0604020202020204" pitchFamily="34" charset="0"/>
              </a:rPr>
              <a:t>tarafından kuruldu.</a:t>
            </a:r>
          </a:p>
          <a:p>
            <a:r>
              <a:rPr lang="tr-TR" dirty="0" err="1">
                <a:latin typeface="Arial" panose="020B0604020202020204" pitchFamily="34" charset="0"/>
                <a:cs typeface="Arial" panose="020B0604020202020204" pitchFamily="34" charset="0"/>
              </a:rPr>
              <a:t>AML’nin</a:t>
            </a:r>
            <a:r>
              <a:rPr lang="tr-TR" dirty="0">
                <a:latin typeface="Arial" panose="020B0604020202020204" pitchFamily="34" charset="0"/>
                <a:cs typeface="Arial" panose="020B0604020202020204" pitchFamily="34" charset="0"/>
              </a:rPr>
              <a:t>  başlangıçta faaliyetleri halk kütüphanelerinde tıbbi departmanların geliştirilmesi ve </a:t>
            </a:r>
            <a:r>
              <a:rPr lang="tr-TR" dirty="0" smtClean="0">
                <a:latin typeface="Arial" panose="020B0604020202020204" pitchFamily="34" charset="0"/>
                <a:cs typeface="Arial" panose="020B0604020202020204" pitchFamily="34" charset="0"/>
              </a:rPr>
              <a:t>yaygınlaştırılması şeklindeydi.</a:t>
            </a:r>
            <a:endParaRPr lang="tr-TR"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06281305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0"/>
            <a:ext cx="9144000" cy="6858000"/>
          </a:xfrm>
          <a:solidFill>
            <a:srgbClr val="FFC000"/>
          </a:solidFill>
        </p:spPr>
        <p:txBody>
          <a:bodyPr/>
          <a:lstStyle/>
          <a:p>
            <a:endParaRPr lang="tr-TR" dirty="0" smtClean="0">
              <a:latin typeface="Arial" panose="020B0604020202020204" pitchFamily="34" charset="0"/>
              <a:cs typeface="Arial" panose="020B0604020202020204" pitchFamily="34" charset="0"/>
            </a:endParaRPr>
          </a:p>
          <a:p>
            <a:r>
              <a:rPr lang="tr-TR" dirty="0" err="1" smtClean="0">
                <a:latin typeface="Arial" panose="020B0604020202020204" pitchFamily="34" charset="0"/>
                <a:cs typeface="Arial" panose="020B0604020202020204" pitchFamily="34" charset="0"/>
              </a:rPr>
              <a:t>AML’nin</a:t>
            </a:r>
            <a:r>
              <a:rPr lang="tr-TR" dirty="0" smtClean="0">
                <a:latin typeface="Arial" panose="020B0604020202020204" pitchFamily="34" charset="0"/>
                <a:cs typeface="Arial" panose="020B0604020202020204" pitchFamily="34" charset="0"/>
              </a:rPr>
              <a:t> ilgi odağı kısa zamanda genişledi ve </a:t>
            </a:r>
            <a:r>
              <a:rPr lang="tr-TR" dirty="0">
                <a:latin typeface="Arial" panose="020B0604020202020204" pitchFamily="34" charset="0"/>
                <a:cs typeface="Arial" panose="020B0604020202020204" pitchFamily="34" charset="0"/>
              </a:rPr>
              <a:t>1907’de </a:t>
            </a:r>
            <a:r>
              <a:rPr lang="tr-TR" b="1" dirty="0" err="1">
                <a:latin typeface="Arial" panose="020B0604020202020204" pitchFamily="34" charset="0"/>
                <a:cs typeface="Arial" panose="020B0604020202020204" pitchFamily="34" charset="0"/>
              </a:rPr>
              <a:t>Medical</a:t>
            </a:r>
            <a:r>
              <a:rPr lang="tr-TR" b="1" dirty="0">
                <a:latin typeface="Arial" panose="020B0604020202020204" pitchFamily="34" charset="0"/>
                <a:cs typeface="Arial" panose="020B0604020202020204" pitchFamily="34" charset="0"/>
              </a:rPr>
              <a:t> Library </a:t>
            </a:r>
            <a:r>
              <a:rPr lang="tr-TR" b="1" dirty="0" err="1">
                <a:latin typeface="Arial" panose="020B0604020202020204" pitchFamily="34" charset="0"/>
                <a:cs typeface="Arial" panose="020B0604020202020204" pitchFamily="34" charset="0"/>
              </a:rPr>
              <a:t>Association</a:t>
            </a:r>
            <a:r>
              <a:rPr lang="tr-TR" b="1" dirty="0">
                <a:latin typeface="Arial" panose="020B0604020202020204" pitchFamily="34" charset="0"/>
                <a:cs typeface="Arial" panose="020B0604020202020204" pitchFamily="34" charset="0"/>
              </a:rPr>
              <a:t> </a:t>
            </a:r>
            <a:r>
              <a:rPr lang="tr-TR" dirty="0">
                <a:latin typeface="Arial" panose="020B0604020202020204" pitchFamily="34" charset="0"/>
                <a:cs typeface="Arial" panose="020B0604020202020204" pitchFamily="34" charset="0"/>
              </a:rPr>
              <a:t>olarak yeniden adlandırıldı ve amaçları her tür tıp kütüphanesini, bibliyografik araçların geliştirilmesini, tıp materyalinin değişimini, tıp kütüphaneciliği </a:t>
            </a:r>
            <a:r>
              <a:rPr lang="tr-TR" dirty="0" smtClean="0">
                <a:latin typeface="Arial" panose="020B0604020202020204" pitchFamily="34" charset="0"/>
                <a:cs typeface="Arial" panose="020B0604020202020204" pitchFamily="34" charset="0"/>
              </a:rPr>
              <a:t>eğitimi </a:t>
            </a:r>
            <a:r>
              <a:rPr lang="tr-TR" dirty="0">
                <a:latin typeface="Arial" panose="020B0604020202020204" pitchFamily="34" charset="0"/>
                <a:cs typeface="Arial" panose="020B0604020202020204" pitchFamily="34" charset="0"/>
              </a:rPr>
              <a:t>ve </a:t>
            </a:r>
            <a:r>
              <a:rPr lang="tr-TR" dirty="0" smtClean="0">
                <a:latin typeface="Arial" panose="020B0604020202020204" pitchFamily="34" charset="0"/>
                <a:cs typeface="Arial" panose="020B0604020202020204" pitchFamily="34" charset="0"/>
              </a:rPr>
              <a:t>işinin tıp </a:t>
            </a:r>
            <a:r>
              <a:rPr lang="tr-TR" dirty="0">
                <a:latin typeface="Arial" panose="020B0604020202020204" pitchFamily="34" charset="0"/>
                <a:cs typeface="Arial" panose="020B0604020202020204" pitchFamily="34" charset="0"/>
              </a:rPr>
              <a:t>mesleği ile </a:t>
            </a:r>
            <a:r>
              <a:rPr lang="tr-TR" dirty="0" smtClean="0">
                <a:latin typeface="Arial" panose="020B0604020202020204" pitchFamily="34" charset="0"/>
                <a:cs typeface="Arial" panose="020B0604020202020204" pitchFamily="34" charset="0"/>
              </a:rPr>
              <a:t>iletişimini </a:t>
            </a:r>
            <a:r>
              <a:rPr lang="tr-TR" dirty="0">
                <a:latin typeface="Arial" panose="020B0604020202020204" pitchFamily="34" charset="0"/>
                <a:cs typeface="Arial" panose="020B0604020202020204" pitchFamily="34" charset="0"/>
              </a:rPr>
              <a:t>kapsayacak şekilde </a:t>
            </a:r>
            <a:r>
              <a:rPr lang="tr-TR" dirty="0" smtClean="0">
                <a:latin typeface="Arial" panose="020B0604020202020204" pitchFamily="34" charset="0"/>
                <a:cs typeface="Arial" panose="020B0604020202020204" pitchFamily="34" charset="0"/>
              </a:rPr>
              <a:t>değiştirildi.</a:t>
            </a:r>
          </a:p>
          <a:p>
            <a:r>
              <a:rPr lang="tr-TR" dirty="0">
                <a:latin typeface="Arial" panose="020B0604020202020204" pitchFamily="34" charset="0"/>
                <a:cs typeface="Arial" panose="020B0604020202020204" pitchFamily="34" charset="0"/>
              </a:rPr>
              <a:t>Konu tabanlı bir diğer dernek yine bir ALA konferansında 1906’da oluşturulan </a:t>
            </a:r>
            <a:r>
              <a:rPr lang="tr-TR" b="1" dirty="0">
                <a:latin typeface="Arial" panose="020B0604020202020204" pitchFamily="34" charset="0"/>
                <a:cs typeface="Arial" panose="020B0604020202020204" pitchFamily="34" charset="0"/>
              </a:rPr>
              <a:t>Amerikan Hukuk Kütüphaneleri Derneği</a:t>
            </a:r>
            <a:r>
              <a:rPr lang="tr-TR" dirty="0">
                <a:latin typeface="Arial" panose="020B0604020202020204" pitchFamily="34" charset="0"/>
                <a:cs typeface="Arial" panose="020B0604020202020204" pitchFamily="34" charset="0"/>
              </a:rPr>
              <a:t>(</a:t>
            </a:r>
            <a:r>
              <a:rPr lang="tr-TR" dirty="0" err="1">
                <a:latin typeface="Arial" panose="020B0604020202020204" pitchFamily="34" charset="0"/>
                <a:cs typeface="Arial" panose="020B0604020202020204" pitchFamily="34" charset="0"/>
              </a:rPr>
              <a:t>American</a:t>
            </a:r>
            <a:r>
              <a:rPr lang="tr-TR" dirty="0">
                <a:latin typeface="Arial" panose="020B0604020202020204" pitchFamily="34" charset="0"/>
                <a:cs typeface="Arial" panose="020B0604020202020204" pitchFamily="34" charset="0"/>
              </a:rPr>
              <a:t> </a:t>
            </a:r>
            <a:r>
              <a:rPr lang="tr-TR" dirty="0" err="1">
                <a:latin typeface="Arial" panose="020B0604020202020204" pitchFamily="34" charset="0"/>
                <a:cs typeface="Arial" panose="020B0604020202020204" pitchFamily="34" charset="0"/>
              </a:rPr>
              <a:t>Association</a:t>
            </a:r>
            <a:r>
              <a:rPr lang="tr-TR" dirty="0">
                <a:latin typeface="Arial" panose="020B0604020202020204" pitchFamily="34" charset="0"/>
                <a:cs typeface="Arial" panose="020B0604020202020204" pitchFamily="34" charset="0"/>
              </a:rPr>
              <a:t> of </a:t>
            </a:r>
            <a:r>
              <a:rPr lang="tr-TR" dirty="0" err="1">
                <a:latin typeface="Arial" panose="020B0604020202020204" pitchFamily="34" charset="0"/>
                <a:cs typeface="Arial" panose="020B0604020202020204" pitchFamily="34" charset="0"/>
              </a:rPr>
              <a:t>Law</a:t>
            </a:r>
            <a:r>
              <a:rPr lang="tr-TR" dirty="0">
                <a:latin typeface="Arial" panose="020B0604020202020204" pitchFamily="34" charset="0"/>
                <a:cs typeface="Arial" panose="020B0604020202020204" pitchFamily="34" charset="0"/>
              </a:rPr>
              <a:t> Libraries /AALL) idi</a:t>
            </a:r>
          </a:p>
        </p:txBody>
      </p:sp>
    </p:spTree>
    <p:extLst>
      <p:ext uri="{BB962C8B-B14F-4D97-AF65-F5344CB8AC3E}">
        <p14:creationId xmlns:p14="http://schemas.microsoft.com/office/powerpoint/2010/main" val="340311174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0"/>
            <a:ext cx="9144000" cy="6858000"/>
          </a:xfrm>
          <a:solidFill>
            <a:srgbClr val="FFC000"/>
          </a:solidFill>
        </p:spPr>
        <p:txBody>
          <a:bodyPr/>
          <a:lstStyle/>
          <a:p>
            <a:endParaRPr lang="tr-TR" dirty="0" smtClean="0">
              <a:latin typeface="Arial" panose="020B0604020202020204" pitchFamily="34" charset="0"/>
              <a:cs typeface="Arial" panose="020B0604020202020204" pitchFamily="34" charset="0"/>
            </a:endParaRPr>
          </a:p>
          <a:p>
            <a:r>
              <a:rPr lang="tr-TR" dirty="0" smtClean="0">
                <a:latin typeface="Arial" panose="020B0604020202020204" pitchFamily="34" charset="0"/>
                <a:cs typeface="Arial" panose="020B0604020202020204" pitchFamily="34" charset="0"/>
              </a:rPr>
              <a:t>Materyal </a:t>
            </a:r>
            <a:r>
              <a:rPr lang="tr-TR" dirty="0">
                <a:latin typeface="Arial" panose="020B0604020202020204" pitchFamily="34" charset="0"/>
                <a:cs typeface="Arial" panose="020B0604020202020204" pitchFamily="34" charset="0"/>
              </a:rPr>
              <a:t>değişimi, meslekle yakın iletişim, hukuk eserlerinin </a:t>
            </a:r>
            <a:r>
              <a:rPr lang="tr-TR" dirty="0" err="1">
                <a:latin typeface="Arial" panose="020B0604020202020204" pitchFamily="34" charset="0"/>
                <a:cs typeface="Arial" panose="020B0604020202020204" pitchFamily="34" charset="0"/>
              </a:rPr>
              <a:t>dizinlenmesi</a:t>
            </a:r>
            <a:r>
              <a:rPr lang="tr-TR" dirty="0">
                <a:latin typeface="Arial" panose="020B0604020202020204" pitchFamily="34" charset="0"/>
                <a:cs typeface="Arial" panose="020B0604020202020204" pitchFamily="34" charset="0"/>
              </a:rPr>
              <a:t> ve hukuk bibliyografyası bu kuruluşun ana </a:t>
            </a:r>
            <a:r>
              <a:rPr lang="tr-TR" dirty="0" smtClean="0">
                <a:latin typeface="Arial" panose="020B0604020202020204" pitchFamily="34" charset="0"/>
                <a:cs typeface="Arial" panose="020B0604020202020204" pitchFamily="34" charset="0"/>
              </a:rPr>
              <a:t>odağıydı</a:t>
            </a:r>
          </a:p>
          <a:p>
            <a:r>
              <a:rPr lang="tr-TR" dirty="0">
                <a:latin typeface="Arial" panose="020B0604020202020204" pitchFamily="34" charset="0"/>
                <a:cs typeface="Arial" panose="020B0604020202020204" pitchFamily="34" charset="0"/>
              </a:rPr>
              <a:t>1909’da </a:t>
            </a:r>
            <a:r>
              <a:rPr lang="tr-TR" dirty="0" err="1">
                <a:latin typeface="Arial" panose="020B0604020202020204" pitchFamily="34" charset="0"/>
                <a:cs typeface="Arial" panose="020B0604020202020204" pitchFamily="34" charset="0"/>
              </a:rPr>
              <a:t>Bretton</a:t>
            </a:r>
            <a:r>
              <a:rPr lang="tr-TR" dirty="0">
                <a:latin typeface="Arial" panose="020B0604020202020204" pitchFamily="34" charset="0"/>
                <a:cs typeface="Arial" panose="020B0604020202020204" pitchFamily="34" charset="0"/>
              </a:rPr>
              <a:t> </a:t>
            </a:r>
            <a:r>
              <a:rPr lang="tr-TR" dirty="0" err="1">
                <a:latin typeface="Arial" panose="020B0604020202020204" pitchFamily="34" charset="0"/>
                <a:cs typeface="Arial" panose="020B0604020202020204" pitchFamily="34" charset="0"/>
              </a:rPr>
              <a:t>Woods</a:t>
            </a:r>
            <a:r>
              <a:rPr lang="tr-TR" dirty="0">
                <a:latin typeface="Arial" panose="020B0604020202020204" pitchFamily="34" charset="0"/>
                <a:cs typeface="Arial" panose="020B0604020202020204" pitchFamily="34" charset="0"/>
              </a:rPr>
              <a:t> (New Hampshire) ALA konferansında </a:t>
            </a:r>
            <a:r>
              <a:rPr lang="tr-TR" b="1" dirty="0">
                <a:latin typeface="Arial" panose="020B0604020202020204" pitchFamily="34" charset="0"/>
                <a:cs typeface="Arial" panose="020B0604020202020204" pitchFamily="34" charset="0"/>
              </a:rPr>
              <a:t>Özel Kütüphaneler Derneği(SLA</a:t>
            </a:r>
            <a:r>
              <a:rPr lang="tr-TR" dirty="0" smtClean="0">
                <a:latin typeface="Arial" panose="020B0604020202020204" pitchFamily="34" charset="0"/>
                <a:cs typeface="Arial" panose="020B0604020202020204" pitchFamily="34" charset="0"/>
              </a:rPr>
              <a:t>) kuruldu.</a:t>
            </a:r>
          </a:p>
          <a:p>
            <a:r>
              <a:rPr lang="tr-TR" b="1" dirty="0">
                <a:latin typeface="Arial" panose="020B0604020202020204" pitchFamily="34" charset="0"/>
                <a:cs typeface="Arial" panose="020B0604020202020204" pitchFamily="34" charset="0"/>
              </a:rPr>
              <a:t>SLA</a:t>
            </a:r>
            <a:r>
              <a:rPr lang="tr-TR" dirty="0">
                <a:latin typeface="Arial" panose="020B0604020202020204" pitchFamily="34" charset="0"/>
                <a:cs typeface="Arial" panose="020B0604020202020204" pitchFamily="34" charset="0"/>
              </a:rPr>
              <a:t>, bir çatı kuruluş gibi konu alanlarını ayırmadan iş, endüstri ve devlet için örgütsel doğaları ve konu uzmanlıklarına bakmadan bilgi hizmeti veren kütüphanelerin desteklenmesi ve yaygınlaştırılması ile ilgilenmeyi planladı</a:t>
            </a:r>
          </a:p>
        </p:txBody>
      </p:sp>
    </p:spTree>
    <p:extLst>
      <p:ext uri="{BB962C8B-B14F-4D97-AF65-F5344CB8AC3E}">
        <p14:creationId xmlns:p14="http://schemas.microsoft.com/office/powerpoint/2010/main" val="76053214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0"/>
            <a:ext cx="9144000" cy="6858000"/>
          </a:xfrm>
          <a:solidFill>
            <a:srgbClr val="FFC000"/>
          </a:solidFill>
        </p:spPr>
        <p:txBody>
          <a:bodyPr>
            <a:normAutofit fontScale="92500" lnSpcReduction="10000"/>
          </a:bodyPr>
          <a:lstStyle/>
          <a:p>
            <a:r>
              <a:rPr lang="tr-TR" dirty="0" err="1">
                <a:latin typeface="Arial" panose="020B0604020202020204" pitchFamily="34" charset="0"/>
                <a:cs typeface="Arial" panose="020B0604020202020204" pitchFamily="34" charset="0"/>
              </a:rPr>
              <a:t>SLA’da</a:t>
            </a:r>
            <a:r>
              <a:rPr lang="tr-TR" dirty="0">
                <a:latin typeface="Arial" panose="020B0604020202020204" pitchFamily="34" charset="0"/>
                <a:cs typeface="Arial" panose="020B0604020202020204" pitchFamily="34" charset="0"/>
              </a:rPr>
              <a:t> yedi konu alanına göre komiteler </a:t>
            </a:r>
            <a:r>
              <a:rPr lang="tr-TR" dirty="0" smtClean="0">
                <a:latin typeface="Arial" panose="020B0604020202020204" pitchFamily="34" charset="0"/>
                <a:cs typeface="Arial" panose="020B0604020202020204" pitchFamily="34" charset="0"/>
              </a:rPr>
              <a:t>oluşturuldu: </a:t>
            </a:r>
            <a:r>
              <a:rPr lang="tr-TR" dirty="0">
                <a:latin typeface="Arial" panose="020B0604020202020204" pitchFamily="34" charset="0"/>
                <a:cs typeface="Arial" panose="020B0604020202020204" pitchFamily="34" charset="0"/>
              </a:rPr>
              <a:t>Tarım, sigorta, ticari dernekler, kamu hizmet kuruluşları, sosyoloji, teknoloji, yasama ve belediye danışma </a:t>
            </a:r>
            <a:r>
              <a:rPr lang="tr-TR" dirty="0" smtClean="0">
                <a:latin typeface="Arial" panose="020B0604020202020204" pitchFamily="34" charset="0"/>
                <a:cs typeface="Arial" panose="020B0604020202020204" pitchFamily="34" charset="0"/>
              </a:rPr>
              <a:t>kütüphaneleri</a:t>
            </a:r>
          </a:p>
          <a:p>
            <a:r>
              <a:rPr lang="tr-TR" dirty="0">
                <a:latin typeface="Arial" panose="020B0604020202020204" pitchFamily="34" charset="0"/>
                <a:cs typeface="Arial" panose="020B0604020202020204" pitchFamily="34" charset="0"/>
              </a:rPr>
              <a:t>Özel kütüphane John A. </a:t>
            </a:r>
            <a:r>
              <a:rPr lang="tr-TR" dirty="0" err="1">
                <a:latin typeface="Arial" panose="020B0604020202020204" pitchFamily="34" charset="0"/>
                <a:cs typeface="Arial" panose="020B0604020202020204" pitchFamily="34" charset="0"/>
              </a:rPr>
              <a:t>Lapp’in</a:t>
            </a:r>
            <a:r>
              <a:rPr lang="tr-TR" dirty="0">
                <a:latin typeface="Arial" panose="020B0604020202020204" pitchFamily="34" charset="0"/>
                <a:cs typeface="Arial" panose="020B0604020202020204" pitchFamily="34" charset="0"/>
              </a:rPr>
              <a:t> kavramlaştırdığı şekliyle “</a:t>
            </a:r>
            <a:r>
              <a:rPr lang="tr-TR" b="1" dirty="0">
                <a:latin typeface="Arial" panose="020B0604020202020204" pitchFamily="34" charset="0"/>
                <a:cs typeface="Arial" panose="020B0604020202020204" pitchFamily="34" charset="0"/>
              </a:rPr>
              <a:t>işe bilgiyi </a:t>
            </a:r>
            <a:r>
              <a:rPr lang="tr-TR" b="1" dirty="0" err="1">
                <a:latin typeface="Arial" panose="020B0604020202020204" pitchFamily="34" charset="0"/>
                <a:cs typeface="Arial" panose="020B0604020202020204" pitchFamily="34" charset="0"/>
              </a:rPr>
              <a:t>koymak</a:t>
            </a:r>
            <a:r>
              <a:rPr lang="tr-TR" dirty="0" err="1">
                <a:latin typeface="Arial" panose="020B0604020202020204" pitchFamily="34" charset="0"/>
                <a:cs typeface="Arial" panose="020B0604020202020204" pitchFamily="34" charset="0"/>
              </a:rPr>
              <a:t>”tı</a:t>
            </a:r>
            <a:r>
              <a:rPr lang="tr-TR" dirty="0" smtClean="0">
                <a:latin typeface="Arial" panose="020B0604020202020204" pitchFamily="34" charset="0"/>
                <a:cs typeface="Arial" panose="020B0604020202020204" pitchFamily="34" charset="0"/>
              </a:rPr>
              <a:t>.</a:t>
            </a:r>
          </a:p>
          <a:p>
            <a:r>
              <a:rPr lang="tr-TR" dirty="0">
                <a:latin typeface="Arial" panose="020B0604020202020204" pitchFamily="34" charset="0"/>
                <a:cs typeface="Arial" panose="020B0604020202020204" pitchFamily="34" charset="0"/>
              </a:rPr>
              <a:t>Bu </a:t>
            </a:r>
            <a:r>
              <a:rPr lang="tr-TR" b="1" dirty="0">
                <a:latin typeface="Arial" panose="020B0604020202020204" pitchFamily="34" charset="0"/>
                <a:cs typeface="Arial" panose="020B0604020202020204" pitchFamily="34" charset="0"/>
              </a:rPr>
              <a:t>özel kütüphane hareketinin </a:t>
            </a:r>
            <a:r>
              <a:rPr lang="tr-TR" dirty="0">
                <a:latin typeface="Arial" panose="020B0604020202020204" pitchFamily="34" charset="0"/>
                <a:cs typeface="Arial" panose="020B0604020202020204" pitchFamily="34" charset="0"/>
              </a:rPr>
              <a:t>ana fikri,  </a:t>
            </a:r>
            <a:r>
              <a:rPr lang="tr-TR" b="1" dirty="0">
                <a:latin typeface="Arial" panose="020B0604020202020204" pitchFamily="34" charset="0"/>
                <a:cs typeface="Arial" panose="020B0604020202020204" pitchFamily="34" charset="0"/>
              </a:rPr>
              <a:t>enformasyon hizmetiydi</a:t>
            </a:r>
            <a:r>
              <a:rPr lang="tr-TR" dirty="0">
                <a:latin typeface="Arial" panose="020B0604020202020204" pitchFamily="34" charset="0"/>
                <a:cs typeface="Arial" panose="020B0604020202020204" pitchFamily="34" charset="0"/>
              </a:rPr>
              <a:t>. İşletme kütüphanelerindeki özel kütüphanecilerin sloganı </a:t>
            </a:r>
            <a:r>
              <a:rPr lang="tr-TR" dirty="0" smtClean="0">
                <a:latin typeface="Arial" panose="020B0604020202020204" pitchFamily="34" charset="0"/>
                <a:cs typeface="Arial" panose="020B0604020202020204" pitchFamily="34" charset="0"/>
              </a:rPr>
              <a:t>ise </a:t>
            </a:r>
            <a:r>
              <a:rPr lang="tr-TR" b="1" dirty="0" smtClean="0">
                <a:latin typeface="Arial" panose="020B0604020202020204" pitchFamily="34" charset="0"/>
                <a:cs typeface="Arial" panose="020B0604020202020204" pitchFamily="34" charset="0"/>
              </a:rPr>
              <a:t>yöneticinin </a:t>
            </a:r>
            <a:r>
              <a:rPr lang="tr-TR" b="1" dirty="0">
                <a:latin typeface="Arial" panose="020B0604020202020204" pitchFamily="34" charset="0"/>
                <a:cs typeface="Arial" panose="020B0604020202020204" pitchFamily="34" charset="0"/>
              </a:rPr>
              <a:t>zamanı </a:t>
            </a:r>
            <a:r>
              <a:rPr lang="tr-TR" b="1" dirty="0" smtClean="0">
                <a:latin typeface="Arial" panose="020B0604020202020204" pitchFamily="34" charset="0"/>
                <a:cs typeface="Arial" panose="020B0604020202020204" pitchFamily="34" charset="0"/>
              </a:rPr>
              <a:t>kıymetlidir</a:t>
            </a:r>
          </a:p>
          <a:p>
            <a:r>
              <a:rPr lang="tr-TR" dirty="0">
                <a:latin typeface="Arial" panose="020B0604020202020204" pitchFamily="34" charset="0"/>
                <a:cs typeface="Arial" panose="020B0604020202020204" pitchFamily="34" charset="0"/>
              </a:rPr>
              <a:t>Özel kütüphanelerde hizmeti sınırlayıcı unsurlardan biri bilim adamı veya teknoloji uzmanının kendi alanındaki literatür değerlendirmesini kendisinin yapması gerektiği yönündeki </a:t>
            </a:r>
            <a:r>
              <a:rPr lang="tr-TR" dirty="0" smtClean="0">
                <a:latin typeface="Arial" panose="020B0604020202020204" pitchFamily="34" charset="0"/>
                <a:cs typeface="Arial" panose="020B0604020202020204" pitchFamily="34" charset="0"/>
              </a:rPr>
              <a:t>anlayıştı.</a:t>
            </a:r>
            <a:endParaRPr lang="tr-TR"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49727755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0"/>
            <a:ext cx="9144000" cy="6858000"/>
          </a:xfrm>
          <a:solidFill>
            <a:srgbClr val="FFC000"/>
          </a:solidFill>
        </p:spPr>
        <p:txBody>
          <a:bodyPr/>
          <a:lstStyle/>
          <a:p>
            <a:r>
              <a:rPr lang="tr-TR" b="1" dirty="0">
                <a:latin typeface="Arial" panose="020B0604020202020204" pitchFamily="34" charset="0"/>
                <a:cs typeface="Arial" panose="020B0604020202020204" pitchFamily="34" charset="0"/>
              </a:rPr>
              <a:t>Birinci Dünya Savaşından </a:t>
            </a:r>
            <a:r>
              <a:rPr lang="tr-TR" dirty="0">
                <a:latin typeface="Arial" panose="020B0604020202020204" pitchFamily="34" charset="0"/>
                <a:cs typeface="Arial" panose="020B0604020202020204" pitchFamily="34" charset="0"/>
              </a:rPr>
              <a:t>sonra </a:t>
            </a:r>
            <a:r>
              <a:rPr lang="tr-TR" dirty="0" smtClean="0">
                <a:latin typeface="Arial" panose="020B0604020202020204" pitchFamily="34" charset="0"/>
                <a:cs typeface="Arial" panose="020B0604020202020204" pitchFamily="34" charset="0"/>
              </a:rPr>
              <a:t>araştırmaya ayrılan finansal kaynak artar; araştırma alanında çalışan sayısı ve laboratuvar sayısı artar. Kütüphane laboratuvara eşlik eder.</a:t>
            </a:r>
          </a:p>
          <a:p>
            <a:r>
              <a:rPr lang="tr-TR" b="1" dirty="0">
                <a:latin typeface="Arial" panose="020B0604020202020204" pitchFamily="34" charset="0"/>
                <a:cs typeface="Arial" panose="020B0604020202020204" pitchFamily="34" charset="0"/>
              </a:rPr>
              <a:t>II . Dünya Savaşı </a:t>
            </a:r>
            <a:r>
              <a:rPr lang="tr-TR" dirty="0">
                <a:latin typeface="Arial" panose="020B0604020202020204" pitchFamily="34" charset="0"/>
                <a:cs typeface="Arial" panose="020B0604020202020204" pitchFamily="34" charset="0"/>
              </a:rPr>
              <a:t>sonrasında enformasyon </a:t>
            </a:r>
            <a:r>
              <a:rPr lang="tr-TR" dirty="0" smtClean="0">
                <a:latin typeface="Arial" panose="020B0604020202020204" pitchFamily="34" charset="0"/>
                <a:cs typeface="Arial" panose="020B0604020202020204" pitchFamily="34" charset="0"/>
              </a:rPr>
              <a:t>patlaması yaşanır.</a:t>
            </a:r>
          </a:p>
          <a:p>
            <a:r>
              <a:rPr lang="tr-TR" dirty="0">
                <a:latin typeface="Arial" panose="020B0604020202020204" pitchFamily="34" charset="0"/>
                <a:cs typeface="Arial" panose="020B0604020202020204" pitchFamily="34" charset="0"/>
              </a:rPr>
              <a:t>Araştırma projeleri bireysel olmaktan çıkıp grup faaliyeti olmaya başlayınca grubun </a:t>
            </a:r>
            <a:r>
              <a:rPr lang="tr-TR" b="1" dirty="0">
                <a:latin typeface="Arial" panose="020B0604020202020204" pitchFamily="34" charset="0"/>
                <a:cs typeface="Arial" panose="020B0604020202020204" pitchFamily="34" charset="0"/>
              </a:rPr>
              <a:t>literatür uzmanı olarak teknik kütüphanenin rolü </a:t>
            </a:r>
            <a:r>
              <a:rPr lang="tr-TR" dirty="0">
                <a:latin typeface="Arial" panose="020B0604020202020204" pitchFamily="34" charset="0"/>
                <a:cs typeface="Arial" panose="020B0604020202020204" pitchFamily="34" charset="0"/>
              </a:rPr>
              <a:t>daha geniş kabul </a:t>
            </a:r>
            <a:r>
              <a:rPr lang="tr-TR" dirty="0" smtClean="0">
                <a:latin typeface="Arial" panose="020B0604020202020204" pitchFamily="34" charset="0"/>
                <a:cs typeface="Arial" panose="020B0604020202020204" pitchFamily="34" charset="0"/>
              </a:rPr>
              <a:t>görür</a:t>
            </a:r>
          </a:p>
          <a:p>
            <a:r>
              <a:rPr lang="tr-TR" b="1" dirty="0" smtClean="0">
                <a:latin typeface="Arial" panose="020B0604020202020204" pitchFamily="34" charset="0"/>
                <a:cs typeface="Arial" panose="020B0604020202020204" pitchFamily="34" charset="0"/>
              </a:rPr>
              <a:t>Enformasyon </a:t>
            </a:r>
            <a:r>
              <a:rPr lang="tr-TR" b="1" dirty="0">
                <a:latin typeface="Arial" panose="020B0604020202020204" pitchFamily="34" charset="0"/>
                <a:cs typeface="Arial" panose="020B0604020202020204" pitchFamily="34" charset="0"/>
              </a:rPr>
              <a:t>patlaması </a:t>
            </a:r>
            <a:r>
              <a:rPr lang="tr-TR" dirty="0">
                <a:latin typeface="Arial" panose="020B0604020202020204" pitchFamily="34" charset="0"/>
                <a:cs typeface="Arial" panose="020B0604020202020204" pitchFamily="34" charset="0"/>
              </a:rPr>
              <a:t>enformasyonu düzenleyip yayma problemlerini de </a:t>
            </a:r>
            <a:r>
              <a:rPr lang="tr-TR" dirty="0" smtClean="0">
                <a:latin typeface="Arial" panose="020B0604020202020204" pitchFamily="34" charset="0"/>
                <a:cs typeface="Arial" panose="020B0604020202020204" pitchFamily="34" charset="0"/>
              </a:rPr>
              <a:t>artırır</a:t>
            </a:r>
            <a:endParaRPr lang="tr-TR"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31544506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11560" y="332656"/>
            <a:ext cx="8208912" cy="6173038"/>
          </a:xfrm>
          <a:solidFill>
            <a:srgbClr val="FFC000"/>
          </a:solidFill>
        </p:spPr>
        <p:style>
          <a:lnRef idx="2">
            <a:schemeClr val="dk1"/>
          </a:lnRef>
          <a:fillRef idx="1">
            <a:schemeClr val="lt1"/>
          </a:fillRef>
          <a:effectRef idx="0">
            <a:schemeClr val="dk1"/>
          </a:effectRef>
          <a:fontRef idx="minor">
            <a:schemeClr val="dk1"/>
          </a:fontRef>
        </p:style>
        <p:txBody>
          <a:bodyPr/>
          <a:lstStyle/>
          <a:p>
            <a:pPr marL="0" indent="0">
              <a:buNone/>
            </a:pPr>
            <a:endParaRPr lang="tr-TR" dirty="0" smtClean="0">
              <a:latin typeface="Arial" panose="020B0604020202020204" pitchFamily="34" charset="0"/>
              <a:cs typeface="Arial" panose="020B0604020202020204" pitchFamily="34" charset="0"/>
            </a:endParaRPr>
          </a:p>
          <a:p>
            <a:pPr marL="0" indent="0">
              <a:buNone/>
            </a:pPr>
            <a:r>
              <a:rPr lang="tr-TR" dirty="0" smtClean="0">
                <a:latin typeface="Arial" panose="020B0604020202020204" pitchFamily="34" charset="0"/>
                <a:cs typeface="Arial" panose="020B0604020202020204" pitchFamily="34" charset="0"/>
              </a:rPr>
              <a:t>İşletmelerdeki </a:t>
            </a:r>
            <a:r>
              <a:rPr lang="tr-TR" dirty="0">
                <a:latin typeface="Arial" panose="020B0604020202020204" pitchFamily="34" charset="0"/>
                <a:cs typeface="Arial" panose="020B0604020202020204" pitchFamily="34" charset="0"/>
              </a:rPr>
              <a:t>veya </a:t>
            </a:r>
            <a:r>
              <a:rPr lang="tr-TR" dirty="0" smtClean="0">
                <a:latin typeface="Arial" panose="020B0604020202020204" pitchFamily="34" charset="0"/>
                <a:cs typeface="Arial" panose="020B0604020202020204" pitchFamily="34" charset="0"/>
              </a:rPr>
              <a:t>devletteki </a:t>
            </a:r>
            <a:r>
              <a:rPr lang="tr-TR" dirty="0">
                <a:latin typeface="Arial" panose="020B0604020202020204" pitchFamily="34" charset="0"/>
                <a:cs typeface="Arial" panose="020B0604020202020204" pitchFamily="34" charset="0"/>
              </a:rPr>
              <a:t>özel </a:t>
            </a:r>
            <a:r>
              <a:rPr lang="tr-TR" dirty="0" smtClean="0">
                <a:latin typeface="Arial" panose="020B0604020202020204" pitchFamily="34" charset="0"/>
                <a:cs typeface="Arial" panose="020B0604020202020204" pitchFamily="34" charset="0"/>
              </a:rPr>
              <a:t>kütüphaneler, </a:t>
            </a:r>
            <a:r>
              <a:rPr lang="tr-TR" dirty="0">
                <a:latin typeface="Arial" panose="020B0604020202020204" pitchFamily="34" charset="0"/>
                <a:cs typeface="Arial" panose="020B0604020202020204" pitchFamily="34" charset="0"/>
              </a:rPr>
              <a:t>kendi kuruluşlarının verilerine ulaşarak enformasyonun işlenmesinde yeni yöntemleri deneyimleme bakımında diğer kütüphanelerin önüne </a:t>
            </a:r>
            <a:r>
              <a:rPr lang="tr-TR" dirty="0" smtClean="0">
                <a:latin typeface="Arial" panose="020B0604020202020204" pitchFamily="34" charset="0"/>
                <a:cs typeface="Arial" panose="020B0604020202020204" pitchFamily="34" charset="0"/>
              </a:rPr>
              <a:t>geçer; kayıt </a:t>
            </a:r>
            <a:r>
              <a:rPr lang="tr-TR" dirty="0">
                <a:latin typeface="Arial" panose="020B0604020202020204" pitchFamily="34" charset="0"/>
                <a:cs typeface="Arial" panose="020B0604020202020204" pitchFamily="34" charset="0"/>
              </a:rPr>
              <a:t>işleme, dolaşım denetimi ve dergi kontrolü ve yönlendirmesi ve güncel duyuru hizmetleri bibliyografik ve öz çıkarma hizmetleri, en erken özel kütüphanelerde </a:t>
            </a:r>
            <a:r>
              <a:rPr lang="tr-TR" dirty="0" smtClean="0">
                <a:latin typeface="Arial" panose="020B0604020202020204" pitchFamily="34" charset="0"/>
                <a:cs typeface="Arial" panose="020B0604020202020204" pitchFamily="34" charset="0"/>
              </a:rPr>
              <a:t>başlar. </a:t>
            </a:r>
            <a:r>
              <a:rPr lang="tr-TR" dirty="0">
                <a:latin typeface="Arial" panose="020B0604020202020204" pitchFamily="34" charset="0"/>
                <a:cs typeface="Arial" panose="020B0604020202020204" pitchFamily="34" charset="0"/>
              </a:rPr>
              <a:t>Daha sonra MARC veri tabanları, yaygın biçimde özel kütüphanelerde kullanılmaya </a:t>
            </a:r>
            <a:r>
              <a:rPr lang="tr-TR" dirty="0" smtClean="0">
                <a:latin typeface="Arial" panose="020B0604020202020204" pitchFamily="34" charset="0"/>
                <a:cs typeface="Arial" panose="020B0604020202020204" pitchFamily="34" charset="0"/>
              </a:rPr>
              <a:t>başlar</a:t>
            </a:r>
            <a:r>
              <a:rPr lang="tr-TR" dirty="0">
                <a:latin typeface="Arial" panose="020B0604020202020204" pitchFamily="34" charset="0"/>
                <a:cs typeface="Arial" panose="020B0604020202020204" pitchFamily="34" charset="0"/>
              </a:rPr>
              <a:t>.</a:t>
            </a:r>
          </a:p>
        </p:txBody>
      </p:sp>
    </p:spTree>
    <p:extLst>
      <p:ext uri="{BB962C8B-B14F-4D97-AF65-F5344CB8AC3E}">
        <p14:creationId xmlns:p14="http://schemas.microsoft.com/office/powerpoint/2010/main" val="376061673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0"/>
            <a:ext cx="9144000" cy="6858000"/>
          </a:xfrm>
          <a:solidFill>
            <a:srgbClr val="FFC000"/>
          </a:solidFill>
        </p:spPr>
        <p:txBody>
          <a:bodyPr/>
          <a:lstStyle/>
          <a:p>
            <a:endParaRPr lang="tr-TR" dirty="0" smtClean="0">
              <a:latin typeface="Arial" panose="020B0604020202020204" pitchFamily="34" charset="0"/>
              <a:cs typeface="Arial" panose="020B0604020202020204" pitchFamily="34" charset="0"/>
            </a:endParaRPr>
          </a:p>
          <a:p>
            <a:r>
              <a:rPr lang="tr-TR" dirty="0" smtClean="0">
                <a:latin typeface="Arial" panose="020B0604020202020204" pitchFamily="34" charset="0"/>
                <a:cs typeface="Arial" panose="020B0604020202020204" pitchFamily="34" charset="0"/>
              </a:rPr>
              <a:t>Özel </a:t>
            </a:r>
            <a:r>
              <a:rPr lang="tr-TR" dirty="0">
                <a:latin typeface="Arial" panose="020B0604020202020204" pitchFamily="34" charset="0"/>
                <a:cs typeface="Arial" panose="020B0604020202020204" pitchFamily="34" charset="0"/>
              </a:rPr>
              <a:t>kütüphane hareketinin hedefi doküman sunma, enformasyonun analizi veya sentezi de dahil olmak üzere kullanıcılara kendi iş gereksinimleri ile ilişkili olarak en yararlı biçimde her kaynaktan enformasyon </a:t>
            </a:r>
            <a:r>
              <a:rPr lang="tr-TR" dirty="0" smtClean="0">
                <a:latin typeface="Arial" panose="020B0604020202020204" pitchFamily="34" charset="0"/>
                <a:cs typeface="Arial" panose="020B0604020202020204" pitchFamily="34" charset="0"/>
              </a:rPr>
              <a:t>sağlamaktı</a:t>
            </a:r>
          </a:p>
          <a:p>
            <a:r>
              <a:rPr lang="tr-TR" dirty="0">
                <a:latin typeface="Arial" panose="020B0604020202020204" pitchFamily="34" charset="0"/>
                <a:cs typeface="Arial" panose="020B0604020202020204" pitchFamily="34" charset="0"/>
              </a:rPr>
              <a:t>Özel kütüphane, daha çok dokümantasyonu kullanan kütüphanedir…özel kütüphaneler bütün kitapları almaz, birçok kitabın ihtiyaç duyulan kısımlarını alır, dokümantasyon ilkelerine göre kitaplar ve periyodiklerle uğraşır….(SLA Meeting </a:t>
            </a:r>
            <a:r>
              <a:rPr lang="tr-TR" dirty="0" err="1">
                <a:latin typeface="Arial" panose="020B0604020202020204" pitchFamily="34" charset="0"/>
                <a:cs typeface="Arial" panose="020B0604020202020204" pitchFamily="34" charset="0"/>
              </a:rPr>
              <a:t>Summary</a:t>
            </a:r>
            <a:r>
              <a:rPr lang="tr-TR" dirty="0">
                <a:latin typeface="Arial" panose="020B0604020202020204" pitchFamily="34" charset="0"/>
                <a:cs typeface="Arial" panose="020B0604020202020204" pitchFamily="34" charset="0"/>
              </a:rPr>
              <a:t>, 1912, 147-148; W, 775)</a:t>
            </a:r>
          </a:p>
        </p:txBody>
      </p:sp>
    </p:spTree>
    <p:extLst>
      <p:ext uri="{BB962C8B-B14F-4D97-AF65-F5344CB8AC3E}">
        <p14:creationId xmlns:p14="http://schemas.microsoft.com/office/powerpoint/2010/main" val="102268555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İçerik Yer Tutucusu 3"/>
          <p:cNvGraphicFramePr>
            <a:graphicFrameLocks noGrp="1"/>
          </p:cNvGraphicFramePr>
          <p:nvPr>
            <p:ph idx="1"/>
            <p:extLst>
              <p:ext uri="{D42A27DB-BD31-4B8C-83A1-F6EECF244321}">
                <p14:modId xmlns:p14="http://schemas.microsoft.com/office/powerpoint/2010/main" val="525773238"/>
              </p:ext>
            </p:extLst>
          </p:nvPr>
        </p:nvGraphicFramePr>
        <p:xfrm>
          <a:off x="107504" y="44624"/>
          <a:ext cx="9036496" cy="7093665"/>
        </p:xfrm>
        <a:graphic>
          <a:graphicData uri="http://schemas.openxmlformats.org/drawingml/2006/table">
            <a:tbl>
              <a:tblPr firstRow="1" firstCol="1" bandRow="1">
                <a:tableStyleId>{793D81CF-94F2-401A-BA57-92F5A7B2D0C5}</a:tableStyleId>
              </a:tblPr>
              <a:tblGrid>
                <a:gridCol w="4518248"/>
                <a:gridCol w="4518248"/>
              </a:tblGrid>
              <a:tr h="45673">
                <a:tc>
                  <a:txBody>
                    <a:bodyPr/>
                    <a:lstStyle/>
                    <a:p>
                      <a:pPr>
                        <a:lnSpc>
                          <a:spcPct val="115000"/>
                        </a:lnSpc>
                        <a:spcAft>
                          <a:spcPts val="0"/>
                        </a:spcAft>
                      </a:pPr>
                      <a:r>
                        <a:rPr lang="tr-TR" sz="1200" dirty="0">
                          <a:effectLst/>
                        </a:rPr>
                        <a:t>Özel Kütüphane Hareketi</a:t>
                      </a:r>
                      <a:endParaRPr lang="tr-TR" sz="1100" dirty="0">
                        <a:solidFill>
                          <a:srgbClr val="943634"/>
                        </a:solidFill>
                        <a:effectLst/>
                        <a:latin typeface="Calibri"/>
                        <a:ea typeface="Calibri"/>
                        <a:cs typeface="Times New Roman"/>
                      </a:endParaRPr>
                    </a:p>
                  </a:txBody>
                  <a:tcPr marL="65774" marR="65774" marT="0" marB="0"/>
                </a:tc>
                <a:tc>
                  <a:txBody>
                    <a:bodyPr/>
                    <a:lstStyle/>
                    <a:p>
                      <a:pPr>
                        <a:lnSpc>
                          <a:spcPct val="115000"/>
                        </a:lnSpc>
                        <a:spcAft>
                          <a:spcPts val="0"/>
                        </a:spcAft>
                      </a:pPr>
                      <a:r>
                        <a:rPr lang="tr-TR" sz="1200">
                          <a:effectLst/>
                        </a:rPr>
                        <a:t>Dokümantasyon</a:t>
                      </a:r>
                      <a:endParaRPr lang="tr-TR" sz="1100">
                        <a:solidFill>
                          <a:srgbClr val="943634"/>
                        </a:solidFill>
                        <a:effectLst/>
                        <a:latin typeface="Calibri"/>
                        <a:ea typeface="Calibri"/>
                        <a:cs typeface="Times New Roman"/>
                      </a:endParaRPr>
                    </a:p>
                  </a:txBody>
                  <a:tcPr marL="65774" marR="65774" marT="0" marB="0"/>
                </a:tc>
              </a:tr>
              <a:tr h="6895672">
                <a:tc>
                  <a:txBody>
                    <a:bodyPr/>
                    <a:lstStyle/>
                    <a:p>
                      <a:pPr>
                        <a:lnSpc>
                          <a:spcPct val="115000"/>
                        </a:lnSpc>
                        <a:spcAft>
                          <a:spcPts val="0"/>
                        </a:spcAft>
                      </a:pPr>
                      <a:r>
                        <a:rPr lang="tr-TR" sz="1200" dirty="0">
                          <a:effectLst/>
                        </a:rPr>
                        <a:t>ABD’de 1900-1930 arası gelişti ve </a:t>
                      </a:r>
                      <a:endParaRPr lang="tr-TR" sz="1100" dirty="0">
                        <a:effectLst/>
                      </a:endParaRPr>
                    </a:p>
                    <a:p>
                      <a:pPr>
                        <a:lnSpc>
                          <a:spcPct val="115000"/>
                        </a:lnSpc>
                        <a:spcAft>
                          <a:spcPts val="0"/>
                        </a:spcAft>
                      </a:pPr>
                      <a:r>
                        <a:rPr lang="tr-TR" sz="1200" dirty="0">
                          <a:effectLst/>
                        </a:rPr>
                        <a:t>“özel kütüphaneler </a:t>
                      </a:r>
                      <a:r>
                        <a:rPr lang="tr-TR" sz="1200" dirty="0" err="1">
                          <a:effectLst/>
                        </a:rPr>
                        <a:t>derneği”nin</a:t>
                      </a:r>
                      <a:endParaRPr lang="tr-TR" sz="1100" dirty="0">
                        <a:effectLst/>
                      </a:endParaRPr>
                    </a:p>
                    <a:p>
                      <a:pPr>
                        <a:lnSpc>
                          <a:spcPct val="115000"/>
                        </a:lnSpc>
                        <a:spcAft>
                          <a:spcPts val="0"/>
                        </a:spcAft>
                      </a:pPr>
                      <a:r>
                        <a:rPr lang="tr-TR" sz="1200" dirty="0">
                          <a:effectLst/>
                        </a:rPr>
                        <a:t>(Special Libraries </a:t>
                      </a:r>
                      <a:r>
                        <a:rPr lang="tr-TR" sz="1200" dirty="0" err="1">
                          <a:effectLst/>
                        </a:rPr>
                        <a:t>Association</a:t>
                      </a:r>
                      <a:r>
                        <a:rPr lang="tr-TR" sz="1200" dirty="0">
                          <a:effectLst/>
                        </a:rPr>
                        <a:t>) </a:t>
                      </a:r>
                      <a:endParaRPr lang="tr-TR" sz="1100" dirty="0">
                        <a:effectLst/>
                      </a:endParaRPr>
                    </a:p>
                    <a:p>
                      <a:pPr>
                        <a:lnSpc>
                          <a:spcPct val="115000"/>
                        </a:lnSpc>
                        <a:spcAft>
                          <a:spcPts val="0"/>
                        </a:spcAft>
                      </a:pPr>
                      <a:r>
                        <a:rPr lang="tr-TR" sz="1200" dirty="0">
                          <a:effectLst/>
                        </a:rPr>
                        <a:t>kurulması ile önemli bir adım atılmış oldu.</a:t>
                      </a:r>
                      <a:r>
                        <a:rPr lang="tr-TR" sz="1100" dirty="0">
                          <a:effectLst/>
                        </a:rPr>
                        <a:t> </a:t>
                      </a:r>
                      <a:r>
                        <a:rPr lang="tr-TR" sz="1200" dirty="0">
                          <a:effectLst/>
                        </a:rPr>
                        <a:t>(W,775)</a:t>
                      </a:r>
                      <a:endParaRPr lang="tr-TR" sz="1100" dirty="0">
                        <a:effectLst/>
                      </a:endParaRPr>
                    </a:p>
                    <a:p>
                      <a:pPr>
                        <a:lnSpc>
                          <a:spcPct val="115000"/>
                        </a:lnSpc>
                        <a:spcAft>
                          <a:spcPts val="0"/>
                        </a:spcAft>
                      </a:pPr>
                      <a:r>
                        <a:rPr lang="tr-TR" sz="1200" dirty="0">
                          <a:effectLst/>
                        </a:rPr>
                        <a:t>SLA, 1909’da bir ALA konferansında </a:t>
                      </a:r>
                      <a:endParaRPr lang="tr-TR" sz="1100" dirty="0">
                        <a:effectLst/>
                      </a:endParaRPr>
                    </a:p>
                    <a:p>
                      <a:pPr>
                        <a:lnSpc>
                          <a:spcPct val="115000"/>
                        </a:lnSpc>
                        <a:spcAft>
                          <a:spcPts val="0"/>
                        </a:spcAft>
                      </a:pPr>
                      <a:r>
                        <a:rPr lang="tr-TR" sz="1200" dirty="0">
                          <a:effectLst/>
                        </a:rPr>
                        <a:t>kuruldu.</a:t>
                      </a:r>
                      <a:endParaRPr lang="tr-TR" sz="1100" dirty="0">
                        <a:effectLst/>
                      </a:endParaRPr>
                    </a:p>
                    <a:p>
                      <a:pPr>
                        <a:lnSpc>
                          <a:spcPct val="115000"/>
                        </a:lnSpc>
                        <a:spcAft>
                          <a:spcPts val="0"/>
                        </a:spcAft>
                      </a:pPr>
                      <a:r>
                        <a:rPr lang="tr-TR" sz="1200" dirty="0">
                          <a:effectLst/>
                        </a:rPr>
                        <a:t>John </a:t>
                      </a:r>
                      <a:r>
                        <a:rPr lang="tr-TR" sz="1200" dirty="0" err="1">
                          <a:effectLst/>
                        </a:rPr>
                        <a:t>Cotton</a:t>
                      </a:r>
                      <a:r>
                        <a:rPr lang="tr-TR" sz="1200" dirty="0">
                          <a:effectLst/>
                        </a:rPr>
                        <a:t> Dana o zaman </a:t>
                      </a:r>
                      <a:r>
                        <a:rPr lang="tr-TR" sz="1200" dirty="0" err="1">
                          <a:effectLst/>
                        </a:rPr>
                        <a:t>ALA’nın</a:t>
                      </a:r>
                      <a:r>
                        <a:rPr lang="tr-TR" sz="1200" dirty="0">
                          <a:effectLst/>
                        </a:rPr>
                        <a:t> </a:t>
                      </a:r>
                      <a:endParaRPr lang="tr-TR" sz="1100" dirty="0">
                        <a:effectLst/>
                      </a:endParaRPr>
                    </a:p>
                    <a:p>
                      <a:pPr>
                        <a:lnSpc>
                          <a:spcPct val="115000"/>
                        </a:lnSpc>
                        <a:spcAft>
                          <a:spcPts val="0"/>
                        </a:spcAft>
                      </a:pPr>
                      <a:r>
                        <a:rPr lang="tr-TR" sz="1200" dirty="0">
                          <a:effectLst/>
                        </a:rPr>
                        <a:t>başındaydı ve bir </a:t>
                      </a:r>
                      <a:endParaRPr lang="tr-TR" sz="1100" dirty="0">
                        <a:effectLst/>
                      </a:endParaRPr>
                    </a:p>
                    <a:p>
                      <a:pPr>
                        <a:lnSpc>
                          <a:spcPct val="115000"/>
                        </a:lnSpc>
                        <a:spcAft>
                          <a:spcPts val="0"/>
                        </a:spcAft>
                      </a:pPr>
                      <a:r>
                        <a:rPr lang="tr-TR" sz="1200" dirty="0">
                          <a:effectLst/>
                        </a:rPr>
                        <a:t>halk kütüphanecisiydi. Hem </a:t>
                      </a:r>
                      <a:r>
                        <a:rPr lang="tr-TR" sz="1200" dirty="0" err="1">
                          <a:effectLst/>
                        </a:rPr>
                        <a:t>SLA’da</a:t>
                      </a:r>
                      <a:endParaRPr lang="tr-TR" sz="1100" dirty="0">
                        <a:effectLst/>
                      </a:endParaRPr>
                    </a:p>
                    <a:p>
                      <a:pPr>
                        <a:lnSpc>
                          <a:spcPct val="115000"/>
                        </a:lnSpc>
                        <a:spcAft>
                          <a:spcPts val="0"/>
                        </a:spcAft>
                      </a:pPr>
                      <a:r>
                        <a:rPr lang="tr-TR" sz="1200" dirty="0">
                          <a:effectLst/>
                        </a:rPr>
                        <a:t>hem de harekette aktif rol oynuyordu.</a:t>
                      </a:r>
                      <a:endParaRPr lang="tr-TR" sz="1100" dirty="0">
                        <a:effectLst/>
                      </a:endParaRPr>
                    </a:p>
                    <a:p>
                      <a:pPr>
                        <a:lnSpc>
                          <a:spcPct val="115000"/>
                        </a:lnSpc>
                        <a:spcAft>
                          <a:spcPts val="0"/>
                        </a:spcAft>
                      </a:pPr>
                      <a:r>
                        <a:rPr lang="tr-TR" sz="1200" dirty="0">
                          <a:effectLst/>
                        </a:rPr>
                        <a:t>SLA üyeleri yıllar boyunca kendilerini</a:t>
                      </a:r>
                      <a:endParaRPr lang="tr-TR" sz="1100" dirty="0">
                        <a:effectLst/>
                      </a:endParaRPr>
                    </a:p>
                    <a:p>
                      <a:pPr>
                        <a:lnSpc>
                          <a:spcPct val="115000"/>
                        </a:lnSpc>
                        <a:spcAft>
                          <a:spcPts val="0"/>
                        </a:spcAft>
                      </a:pPr>
                      <a:r>
                        <a:rPr lang="tr-TR" sz="1200" dirty="0">
                          <a:effectLst/>
                        </a:rPr>
                        <a:t>Kütüphane topluluğuna anlatmaya çalıştı.</a:t>
                      </a:r>
                      <a:endParaRPr lang="tr-TR" sz="1100" dirty="0">
                        <a:effectLst/>
                      </a:endParaRPr>
                    </a:p>
                    <a:p>
                      <a:pPr>
                        <a:lnSpc>
                          <a:spcPct val="115000"/>
                        </a:lnSpc>
                        <a:spcAft>
                          <a:spcPts val="0"/>
                        </a:spcAft>
                      </a:pPr>
                      <a:r>
                        <a:rPr lang="tr-TR" sz="1200" dirty="0">
                          <a:effectLst/>
                        </a:rPr>
                        <a:t>1912’de ALA-SLA ortak toplantısında</a:t>
                      </a:r>
                      <a:endParaRPr lang="tr-TR" sz="1100" dirty="0">
                        <a:effectLst/>
                      </a:endParaRPr>
                    </a:p>
                    <a:p>
                      <a:pPr>
                        <a:lnSpc>
                          <a:spcPct val="115000"/>
                        </a:lnSpc>
                        <a:spcAft>
                          <a:spcPts val="0"/>
                        </a:spcAft>
                      </a:pPr>
                      <a:r>
                        <a:rPr lang="tr-TR" sz="1200" dirty="0">
                          <a:effectLst/>
                        </a:rPr>
                        <a:t>Terminoloji ve dokümantasyon işi tartışıldı.</a:t>
                      </a:r>
                      <a:endParaRPr lang="tr-TR" sz="1100" dirty="0">
                        <a:effectLst/>
                      </a:endParaRPr>
                    </a:p>
                    <a:p>
                      <a:pPr>
                        <a:lnSpc>
                          <a:spcPct val="115000"/>
                        </a:lnSpc>
                        <a:spcAft>
                          <a:spcPts val="0"/>
                        </a:spcAft>
                      </a:pPr>
                      <a:r>
                        <a:rPr lang="tr-TR" sz="1200" dirty="0">
                          <a:effectLst/>
                        </a:rPr>
                        <a:t>Terimden duyulan memnuniyetsizlik </a:t>
                      </a:r>
                      <a:endParaRPr lang="tr-TR" sz="1100" dirty="0">
                        <a:effectLst/>
                      </a:endParaRPr>
                    </a:p>
                    <a:p>
                      <a:pPr>
                        <a:lnSpc>
                          <a:spcPct val="115000"/>
                        </a:lnSpc>
                        <a:spcAft>
                          <a:spcPts val="0"/>
                        </a:spcAft>
                      </a:pPr>
                      <a:r>
                        <a:rPr lang="tr-TR" sz="1200" dirty="0">
                          <a:effectLst/>
                        </a:rPr>
                        <a:t>dile getirildi. Dokümantasyonun işlevi ve kapsamı hususunda </a:t>
                      </a:r>
                      <a:r>
                        <a:rPr lang="tr-TR" sz="1200" dirty="0" err="1">
                          <a:effectLst/>
                        </a:rPr>
                        <a:t>Otlet’e</a:t>
                      </a:r>
                      <a:r>
                        <a:rPr lang="tr-TR" sz="1200" dirty="0">
                          <a:effectLst/>
                        </a:rPr>
                        <a:t> </a:t>
                      </a:r>
                      <a:endParaRPr lang="tr-TR" sz="1100" dirty="0">
                        <a:effectLst/>
                      </a:endParaRPr>
                    </a:p>
                    <a:p>
                      <a:pPr>
                        <a:lnSpc>
                          <a:spcPct val="115000"/>
                        </a:lnSpc>
                        <a:spcAft>
                          <a:spcPts val="0"/>
                        </a:spcAft>
                      </a:pPr>
                      <a:r>
                        <a:rPr lang="tr-TR" sz="1200" dirty="0">
                          <a:effectLst/>
                        </a:rPr>
                        <a:t>atıfta bulunuldu.</a:t>
                      </a:r>
                      <a:endParaRPr lang="tr-TR" sz="1100" dirty="0">
                        <a:effectLst/>
                      </a:endParaRPr>
                    </a:p>
                    <a:p>
                      <a:pPr>
                        <a:lnSpc>
                          <a:spcPct val="115000"/>
                        </a:lnSpc>
                        <a:spcAft>
                          <a:spcPts val="0"/>
                        </a:spcAft>
                      </a:pPr>
                      <a:r>
                        <a:rPr lang="tr-TR" sz="1200" dirty="0">
                          <a:effectLst/>
                        </a:rPr>
                        <a:t>ABD’li özel kütüphanecilerin odağında bir kuruluştaki enformasyon sürecinin bütünü vardı ve özellikle kullanıcı ihtiyaçlarına duyarlıydılar.</a:t>
                      </a:r>
                      <a:endParaRPr lang="tr-TR" sz="1100" dirty="0">
                        <a:effectLst/>
                      </a:endParaRPr>
                    </a:p>
                    <a:p>
                      <a:pPr>
                        <a:lnSpc>
                          <a:spcPct val="115000"/>
                        </a:lnSpc>
                        <a:spcAft>
                          <a:spcPts val="0"/>
                        </a:spcAft>
                      </a:pPr>
                      <a:r>
                        <a:rPr lang="tr-TR" sz="1200" dirty="0">
                          <a:effectLst/>
                        </a:rPr>
                        <a:t>1920’lerin sonunda tanım </a:t>
                      </a:r>
                      <a:r>
                        <a:rPr lang="tr-TR" sz="1200" dirty="0" err="1">
                          <a:effectLst/>
                        </a:rPr>
                        <a:t>vb</a:t>
                      </a:r>
                      <a:r>
                        <a:rPr lang="tr-TR" sz="1200" dirty="0">
                          <a:effectLst/>
                        </a:rPr>
                        <a:t> konularda uzlaşılamaması nedeniyle özel kütüphaneciler ayrı bir örgüt kurmayı isterler ve 1927’de ALA içinde yeni bir </a:t>
                      </a:r>
                      <a:r>
                        <a:rPr lang="tr-TR" sz="1200" dirty="0" err="1">
                          <a:effectLst/>
                        </a:rPr>
                        <a:t>business</a:t>
                      </a:r>
                      <a:r>
                        <a:rPr lang="tr-TR" sz="1200" dirty="0">
                          <a:effectLst/>
                        </a:rPr>
                        <a:t> </a:t>
                      </a:r>
                      <a:r>
                        <a:rPr lang="tr-TR" sz="1200" dirty="0" err="1">
                          <a:effectLst/>
                        </a:rPr>
                        <a:t>libraries</a:t>
                      </a:r>
                      <a:r>
                        <a:rPr lang="tr-TR" sz="1200" dirty="0">
                          <a:effectLst/>
                        </a:rPr>
                        <a:t> </a:t>
                      </a:r>
                      <a:r>
                        <a:rPr lang="tr-TR" sz="1200" dirty="0" err="1">
                          <a:effectLst/>
                        </a:rPr>
                        <a:t>roundtable</a:t>
                      </a:r>
                      <a:r>
                        <a:rPr lang="tr-TR" sz="1200" dirty="0">
                          <a:effectLst/>
                        </a:rPr>
                        <a:t> kurulur.</a:t>
                      </a:r>
                      <a:endParaRPr lang="tr-TR" sz="1100" dirty="0">
                        <a:effectLst/>
                      </a:endParaRPr>
                    </a:p>
                    <a:p>
                      <a:pPr>
                        <a:lnSpc>
                          <a:spcPct val="115000"/>
                        </a:lnSpc>
                        <a:spcAft>
                          <a:spcPts val="0"/>
                        </a:spcAft>
                      </a:pPr>
                      <a:r>
                        <a:rPr lang="tr-TR" sz="1200" dirty="0" err="1">
                          <a:effectLst/>
                        </a:rPr>
                        <a:t>SLA’ya</a:t>
                      </a:r>
                      <a:r>
                        <a:rPr lang="tr-TR" sz="1200" dirty="0">
                          <a:effectLst/>
                        </a:rPr>
                        <a:t> üye kuruluşlar: Hukuk danışma büroları, devlet kuruluşları, sigorta şirketleri ve çok geniş çeşitlilikte iş ve endüstri firmaları şeklindeydi.</a:t>
                      </a:r>
                      <a:endParaRPr lang="tr-TR" sz="1100" dirty="0">
                        <a:effectLst/>
                      </a:endParaRPr>
                    </a:p>
                    <a:p>
                      <a:pPr>
                        <a:lnSpc>
                          <a:spcPct val="115000"/>
                        </a:lnSpc>
                        <a:spcAft>
                          <a:spcPts val="0"/>
                        </a:spcAft>
                      </a:pPr>
                      <a:r>
                        <a:rPr lang="tr-TR" sz="1200" dirty="0">
                          <a:effectLst/>
                        </a:rPr>
                        <a:t>SLA içindeki konu grupları ilgi gördü ve başarıyı artırdı(</a:t>
                      </a:r>
                      <a:r>
                        <a:rPr lang="tr-TR" sz="1200" dirty="0" err="1">
                          <a:effectLst/>
                        </a:rPr>
                        <a:t>Applied</a:t>
                      </a:r>
                      <a:r>
                        <a:rPr lang="tr-TR" sz="1200" dirty="0">
                          <a:effectLst/>
                        </a:rPr>
                        <a:t> </a:t>
                      </a:r>
                      <a:r>
                        <a:rPr lang="tr-TR" sz="1200" dirty="0" err="1">
                          <a:effectLst/>
                        </a:rPr>
                        <a:t>Science</a:t>
                      </a:r>
                      <a:r>
                        <a:rPr lang="tr-TR" sz="1200" dirty="0">
                          <a:effectLst/>
                        </a:rPr>
                        <a:t> </a:t>
                      </a:r>
                      <a:r>
                        <a:rPr lang="tr-TR" sz="1200" dirty="0" err="1">
                          <a:effectLst/>
                        </a:rPr>
                        <a:t>and</a:t>
                      </a:r>
                      <a:r>
                        <a:rPr lang="tr-TR" sz="1200" dirty="0">
                          <a:effectLst/>
                        </a:rPr>
                        <a:t> </a:t>
                      </a:r>
                      <a:r>
                        <a:rPr lang="tr-TR" sz="1200" dirty="0" err="1">
                          <a:effectLst/>
                        </a:rPr>
                        <a:t>Technology</a:t>
                      </a:r>
                      <a:r>
                        <a:rPr lang="tr-TR" sz="1200" dirty="0">
                          <a:effectLst/>
                        </a:rPr>
                        <a:t> Index,</a:t>
                      </a:r>
                      <a:r>
                        <a:rPr lang="tr-TR" sz="1100" dirty="0">
                          <a:effectLst/>
                        </a:rPr>
                        <a:t> </a:t>
                      </a:r>
                      <a:r>
                        <a:rPr lang="tr-TR" sz="1200" dirty="0" err="1">
                          <a:effectLst/>
                        </a:rPr>
                        <a:t>Public</a:t>
                      </a:r>
                      <a:r>
                        <a:rPr lang="tr-TR" sz="1200" dirty="0">
                          <a:effectLst/>
                        </a:rPr>
                        <a:t> </a:t>
                      </a:r>
                      <a:r>
                        <a:rPr lang="tr-TR" sz="1200" dirty="0" err="1">
                          <a:effectLst/>
                        </a:rPr>
                        <a:t>Affairs</a:t>
                      </a:r>
                      <a:r>
                        <a:rPr lang="tr-TR" sz="1200" dirty="0">
                          <a:effectLst/>
                        </a:rPr>
                        <a:t> Information Service) </a:t>
                      </a:r>
                      <a:endParaRPr lang="tr-TR" sz="1100" dirty="0">
                        <a:effectLst/>
                      </a:endParaRPr>
                    </a:p>
                    <a:p>
                      <a:pPr>
                        <a:lnSpc>
                          <a:spcPct val="115000"/>
                        </a:lnSpc>
                        <a:spcAft>
                          <a:spcPts val="0"/>
                        </a:spcAft>
                      </a:pPr>
                      <a:r>
                        <a:rPr lang="tr-TR" sz="1200" dirty="0">
                          <a:effectLst/>
                        </a:rPr>
                        <a:t> </a:t>
                      </a:r>
                      <a:endParaRPr lang="tr-TR" sz="1100" dirty="0">
                        <a:effectLst/>
                      </a:endParaRPr>
                    </a:p>
                    <a:p>
                      <a:pPr>
                        <a:lnSpc>
                          <a:spcPct val="115000"/>
                        </a:lnSpc>
                        <a:spcAft>
                          <a:spcPts val="0"/>
                        </a:spcAft>
                      </a:pPr>
                      <a:r>
                        <a:rPr lang="tr-TR" sz="1200" dirty="0">
                          <a:effectLst/>
                        </a:rPr>
                        <a:t> </a:t>
                      </a:r>
                      <a:endParaRPr lang="tr-TR" sz="1100" dirty="0">
                        <a:solidFill>
                          <a:srgbClr val="943634"/>
                        </a:solidFill>
                        <a:effectLst/>
                        <a:latin typeface="Calibri"/>
                        <a:ea typeface="Calibri"/>
                        <a:cs typeface="Times New Roman"/>
                      </a:endParaRPr>
                    </a:p>
                  </a:txBody>
                  <a:tcPr marL="65774" marR="65774" marT="0" marB="0"/>
                </a:tc>
                <a:tc>
                  <a:txBody>
                    <a:bodyPr/>
                    <a:lstStyle/>
                    <a:p>
                      <a:pPr>
                        <a:lnSpc>
                          <a:spcPct val="115000"/>
                        </a:lnSpc>
                        <a:spcAft>
                          <a:spcPts val="0"/>
                        </a:spcAft>
                      </a:pPr>
                      <a:r>
                        <a:rPr lang="tr-TR" sz="1200" dirty="0">
                          <a:effectLst/>
                        </a:rPr>
                        <a:t>1912 toplantısına katılan özel kütüphane kütüphanecileri ABD’nin ilk </a:t>
                      </a:r>
                      <a:r>
                        <a:rPr lang="tr-TR" sz="1200" dirty="0" err="1">
                          <a:effectLst/>
                        </a:rPr>
                        <a:t>dokümantalistleriydi</a:t>
                      </a:r>
                      <a:r>
                        <a:rPr lang="tr-TR" sz="1200" dirty="0">
                          <a:effectLst/>
                        </a:rPr>
                        <a:t>.</a:t>
                      </a:r>
                      <a:endParaRPr lang="tr-TR" sz="1100" dirty="0">
                        <a:effectLst/>
                      </a:endParaRPr>
                    </a:p>
                    <a:p>
                      <a:pPr>
                        <a:lnSpc>
                          <a:spcPct val="115000"/>
                        </a:lnSpc>
                        <a:spcAft>
                          <a:spcPts val="0"/>
                        </a:spcAft>
                      </a:pPr>
                      <a:r>
                        <a:rPr lang="tr-TR" sz="1200" dirty="0">
                          <a:effectLst/>
                        </a:rPr>
                        <a:t>Dokümantasyon hareketi, </a:t>
                      </a:r>
                      <a:endParaRPr lang="tr-TR" sz="1100" dirty="0">
                        <a:effectLst/>
                      </a:endParaRPr>
                    </a:p>
                    <a:p>
                      <a:pPr>
                        <a:lnSpc>
                          <a:spcPct val="115000"/>
                        </a:lnSpc>
                        <a:spcAft>
                          <a:spcPts val="0"/>
                        </a:spcAft>
                      </a:pPr>
                      <a:r>
                        <a:rPr lang="tr-TR" sz="1200" dirty="0">
                          <a:effectLst/>
                        </a:rPr>
                        <a:t>ABD’de 1938’de </a:t>
                      </a:r>
                      <a:endParaRPr lang="tr-TR" sz="1100" dirty="0">
                        <a:effectLst/>
                      </a:endParaRPr>
                    </a:p>
                    <a:p>
                      <a:pPr>
                        <a:lnSpc>
                          <a:spcPct val="115000"/>
                        </a:lnSpc>
                        <a:spcAft>
                          <a:spcPts val="0"/>
                        </a:spcAft>
                      </a:pPr>
                      <a:r>
                        <a:rPr lang="tr-TR" sz="1200" b="1" dirty="0" err="1">
                          <a:effectLst/>
                        </a:rPr>
                        <a:t>American</a:t>
                      </a:r>
                      <a:r>
                        <a:rPr lang="tr-TR" sz="1200" b="1" dirty="0">
                          <a:effectLst/>
                        </a:rPr>
                        <a:t> </a:t>
                      </a:r>
                      <a:r>
                        <a:rPr lang="tr-TR" sz="1200" b="1" dirty="0" err="1">
                          <a:effectLst/>
                        </a:rPr>
                        <a:t>Documentation</a:t>
                      </a:r>
                      <a:r>
                        <a:rPr lang="tr-TR" sz="1200" b="1" dirty="0">
                          <a:effectLst/>
                        </a:rPr>
                        <a:t> </a:t>
                      </a:r>
                      <a:r>
                        <a:rPr lang="tr-TR" sz="1200" b="1" dirty="0" err="1">
                          <a:effectLst/>
                        </a:rPr>
                        <a:t>Institute</a:t>
                      </a:r>
                      <a:r>
                        <a:rPr lang="tr-TR" sz="1200" b="1" dirty="0">
                          <a:effectLst/>
                        </a:rPr>
                        <a:t> </a:t>
                      </a:r>
                      <a:r>
                        <a:rPr lang="tr-TR" sz="1200" dirty="0">
                          <a:effectLst/>
                        </a:rPr>
                        <a:t>(ADI)</a:t>
                      </a:r>
                      <a:endParaRPr lang="tr-TR" sz="1100" dirty="0">
                        <a:effectLst/>
                      </a:endParaRPr>
                    </a:p>
                    <a:p>
                      <a:pPr>
                        <a:lnSpc>
                          <a:spcPct val="115000"/>
                        </a:lnSpc>
                        <a:spcAft>
                          <a:spcPts val="0"/>
                        </a:spcAft>
                      </a:pPr>
                      <a:r>
                        <a:rPr lang="tr-TR" sz="1200" dirty="0">
                          <a:effectLst/>
                        </a:rPr>
                        <a:t>kuruluşu ile başladı; </a:t>
                      </a:r>
                      <a:r>
                        <a:rPr lang="tr-TR" sz="1200" b="1" dirty="0">
                          <a:effectLst/>
                        </a:rPr>
                        <a:t>Watson </a:t>
                      </a:r>
                      <a:r>
                        <a:rPr lang="tr-TR" sz="1200" b="1" dirty="0" err="1">
                          <a:effectLst/>
                        </a:rPr>
                        <a:t>Davis</a:t>
                      </a:r>
                      <a:r>
                        <a:rPr lang="tr-TR" sz="1200" b="1" dirty="0">
                          <a:effectLst/>
                        </a:rPr>
                        <a:t> </a:t>
                      </a:r>
                      <a:r>
                        <a:rPr lang="tr-TR" sz="1200" dirty="0">
                          <a:effectLst/>
                        </a:rPr>
                        <a:t>kuruculardandı ve </a:t>
                      </a:r>
                      <a:endParaRPr lang="tr-TR" sz="1100" dirty="0">
                        <a:effectLst/>
                      </a:endParaRPr>
                    </a:p>
                    <a:p>
                      <a:pPr>
                        <a:lnSpc>
                          <a:spcPct val="115000"/>
                        </a:lnSpc>
                        <a:spcAft>
                          <a:spcPts val="0"/>
                        </a:spcAft>
                      </a:pPr>
                      <a:r>
                        <a:rPr lang="tr-TR" sz="1200" dirty="0" err="1">
                          <a:effectLst/>
                        </a:rPr>
                        <a:t>II.Dünya</a:t>
                      </a:r>
                      <a:r>
                        <a:rPr lang="tr-TR" sz="1200" dirty="0">
                          <a:effectLst/>
                        </a:rPr>
                        <a:t> Savaşından sonra 20.yy’da etkili oldu.(W,775)</a:t>
                      </a:r>
                      <a:endParaRPr lang="tr-TR" sz="1100" dirty="0">
                        <a:effectLst/>
                      </a:endParaRPr>
                    </a:p>
                    <a:p>
                      <a:pPr>
                        <a:lnSpc>
                          <a:spcPct val="115000"/>
                        </a:lnSpc>
                        <a:spcAft>
                          <a:spcPts val="0"/>
                        </a:spcAft>
                      </a:pPr>
                      <a:r>
                        <a:rPr lang="tr-TR" sz="1200" dirty="0">
                          <a:effectLst/>
                        </a:rPr>
                        <a:t>ADI ve SLS zaman zaman işbirliği yapar</a:t>
                      </a:r>
                      <a:endParaRPr lang="tr-TR" sz="1100" dirty="0">
                        <a:effectLst/>
                      </a:endParaRPr>
                    </a:p>
                    <a:p>
                      <a:pPr>
                        <a:lnSpc>
                          <a:spcPct val="115000"/>
                        </a:lnSpc>
                        <a:spcAft>
                          <a:spcPts val="0"/>
                        </a:spcAft>
                      </a:pPr>
                      <a:r>
                        <a:rPr lang="tr-TR" sz="1200" dirty="0">
                          <a:effectLst/>
                        </a:rPr>
                        <a:t>Birleşik Krallıkta  </a:t>
                      </a:r>
                      <a:r>
                        <a:rPr lang="tr-TR" sz="1200" dirty="0" err="1">
                          <a:effectLst/>
                        </a:rPr>
                        <a:t>Aslib</a:t>
                      </a:r>
                      <a:r>
                        <a:rPr lang="tr-TR" sz="1200" dirty="0">
                          <a:effectLst/>
                        </a:rPr>
                        <a:t>(1923)de</a:t>
                      </a:r>
                      <a:endParaRPr lang="tr-TR" sz="1100" dirty="0">
                        <a:effectLst/>
                      </a:endParaRPr>
                    </a:p>
                    <a:p>
                      <a:pPr>
                        <a:lnSpc>
                          <a:spcPct val="115000"/>
                        </a:lnSpc>
                        <a:spcAft>
                          <a:spcPts val="0"/>
                        </a:spcAft>
                      </a:pPr>
                      <a:r>
                        <a:rPr lang="tr-TR" sz="1200" dirty="0">
                          <a:effectLst/>
                        </a:rPr>
                        <a:t>Kuruldu.</a:t>
                      </a:r>
                      <a:endParaRPr lang="tr-TR" sz="1100" dirty="0">
                        <a:effectLst/>
                      </a:endParaRPr>
                    </a:p>
                    <a:p>
                      <a:pPr>
                        <a:lnSpc>
                          <a:spcPct val="115000"/>
                        </a:lnSpc>
                        <a:spcAft>
                          <a:spcPts val="0"/>
                        </a:spcAft>
                      </a:pPr>
                      <a:r>
                        <a:rPr lang="tr-TR" sz="1200" dirty="0">
                          <a:effectLst/>
                        </a:rPr>
                        <a:t>Savaş öncesinde mikrofilmle yayımcılığa yönelik projeler yapıldı</a:t>
                      </a:r>
                      <a:endParaRPr lang="tr-TR" sz="1100" dirty="0">
                        <a:effectLst/>
                      </a:endParaRPr>
                    </a:p>
                    <a:p>
                      <a:pPr>
                        <a:lnSpc>
                          <a:spcPct val="115000"/>
                        </a:lnSpc>
                        <a:spcAft>
                          <a:spcPts val="0"/>
                        </a:spcAft>
                      </a:pPr>
                      <a:r>
                        <a:rPr lang="tr-TR" sz="1200" dirty="0">
                          <a:effectLst/>
                        </a:rPr>
                        <a:t>Savaş sonrası faaliyetler daha çok düzenleme, denetim ve bilimsel dokümanların kullanımına odaklanıldı</a:t>
                      </a:r>
                      <a:endParaRPr lang="tr-TR" sz="1100" dirty="0">
                        <a:effectLst/>
                      </a:endParaRPr>
                    </a:p>
                    <a:p>
                      <a:pPr>
                        <a:lnSpc>
                          <a:spcPct val="115000"/>
                        </a:lnSpc>
                        <a:spcAft>
                          <a:spcPts val="0"/>
                        </a:spcAft>
                      </a:pPr>
                      <a:r>
                        <a:rPr lang="tr-TR" sz="1200" dirty="0">
                          <a:effectLst/>
                        </a:rPr>
                        <a:t>1950-60 yıllarında tartışma konuları:</a:t>
                      </a:r>
                      <a:endParaRPr lang="tr-TR" sz="1100" dirty="0">
                        <a:effectLst/>
                      </a:endParaRPr>
                    </a:p>
                    <a:p>
                      <a:pPr marL="342900" lvl="0" indent="-342900">
                        <a:lnSpc>
                          <a:spcPct val="115000"/>
                        </a:lnSpc>
                        <a:spcAft>
                          <a:spcPts val="0"/>
                        </a:spcAft>
                        <a:buFont typeface="Symbol"/>
                        <a:buChar char=""/>
                      </a:pPr>
                      <a:r>
                        <a:rPr lang="tr-TR" sz="1200" dirty="0">
                          <a:effectLst/>
                        </a:rPr>
                        <a:t>özelleşmiş enformasyonun iletişimi;</a:t>
                      </a:r>
                      <a:r>
                        <a:rPr lang="tr-TR" sz="1100" dirty="0">
                          <a:effectLst/>
                        </a:rPr>
                        <a:t> </a:t>
                      </a:r>
                    </a:p>
                    <a:p>
                      <a:pPr marL="342900" lvl="0" indent="-342900">
                        <a:lnSpc>
                          <a:spcPct val="115000"/>
                        </a:lnSpc>
                        <a:spcAft>
                          <a:spcPts val="0"/>
                        </a:spcAft>
                        <a:buFont typeface="Symbol"/>
                        <a:buChar char=""/>
                      </a:pPr>
                      <a:r>
                        <a:rPr lang="tr-TR" sz="1100" dirty="0">
                          <a:effectLst/>
                        </a:rPr>
                        <a:t>b</a:t>
                      </a:r>
                      <a:r>
                        <a:rPr lang="tr-TR" sz="1200" dirty="0">
                          <a:effectLst/>
                        </a:rPr>
                        <a:t>ilimsel ve teknik enformasyon; </a:t>
                      </a:r>
                      <a:endParaRPr lang="tr-TR" sz="1100" dirty="0">
                        <a:effectLst/>
                      </a:endParaRPr>
                    </a:p>
                    <a:p>
                      <a:pPr marL="342900" lvl="0" indent="-342900">
                        <a:lnSpc>
                          <a:spcPct val="115000"/>
                        </a:lnSpc>
                        <a:spcAft>
                          <a:spcPts val="0"/>
                        </a:spcAft>
                        <a:buFont typeface="Symbol"/>
                        <a:buChar char=""/>
                      </a:pPr>
                      <a:r>
                        <a:rPr lang="tr-TR" sz="1200" dirty="0">
                          <a:effectLst/>
                        </a:rPr>
                        <a:t>iş enformasyonu</a:t>
                      </a:r>
                      <a:endParaRPr lang="tr-TR" sz="1100" dirty="0">
                        <a:effectLst/>
                      </a:endParaRPr>
                    </a:p>
                    <a:p>
                      <a:pPr>
                        <a:lnSpc>
                          <a:spcPct val="115000"/>
                        </a:lnSpc>
                        <a:spcAft>
                          <a:spcPts val="0"/>
                        </a:spcAft>
                      </a:pPr>
                      <a:r>
                        <a:rPr lang="tr-TR" sz="1200" dirty="0">
                          <a:effectLst/>
                        </a:rPr>
                        <a:t>ADI-SLA çekişmesi: Teknoloji mi teknik mi?</a:t>
                      </a:r>
                      <a:endParaRPr lang="tr-TR" sz="1100" dirty="0">
                        <a:effectLst/>
                      </a:endParaRPr>
                    </a:p>
                    <a:p>
                      <a:pPr>
                        <a:lnSpc>
                          <a:spcPct val="115000"/>
                        </a:lnSpc>
                        <a:spcAft>
                          <a:spcPts val="0"/>
                        </a:spcAft>
                      </a:pPr>
                      <a:r>
                        <a:rPr lang="tr-TR" sz="1200" dirty="0" err="1">
                          <a:effectLst/>
                        </a:rPr>
                        <a:t>Shera’nın</a:t>
                      </a:r>
                      <a:r>
                        <a:rPr lang="tr-TR" sz="1200" dirty="0">
                          <a:effectLst/>
                        </a:rPr>
                        <a:t>, birleştirici rolü</a:t>
                      </a:r>
                      <a:endParaRPr lang="tr-TR" sz="1100" dirty="0">
                        <a:effectLst/>
                      </a:endParaRPr>
                    </a:p>
                    <a:p>
                      <a:pPr>
                        <a:lnSpc>
                          <a:spcPct val="115000"/>
                        </a:lnSpc>
                        <a:spcAft>
                          <a:spcPts val="0"/>
                        </a:spcAft>
                      </a:pPr>
                      <a:r>
                        <a:rPr lang="tr-TR" sz="1200" dirty="0">
                          <a:effectLst/>
                        </a:rPr>
                        <a:t> </a:t>
                      </a:r>
                      <a:endParaRPr lang="tr-TR" sz="1100" dirty="0">
                        <a:solidFill>
                          <a:srgbClr val="943634"/>
                        </a:solidFill>
                        <a:effectLst/>
                        <a:latin typeface="Calibri"/>
                        <a:ea typeface="Calibri"/>
                        <a:cs typeface="Times New Roman"/>
                      </a:endParaRPr>
                    </a:p>
                  </a:txBody>
                  <a:tcPr marL="65774" marR="65774" marT="0" marB="0"/>
                </a:tc>
              </a:tr>
            </a:tbl>
          </a:graphicData>
        </a:graphic>
      </p:graphicFrame>
    </p:spTree>
    <p:extLst>
      <p:ext uri="{BB962C8B-B14F-4D97-AF65-F5344CB8AC3E}">
        <p14:creationId xmlns:p14="http://schemas.microsoft.com/office/powerpoint/2010/main" val="355297911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0"/>
            <a:ext cx="9144000" cy="6858000"/>
          </a:xfrm>
          <a:solidFill>
            <a:srgbClr val="FFC000"/>
          </a:solidFill>
        </p:spPr>
        <p:txBody>
          <a:bodyPr/>
          <a:lstStyle/>
          <a:p>
            <a:endParaRPr lang="tr-TR" dirty="0" smtClean="0">
              <a:latin typeface="Arial" panose="020B0604020202020204" pitchFamily="34" charset="0"/>
              <a:cs typeface="Arial" panose="020B0604020202020204" pitchFamily="34" charset="0"/>
            </a:endParaRPr>
          </a:p>
          <a:p>
            <a:r>
              <a:rPr lang="tr-TR" dirty="0" err="1" smtClean="0">
                <a:latin typeface="Arial" panose="020B0604020202020204" pitchFamily="34" charset="0"/>
                <a:cs typeface="Arial" panose="020B0604020202020204" pitchFamily="34" charset="0"/>
              </a:rPr>
              <a:t>Ethel</a:t>
            </a:r>
            <a:r>
              <a:rPr lang="tr-TR" dirty="0" smtClean="0">
                <a:latin typeface="Arial" panose="020B0604020202020204" pitchFamily="34" charset="0"/>
                <a:cs typeface="Arial" panose="020B0604020202020204" pitchFamily="34" charset="0"/>
              </a:rPr>
              <a:t> </a:t>
            </a:r>
            <a:r>
              <a:rPr lang="tr-TR" dirty="0">
                <a:latin typeface="Arial" panose="020B0604020202020204" pitchFamily="34" charset="0"/>
                <a:cs typeface="Arial" panose="020B0604020202020204" pitchFamily="34" charset="0"/>
              </a:rPr>
              <a:t>Johnson 1915’te özel kütüphanecilerin görüşlerini şöyle özetliyordu: “</a:t>
            </a:r>
            <a:r>
              <a:rPr lang="tr-TR" dirty="0" err="1">
                <a:latin typeface="Arial" panose="020B0604020202020204" pitchFamily="34" charset="0"/>
                <a:cs typeface="Arial" panose="020B0604020202020204" pitchFamily="34" charset="0"/>
              </a:rPr>
              <a:t>Herşeyden</a:t>
            </a:r>
            <a:r>
              <a:rPr lang="tr-TR" dirty="0">
                <a:latin typeface="Arial" panose="020B0604020202020204" pitchFamily="34" charset="0"/>
                <a:cs typeface="Arial" panose="020B0604020202020204" pitchFamily="34" charset="0"/>
              </a:rPr>
              <a:t> önce özel kütüphane, bir </a:t>
            </a:r>
            <a:r>
              <a:rPr lang="tr-TR" b="1" dirty="0">
                <a:latin typeface="Arial" panose="020B0604020202020204" pitchFamily="34" charset="0"/>
                <a:cs typeface="Arial" panose="020B0604020202020204" pitchFamily="34" charset="0"/>
              </a:rPr>
              <a:t>enformasyon bürosudur</a:t>
            </a:r>
            <a:r>
              <a:rPr lang="tr-TR" dirty="0">
                <a:latin typeface="Arial" panose="020B0604020202020204" pitchFamily="34" charset="0"/>
                <a:cs typeface="Arial" panose="020B0604020202020204" pitchFamily="34" charset="0"/>
              </a:rPr>
              <a:t>. Genel kütüphanenin temel işlevi kitapları elde edilebilir kılmaktır. Özel kütüphanenin işlevi enformasyonu elde edilebilir kılmaktır. (Johnson, 1915, 158-59</a:t>
            </a:r>
            <a:r>
              <a:rPr lang="tr-TR" dirty="0" smtClean="0"/>
              <a:t>)</a:t>
            </a:r>
          </a:p>
          <a:p>
            <a:r>
              <a:rPr lang="tr-TR" dirty="0" err="1">
                <a:latin typeface="Arial" panose="020B0604020202020204" pitchFamily="34" charset="0"/>
                <a:cs typeface="Arial" panose="020B0604020202020204" pitchFamily="34" charset="0"/>
              </a:rPr>
              <a:t>ADI’nın</a:t>
            </a:r>
            <a:r>
              <a:rPr lang="tr-TR" dirty="0">
                <a:latin typeface="Arial" panose="020B0604020202020204" pitchFamily="34" charset="0"/>
                <a:cs typeface="Arial" panose="020B0604020202020204" pitchFamily="34" charset="0"/>
              </a:rPr>
              <a:t> kurucusu Watson </a:t>
            </a:r>
            <a:r>
              <a:rPr lang="tr-TR" dirty="0" err="1" smtClean="0">
                <a:latin typeface="Arial" panose="020B0604020202020204" pitchFamily="34" charset="0"/>
                <a:cs typeface="Arial" panose="020B0604020202020204" pitchFamily="34" charset="0"/>
              </a:rPr>
              <a:t>Davis’e</a:t>
            </a:r>
            <a:r>
              <a:rPr lang="tr-TR" dirty="0" smtClean="0">
                <a:latin typeface="Arial" panose="020B0604020202020204" pitchFamily="34" charset="0"/>
                <a:cs typeface="Arial" panose="020B0604020202020204" pitchFamily="34" charset="0"/>
              </a:rPr>
              <a:t> göre çalışmasının </a:t>
            </a:r>
            <a:r>
              <a:rPr lang="tr-TR" dirty="0">
                <a:latin typeface="Arial" panose="020B0604020202020204" pitchFamily="34" charset="0"/>
                <a:cs typeface="Arial" panose="020B0604020202020204" pitchFamily="34" charset="0"/>
              </a:rPr>
              <a:t>3 aşaması vardı: </a:t>
            </a:r>
            <a:r>
              <a:rPr lang="tr-TR" b="1" dirty="0">
                <a:latin typeface="Arial" panose="020B0604020202020204" pitchFamily="34" charset="0"/>
                <a:cs typeface="Arial" panose="020B0604020202020204" pitchFamily="34" charset="0"/>
              </a:rPr>
              <a:t>Bir konuda kaydedilmiş ne varsa bilmek</a:t>
            </a:r>
            <a:r>
              <a:rPr lang="tr-TR" dirty="0">
                <a:latin typeface="Arial" panose="020B0604020202020204" pitchFamily="34" charset="0"/>
                <a:cs typeface="Arial" panose="020B0604020202020204" pitchFamily="34" charset="0"/>
              </a:rPr>
              <a:t>, </a:t>
            </a:r>
            <a:r>
              <a:rPr lang="tr-TR" b="1" dirty="0">
                <a:latin typeface="Arial" panose="020B0604020202020204" pitchFamily="34" charset="0"/>
                <a:cs typeface="Arial" panose="020B0604020202020204" pitchFamily="34" charset="0"/>
              </a:rPr>
              <a:t>bu</a:t>
            </a:r>
            <a:r>
              <a:rPr lang="tr-TR" dirty="0">
                <a:latin typeface="Arial" panose="020B0604020202020204" pitchFamily="34" charset="0"/>
                <a:cs typeface="Arial" panose="020B0604020202020204" pitchFamily="34" charset="0"/>
              </a:rPr>
              <a:t> </a:t>
            </a:r>
            <a:r>
              <a:rPr lang="tr-TR" b="1" dirty="0">
                <a:latin typeface="Arial" panose="020B0604020202020204" pitchFamily="34" charset="0"/>
                <a:cs typeface="Arial" panose="020B0604020202020204" pitchFamily="34" charset="0"/>
              </a:rPr>
              <a:t>enformasyonu düzenlemek </a:t>
            </a:r>
            <a:r>
              <a:rPr lang="tr-TR" dirty="0">
                <a:latin typeface="Arial" panose="020B0604020202020204" pitchFamily="34" charset="0"/>
                <a:cs typeface="Arial" panose="020B0604020202020204" pitchFamily="34" charset="0"/>
              </a:rPr>
              <a:t>ve </a:t>
            </a:r>
            <a:r>
              <a:rPr lang="tr-TR" b="1" dirty="0">
                <a:latin typeface="Arial" panose="020B0604020202020204" pitchFamily="34" charset="0"/>
                <a:cs typeface="Arial" panose="020B0604020202020204" pitchFamily="34" charset="0"/>
              </a:rPr>
              <a:t>ihtiyaç duyan kullanıcı için onu elde edilebilir kılmak</a:t>
            </a:r>
          </a:p>
        </p:txBody>
      </p:sp>
    </p:spTree>
    <p:extLst>
      <p:ext uri="{BB962C8B-B14F-4D97-AF65-F5344CB8AC3E}">
        <p14:creationId xmlns:p14="http://schemas.microsoft.com/office/powerpoint/2010/main" val="106438324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0"/>
            <a:ext cx="9144000" cy="6858000"/>
          </a:xfrm>
          <a:solidFill>
            <a:srgbClr val="FFC000"/>
          </a:solidFill>
        </p:spPr>
        <p:txBody>
          <a:bodyPr>
            <a:normAutofit fontScale="92500" lnSpcReduction="20000"/>
          </a:bodyPr>
          <a:lstStyle/>
          <a:p>
            <a:endParaRPr lang="tr-TR" dirty="0" smtClean="0">
              <a:latin typeface="Arial" panose="020B0604020202020204" pitchFamily="34" charset="0"/>
              <a:cs typeface="Arial" panose="020B0604020202020204" pitchFamily="34" charset="0"/>
            </a:endParaRPr>
          </a:p>
          <a:p>
            <a:r>
              <a:rPr lang="tr-TR" dirty="0" smtClean="0">
                <a:latin typeface="Arial" panose="020B0604020202020204" pitchFamily="34" charset="0"/>
                <a:cs typeface="Arial" panose="020B0604020202020204" pitchFamily="34" charset="0"/>
              </a:rPr>
              <a:t>1950’lerde ABD’de </a:t>
            </a:r>
            <a:r>
              <a:rPr lang="tr-TR" dirty="0">
                <a:latin typeface="Arial" panose="020B0604020202020204" pitchFamily="34" charset="0"/>
                <a:cs typeface="Arial" panose="020B0604020202020204" pitchFamily="34" charset="0"/>
              </a:rPr>
              <a:t>çok çeşitli tipten kişi, enstitü ve </a:t>
            </a:r>
            <a:r>
              <a:rPr lang="tr-TR" dirty="0" smtClean="0">
                <a:latin typeface="Arial" panose="020B0604020202020204" pitchFamily="34" charset="0"/>
                <a:cs typeface="Arial" panose="020B0604020202020204" pitchFamily="34" charset="0"/>
              </a:rPr>
              <a:t>dernek </a:t>
            </a:r>
            <a:r>
              <a:rPr lang="tr-TR" dirty="0">
                <a:latin typeface="Arial" panose="020B0604020202020204" pitchFamily="34" charset="0"/>
                <a:cs typeface="Arial" panose="020B0604020202020204" pitchFamily="34" charset="0"/>
              </a:rPr>
              <a:t>dokümantasyon yapıyor olarak </a:t>
            </a:r>
            <a:r>
              <a:rPr lang="tr-TR" dirty="0" smtClean="0">
                <a:latin typeface="Arial" panose="020B0604020202020204" pitchFamily="34" charset="0"/>
                <a:cs typeface="Arial" panose="020B0604020202020204" pitchFamily="34" charset="0"/>
              </a:rPr>
              <a:t>nitelendi</a:t>
            </a:r>
            <a:r>
              <a:rPr lang="tr-TR" dirty="0">
                <a:latin typeface="Arial" panose="020B0604020202020204" pitchFamily="34" charset="0"/>
                <a:cs typeface="Arial" panose="020B0604020202020204" pitchFamily="34" charset="0"/>
              </a:rPr>
              <a:t>. Bunlar arşivciler, kütüphaneciler, bilim insanları, kayıt/belge yöneticileri, devletin enformasyon yöneticileri ve diğer gruplardı. Hedefleri aynı olsa da enformasyonu depolama, dizinleme ve erişimde farklılaşıyorlardı ki bu, bölünmeye yol açtı. </a:t>
            </a:r>
            <a:endParaRPr lang="tr-TR" dirty="0" smtClean="0">
              <a:latin typeface="Arial" panose="020B0604020202020204" pitchFamily="34" charset="0"/>
              <a:cs typeface="Arial" panose="020B0604020202020204" pitchFamily="34" charset="0"/>
            </a:endParaRPr>
          </a:p>
          <a:p>
            <a:r>
              <a:rPr lang="tr-TR" dirty="0">
                <a:latin typeface="Arial" panose="020B0604020202020204" pitchFamily="34" charset="0"/>
                <a:cs typeface="Arial" panose="020B0604020202020204" pitchFamily="34" charset="0"/>
              </a:rPr>
              <a:t>Yaşanan karmaşanın özellikleri:</a:t>
            </a:r>
          </a:p>
          <a:p>
            <a:r>
              <a:rPr lang="tr-TR" dirty="0">
                <a:latin typeface="Arial" panose="020B0604020202020204" pitchFamily="34" charset="0"/>
                <a:cs typeface="Arial" panose="020B0604020202020204" pitchFamily="34" charset="0"/>
              </a:rPr>
              <a:t>1-	Özellikle teknik raporlar biçimindeki bilimsel enformasyon hacminin muazzam artışı</a:t>
            </a:r>
          </a:p>
          <a:p>
            <a:r>
              <a:rPr lang="tr-TR" dirty="0">
                <a:latin typeface="Arial" panose="020B0604020202020204" pitchFamily="34" charset="0"/>
                <a:cs typeface="Arial" panose="020B0604020202020204" pitchFamily="34" charset="0"/>
              </a:rPr>
              <a:t>2-	Özellikle konu erişim sistemlerine odaklanılmasıyla enformasyon depolama ve erişim sistemlerinin çeşitliliğindeki hızlı gelişme</a:t>
            </a:r>
          </a:p>
          <a:p>
            <a:r>
              <a:rPr lang="tr-TR" dirty="0">
                <a:latin typeface="Arial" panose="020B0604020202020204" pitchFamily="34" charset="0"/>
                <a:cs typeface="Arial" panose="020B0604020202020204" pitchFamily="34" charset="0"/>
              </a:rPr>
              <a:t>3-	</a:t>
            </a:r>
            <a:r>
              <a:rPr lang="tr-TR" dirty="0" err="1">
                <a:latin typeface="Arial" panose="020B0604020202020204" pitchFamily="34" charset="0"/>
                <a:cs typeface="Arial" panose="020B0604020202020204" pitchFamily="34" charset="0"/>
              </a:rPr>
              <a:t>Dokümantalistlerin</a:t>
            </a:r>
            <a:r>
              <a:rPr lang="tr-TR" dirty="0">
                <a:latin typeface="Arial" panose="020B0604020202020204" pitchFamily="34" charset="0"/>
                <a:cs typeface="Arial" panose="020B0604020202020204" pitchFamily="34" charset="0"/>
              </a:rPr>
              <a:t> kütüphanecilerden ve hatta özel kütüphanecilerden ayrı, farklı olduğu konusundaki ısrarlı tutumları</a:t>
            </a:r>
          </a:p>
        </p:txBody>
      </p:sp>
    </p:spTree>
    <p:extLst>
      <p:ext uri="{BB962C8B-B14F-4D97-AF65-F5344CB8AC3E}">
        <p14:creationId xmlns:p14="http://schemas.microsoft.com/office/powerpoint/2010/main" val="184171568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0" y="0"/>
            <a:ext cx="9144000" cy="1417638"/>
          </a:xfrm>
          <a:solidFill>
            <a:srgbClr val="FFC000"/>
          </a:solidFill>
        </p:spPr>
        <p:txBody>
          <a:bodyPr>
            <a:normAutofit fontScale="90000"/>
          </a:bodyPr>
          <a:lstStyle/>
          <a:p>
            <a:r>
              <a:rPr lang="tr-TR" b="1" dirty="0">
                <a:latin typeface="Arial" panose="020B0604020202020204" pitchFamily="34" charset="0"/>
                <a:cs typeface="Arial" panose="020B0604020202020204" pitchFamily="34" charset="0"/>
              </a:rPr>
              <a:t>Özel Kütüphane Hareketi ve </a:t>
            </a:r>
            <a:r>
              <a:rPr lang="tr-TR" b="1" dirty="0" smtClean="0">
                <a:latin typeface="Arial" panose="020B0604020202020204" pitchFamily="34" charset="0"/>
                <a:cs typeface="Arial" panose="020B0604020202020204" pitchFamily="34" charset="0"/>
              </a:rPr>
              <a:t>Dokümantasyon(ABD)</a:t>
            </a:r>
            <a:endParaRPr lang="tr-TR" b="1" dirty="0">
              <a:latin typeface="Arial" panose="020B0604020202020204" pitchFamily="34" charset="0"/>
              <a:cs typeface="Arial" panose="020B0604020202020204" pitchFamily="34" charset="0"/>
            </a:endParaRPr>
          </a:p>
        </p:txBody>
      </p:sp>
      <p:sp>
        <p:nvSpPr>
          <p:cNvPr id="3" name="İçerik Yer Tutucusu 2"/>
          <p:cNvSpPr>
            <a:spLocks noGrp="1"/>
          </p:cNvSpPr>
          <p:nvPr>
            <p:ph idx="1"/>
          </p:nvPr>
        </p:nvSpPr>
        <p:spPr>
          <a:xfrm>
            <a:off x="0" y="1412776"/>
            <a:ext cx="9144000" cy="5445224"/>
          </a:xfrm>
        </p:spPr>
        <p:txBody>
          <a:bodyPr>
            <a:normAutofit lnSpcReduction="10000"/>
          </a:bodyPr>
          <a:lstStyle/>
          <a:p>
            <a:r>
              <a:rPr lang="tr-TR" dirty="0">
                <a:latin typeface="Arial" panose="020B0604020202020204" pitchFamily="34" charset="0"/>
                <a:cs typeface="Arial" panose="020B0604020202020204" pitchFamily="34" charset="0"/>
              </a:rPr>
              <a:t>Kitap, dergi gibi geleneksel kütüphane materyalinin dışında çeşitli kaynaklarla </a:t>
            </a:r>
            <a:r>
              <a:rPr lang="tr-TR" b="1" dirty="0">
                <a:latin typeface="Arial" panose="020B0604020202020204" pitchFamily="34" charset="0"/>
                <a:cs typeface="Arial" panose="020B0604020202020204" pitchFamily="34" charset="0"/>
              </a:rPr>
              <a:t>belirli grup kullanıcılara özelleşmiş enformasyon hizmeti</a:t>
            </a:r>
            <a:r>
              <a:rPr lang="tr-TR" dirty="0">
                <a:latin typeface="Arial" panose="020B0604020202020204" pitchFamily="34" charset="0"/>
                <a:cs typeface="Arial" panose="020B0604020202020204" pitchFamily="34" charset="0"/>
              </a:rPr>
              <a:t> sunan özel kütüphanelerin ilk örneklerine </a:t>
            </a:r>
            <a:r>
              <a:rPr lang="tr-TR" dirty="0" smtClean="0">
                <a:latin typeface="Arial" panose="020B0604020202020204" pitchFamily="34" charset="0"/>
                <a:cs typeface="Arial" panose="020B0604020202020204" pitchFamily="34" charset="0"/>
              </a:rPr>
              <a:t>18</a:t>
            </a:r>
            <a:r>
              <a:rPr lang="tr-TR" dirty="0">
                <a:latin typeface="Arial" panose="020B0604020202020204" pitchFamily="34" charset="0"/>
                <a:cs typeface="Arial" panose="020B0604020202020204" pitchFamily="34" charset="0"/>
              </a:rPr>
              <a:t>. Ve 19.yy’da </a:t>
            </a:r>
            <a:r>
              <a:rPr lang="tr-TR" dirty="0" smtClean="0">
                <a:latin typeface="Arial" panose="020B0604020202020204" pitchFamily="34" charset="0"/>
                <a:cs typeface="Arial" panose="020B0604020202020204" pitchFamily="34" charset="0"/>
              </a:rPr>
              <a:t>rastlanır</a:t>
            </a:r>
          </a:p>
          <a:p>
            <a:r>
              <a:rPr lang="tr-TR" dirty="0">
                <a:latin typeface="Arial" panose="020B0604020202020204" pitchFamily="34" charset="0"/>
                <a:cs typeface="Arial" panose="020B0604020202020204" pitchFamily="34" charset="0"/>
              </a:rPr>
              <a:t>Bilim, hukuk ve istatistik gibi </a:t>
            </a:r>
            <a:r>
              <a:rPr lang="tr-TR" b="1" dirty="0">
                <a:latin typeface="Arial" panose="020B0604020202020204" pitchFamily="34" charset="0"/>
                <a:cs typeface="Arial" panose="020B0604020202020204" pitchFamily="34" charset="0"/>
              </a:rPr>
              <a:t>belirli konu alanlarındaki</a:t>
            </a:r>
            <a:r>
              <a:rPr lang="tr-TR" dirty="0">
                <a:latin typeface="Arial" panose="020B0604020202020204" pitchFamily="34" charset="0"/>
                <a:cs typeface="Arial" panose="020B0604020202020204" pitchFamily="34" charset="0"/>
              </a:rPr>
              <a:t> literatürle ilgilenen ilk kütüphaneler olan </a:t>
            </a:r>
            <a:r>
              <a:rPr lang="tr-TR" b="1" dirty="0">
                <a:latin typeface="Arial" panose="020B0604020202020204" pitchFamily="34" charset="0"/>
                <a:cs typeface="Arial" panose="020B0604020202020204" pitchFamily="34" charset="0"/>
              </a:rPr>
              <a:t>işletme ve ticari dernek </a:t>
            </a:r>
            <a:r>
              <a:rPr lang="tr-TR" b="1" dirty="0" smtClean="0">
                <a:latin typeface="Arial" panose="020B0604020202020204" pitchFamily="34" charset="0"/>
                <a:cs typeface="Arial" panose="020B0604020202020204" pitchFamily="34" charset="0"/>
              </a:rPr>
              <a:t>kütüphaneleri</a:t>
            </a:r>
            <a:r>
              <a:rPr lang="tr-TR" dirty="0" smtClean="0">
                <a:latin typeface="Arial" panose="020B0604020202020204" pitchFamily="34" charset="0"/>
                <a:cs typeface="Arial" panose="020B0604020202020204" pitchFamily="34" charset="0"/>
              </a:rPr>
              <a:t> ile </a:t>
            </a:r>
            <a:r>
              <a:rPr lang="tr-TR" b="1" dirty="0" smtClean="0">
                <a:latin typeface="Arial" panose="020B0604020202020204" pitchFamily="34" charset="0"/>
                <a:cs typeface="Arial" panose="020B0604020202020204" pitchFamily="34" charset="0"/>
              </a:rPr>
              <a:t>bilim </a:t>
            </a:r>
            <a:r>
              <a:rPr lang="tr-TR" b="1" dirty="0">
                <a:latin typeface="Arial" panose="020B0604020202020204" pitchFamily="34" charset="0"/>
                <a:cs typeface="Arial" panose="020B0604020202020204" pitchFamily="34" charset="0"/>
              </a:rPr>
              <a:t>ve tarih </a:t>
            </a:r>
            <a:r>
              <a:rPr lang="tr-TR" b="1" dirty="0" smtClean="0">
                <a:latin typeface="Arial" panose="020B0604020202020204" pitchFamily="34" charset="0"/>
                <a:cs typeface="Arial" panose="020B0604020202020204" pitchFamily="34" charset="0"/>
              </a:rPr>
              <a:t>topluluklarının </a:t>
            </a:r>
            <a:r>
              <a:rPr lang="tr-TR" b="1" dirty="0">
                <a:latin typeface="Arial" panose="020B0604020202020204" pitchFamily="34" charset="0"/>
                <a:cs typeface="Arial" panose="020B0604020202020204" pitchFamily="34" charset="0"/>
              </a:rPr>
              <a:t>kütüphaneleri</a:t>
            </a:r>
            <a:r>
              <a:rPr lang="tr-TR" dirty="0">
                <a:latin typeface="Arial" panose="020B0604020202020204" pitchFamily="34" charset="0"/>
                <a:cs typeface="Arial" panose="020B0604020202020204" pitchFamily="34" charset="0"/>
              </a:rPr>
              <a:t>, </a:t>
            </a:r>
            <a:r>
              <a:rPr lang="tr-TR" dirty="0" smtClean="0">
                <a:latin typeface="Arial" panose="020B0604020202020204" pitchFamily="34" charset="0"/>
                <a:cs typeface="Arial" panose="020B0604020202020204" pitchFamily="34" charset="0"/>
              </a:rPr>
              <a:t>ilk özel kütüphanelerdir </a:t>
            </a:r>
            <a:endParaRPr lang="tr-TR"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86900292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0"/>
            <a:ext cx="9144000" cy="6858000"/>
          </a:xfrm>
          <a:solidFill>
            <a:srgbClr val="FFC000"/>
          </a:solidFill>
        </p:spPr>
        <p:style>
          <a:lnRef idx="2">
            <a:schemeClr val="dk1"/>
          </a:lnRef>
          <a:fillRef idx="1">
            <a:schemeClr val="lt1"/>
          </a:fillRef>
          <a:effectRef idx="0">
            <a:schemeClr val="dk1"/>
          </a:effectRef>
          <a:fontRef idx="minor">
            <a:schemeClr val="dk1"/>
          </a:fontRef>
        </p:style>
        <p:txBody>
          <a:bodyPr/>
          <a:lstStyle/>
          <a:p>
            <a:pPr marL="0" indent="0">
              <a:buNone/>
            </a:pPr>
            <a:r>
              <a:rPr lang="tr-TR" dirty="0">
                <a:latin typeface="Arial" panose="020B0604020202020204" pitchFamily="34" charset="0"/>
                <a:cs typeface="Arial" panose="020B0604020202020204" pitchFamily="34" charset="0"/>
              </a:rPr>
              <a:t>Savaş sonrası bilimsel </a:t>
            </a:r>
            <a:r>
              <a:rPr lang="tr-TR" dirty="0" smtClean="0">
                <a:latin typeface="Arial" panose="020B0604020202020204" pitchFamily="34" charset="0"/>
                <a:cs typeface="Arial" panose="020B0604020202020204" pitchFamily="34" charset="0"/>
              </a:rPr>
              <a:t>enformasyon patlaması yaşandı</a:t>
            </a:r>
            <a:r>
              <a:rPr lang="tr-TR" dirty="0">
                <a:latin typeface="Arial" panose="020B0604020202020204" pitchFamily="34" charset="0"/>
                <a:cs typeface="Arial" panose="020B0604020202020204" pitchFamily="34" charset="0"/>
              </a:rPr>
              <a:t>; kütüphane deneyimi ve konu bilgisi olan yeterli sayıda özel kütüphaneci </a:t>
            </a:r>
            <a:r>
              <a:rPr lang="tr-TR" dirty="0" smtClean="0">
                <a:latin typeface="Arial" panose="020B0604020202020204" pitchFamily="34" charset="0"/>
                <a:cs typeface="Arial" panose="020B0604020202020204" pitchFamily="34" charset="0"/>
              </a:rPr>
              <a:t>yoktu; </a:t>
            </a:r>
          </a:p>
          <a:p>
            <a:pPr marL="0" indent="0">
              <a:buNone/>
            </a:pPr>
            <a:r>
              <a:rPr lang="tr-TR" dirty="0">
                <a:latin typeface="Arial" panose="020B0604020202020204" pitchFamily="34" charset="0"/>
                <a:cs typeface="Arial" panose="020B0604020202020204" pitchFamily="34" charset="0"/>
              </a:rPr>
              <a:t>onların yokluğunda iş, bilim insanları tarafından </a:t>
            </a:r>
            <a:r>
              <a:rPr lang="tr-TR" dirty="0" smtClean="0">
                <a:latin typeface="Arial" panose="020B0604020202020204" pitchFamily="34" charset="0"/>
                <a:cs typeface="Arial" panose="020B0604020202020204" pitchFamily="34" charset="0"/>
              </a:rPr>
              <a:t>yapılmaktaydı; </a:t>
            </a:r>
            <a:r>
              <a:rPr lang="tr-TR" dirty="0">
                <a:latin typeface="Arial" panose="020B0604020202020204" pitchFamily="34" charset="0"/>
                <a:cs typeface="Arial" panose="020B0604020202020204" pitchFamily="34" charset="0"/>
              </a:rPr>
              <a:t>özellikle de kimya </a:t>
            </a:r>
            <a:r>
              <a:rPr lang="tr-TR" dirty="0" smtClean="0">
                <a:latin typeface="Arial" panose="020B0604020202020204" pitchFamily="34" charset="0"/>
                <a:cs typeface="Arial" panose="020B0604020202020204" pitchFamily="34" charset="0"/>
              </a:rPr>
              <a:t>alanında </a:t>
            </a:r>
            <a:r>
              <a:rPr lang="tr-TR" dirty="0">
                <a:latin typeface="Arial" panose="020B0604020202020204" pitchFamily="34" charset="0"/>
                <a:cs typeface="Arial" panose="020B0604020202020204" pitchFamily="34" charset="0"/>
              </a:rPr>
              <a:t>hem özel kütüphane hem de dokümantasyon hareketinden bağımsız gelişti.  Makinaya dayalı teknikler giderek konu analizi ve erişimde kütüphanecilik dışı yaklaşımlarla birleşiyordu. Dokümantasyon teriminin kullanılması yeni bir kimlikle onları kütüphanelerden ve hatta özel kütüphanelerden ayırdı</a:t>
            </a:r>
          </a:p>
        </p:txBody>
      </p:sp>
    </p:spTree>
    <p:extLst>
      <p:ext uri="{BB962C8B-B14F-4D97-AF65-F5344CB8AC3E}">
        <p14:creationId xmlns:p14="http://schemas.microsoft.com/office/powerpoint/2010/main" val="338414776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solidFill>
            <a:srgbClr val="FFC000"/>
          </a:solidFill>
        </p:spPr>
        <p:style>
          <a:lnRef idx="2">
            <a:schemeClr val="dk1"/>
          </a:lnRef>
          <a:fillRef idx="1">
            <a:schemeClr val="lt1"/>
          </a:fillRef>
          <a:effectRef idx="0">
            <a:schemeClr val="dk1"/>
          </a:effectRef>
          <a:fontRef idx="minor">
            <a:schemeClr val="dk1"/>
          </a:fontRef>
        </p:style>
        <p:txBody>
          <a:bodyPr>
            <a:normAutofit/>
          </a:bodyPr>
          <a:lstStyle/>
          <a:p>
            <a:r>
              <a:rPr lang="tr-TR" sz="3600" dirty="0">
                <a:latin typeface="Arial" panose="020B0604020202020204" pitchFamily="34" charset="0"/>
                <a:cs typeface="Arial" panose="020B0604020202020204" pitchFamily="34" charset="0"/>
              </a:rPr>
              <a:t>SLA değişiyordu. 1955’de üye sayısı 5 bine ulaşmıştı ve farklı kütüphanelerden ve konu alanlarından üyeleri bulunuyordu. Bilimsel ve teknik enformasyondan ziyade iş enformasyonu ağırlık kazanmaya başladı</a:t>
            </a:r>
          </a:p>
        </p:txBody>
      </p:sp>
    </p:spTree>
    <p:extLst>
      <p:ext uri="{BB962C8B-B14F-4D97-AF65-F5344CB8AC3E}">
        <p14:creationId xmlns:p14="http://schemas.microsoft.com/office/powerpoint/2010/main" val="222229994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0"/>
            <a:ext cx="9144000" cy="6858000"/>
          </a:xfrm>
          <a:solidFill>
            <a:srgbClr val="FFC000"/>
          </a:solidFill>
        </p:spPr>
        <p:txBody>
          <a:bodyPr/>
          <a:lstStyle/>
          <a:p>
            <a:r>
              <a:rPr lang="tr-TR" dirty="0" smtClean="0">
                <a:latin typeface="Arial" panose="020B0604020202020204" pitchFamily="34" charset="0"/>
                <a:cs typeface="Arial" panose="020B0604020202020204" pitchFamily="34" charset="0"/>
              </a:rPr>
              <a:t>Özel </a:t>
            </a:r>
            <a:r>
              <a:rPr lang="tr-TR" dirty="0">
                <a:latin typeface="Arial" panose="020B0604020202020204" pitchFamily="34" charset="0"/>
                <a:cs typeface="Arial" panose="020B0604020202020204" pitchFamily="34" charset="0"/>
              </a:rPr>
              <a:t>kütüphane hareketinin gelişmesine yol açan </a:t>
            </a:r>
            <a:r>
              <a:rPr lang="tr-TR" dirty="0" smtClean="0">
                <a:latin typeface="Arial" panose="020B0604020202020204" pitchFamily="34" charset="0"/>
                <a:cs typeface="Arial" panose="020B0604020202020204" pitchFamily="34" charset="0"/>
              </a:rPr>
              <a:t>3 önemli unsur vardır:</a:t>
            </a:r>
          </a:p>
          <a:p>
            <a:pPr marL="0" indent="0">
              <a:buNone/>
            </a:pPr>
            <a:r>
              <a:rPr lang="tr-TR" dirty="0">
                <a:latin typeface="Arial" panose="020B0604020202020204" pitchFamily="34" charset="0"/>
                <a:cs typeface="Arial" panose="020B0604020202020204" pitchFamily="34" charset="0"/>
              </a:rPr>
              <a:t>	</a:t>
            </a:r>
            <a:r>
              <a:rPr lang="tr-TR" dirty="0" smtClean="0">
                <a:latin typeface="Arial" panose="020B0604020202020204" pitchFamily="34" charset="0"/>
                <a:cs typeface="Arial" panose="020B0604020202020204" pitchFamily="34" charset="0"/>
              </a:rPr>
              <a:t>1-Üniversiteleri</a:t>
            </a:r>
            <a:r>
              <a:rPr lang="tr-TR" dirty="0">
                <a:latin typeface="Arial" panose="020B0604020202020204" pitchFamily="34" charset="0"/>
                <a:cs typeface="Arial" panose="020B0604020202020204" pitchFamily="34" charset="0"/>
              </a:rPr>
              <a:t>, araştırma ve yayıncılığı ve de kütüphaneleri büyük ölçüde değişikliğe uğratan </a:t>
            </a:r>
            <a:r>
              <a:rPr lang="tr-TR" b="1" dirty="0">
                <a:latin typeface="Arial" panose="020B0604020202020204" pitchFamily="34" charset="0"/>
                <a:cs typeface="Arial" panose="020B0604020202020204" pitchFamily="34" charset="0"/>
              </a:rPr>
              <a:t>Amerikan akademik yaşamındaki </a:t>
            </a:r>
            <a:r>
              <a:rPr lang="tr-TR" b="1" dirty="0" smtClean="0">
                <a:latin typeface="Arial" panose="020B0604020202020204" pitchFamily="34" charset="0"/>
                <a:cs typeface="Arial" panose="020B0604020202020204" pitchFamily="34" charset="0"/>
              </a:rPr>
              <a:t>dönüşüm</a:t>
            </a:r>
          </a:p>
          <a:p>
            <a:pPr marL="0" indent="0">
              <a:buNone/>
            </a:pPr>
            <a:r>
              <a:rPr lang="tr-TR" b="1" dirty="0">
                <a:latin typeface="Arial" panose="020B0604020202020204" pitchFamily="34" charset="0"/>
                <a:cs typeface="Arial" panose="020B0604020202020204" pitchFamily="34" charset="0"/>
              </a:rPr>
              <a:t>	</a:t>
            </a:r>
            <a:r>
              <a:rPr lang="tr-TR" dirty="0" smtClean="0">
                <a:latin typeface="Arial" panose="020B0604020202020204" pitchFamily="34" charset="0"/>
                <a:cs typeface="Arial" panose="020B0604020202020204" pitchFamily="34" charset="0"/>
              </a:rPr>
              <a:t>2- İş </a:t>
            </a:r>
            <a:r>
              <a:rPr lang="tr-TR" dirty="0">
                <a:latin typeface="Arial" panose="020B0604020202020204" pitchFamily="34" charset="0"/>
                <a:cs typeface="Arial" panose="020B0604020202020204" pitchFamily="34" charset="0"/>
              </a:rPr>
              <a:t>ve endüstrideki </a:t>
            </a:r>
            <a:r>
              <a:rPr lang="tr-TR" dirty="0" smtClean="0">
                <a:latin typeface="Arial" panose="020B0604020202020204" pitchFamily="34" charset="0"/>
                <a:cs typeface="Arial" panose="020B0604020202020204" pitchFamily="34" charset="0"/>
              </a:rPr>
              <a:t>genişleme</a:t>
            </a:r>
          </a:p>
          <a:p>
            <a:pPr marL="0" indent="0">
              <a:buNone/>
            </a:pPr>
            <a:r>
              <a:rPr lang="tr-TR" dirty="0">
                <a:latin typeface="Arial" panose="020B0604020202020204" pitchFamily="34" charset="0"/>
                <a:cs typeface="Arial" panose="020B0604020202020204" pitchFamily="34" charset="0"/>
              </a:rPr>
              <a:t>	3-Hızla gelişen </a:t>
            </a:r>
            <a:r>
              <a:rPr lang="tr-TR" dirty="0" smtClean="0">
                <a:latin typeface="Arial" panose="020B0604020202020204" pitchFamily="34" charset="0"/>
                <a:cs typeface="Arial" panose="020B0604020202020204" pitchFamily="34" charset="0"/>
              </a:rPr>
              <a:t>kütüphanecilik</a:t>
            </a:r>
          </a:p>
          <a:p>
            <a:pPr marL="0" indent="0">
              <a:buNone/>
            </a:pPr>
            <a:r>
              <a:rPr lang="tr-TR" dirty="0">
                <a:latin typeface="Arial" panose="020B0604020202020204" pitchFamily="34" charset="0"/>
                <a:cs typeface="Arial" panose="020B0604020202020204" pitchFamily="34" charset="0"/>
              </a:rPr>
              <a:t>İş ve endüstri topluluğunun giderek </a:t>
            </a:r>
            <a:r>
              <a:rPr lang="tr-TR" dirty="0" smtClean="0">
                <a:latin typeface="Arial" panose="020B0604020202020204" pitchFamily="34" charset="0"/>
                <a:cs typeface="Arial" panose="020B0604020202020204" pitchFamily="34" charset="0"/>
              </a:rPr>
              <a:t>değişmesi, </a:t>
            </a:r>
            <a:r>
              <a:rPr lang="tr-TR" b="1" dirty="0">
                <a:latin typeface="Arial" panose="020B0604020202020204" pitchFamily="34" charset="0"/>
                <a:cs typeface="Arial" panose="020B0604020202020204" pitchFamily="34" charset="0"/>
              </a:rPr>
              <a:t>temel bilimsel </a:t>
            </a:r>
            <a:r>
              <a:rPr lang="tr-TR" b="1" dirty="0" smtClean="0">
                <a:latin typeface="Arial" panose="020B0604020202020204" pitchFamily="34" charset="0"/>
                <a:cs typeface="Arial" panose="020B0604020202020204" pitchFamily="34" charset="0"/>
              </a:rPr>
              <a:t>bilginin </a:t>
            </a:r>
            <a:r>
              <a:rPr lang="tr-TR" dirty="0">
                <a:latin typeface="Arial" panose="020B0604020202020204" pitchFamily="34" charset="0"/>
                <a:cs typeface="Arial" panose="020B0604020202020204" pitchFamily="34" charset="0"/>
              </a:rPr>
              <a:t>yanı sıra  ilerlemeyi sağlayacak ve karı artıracak </a:t>
            </a:r>
            <a:r>
              <a:rPr lang="tr-TR" b="1" dirty="0">
                <a:latin typeface="Arial" panose="020B0604020202020204" pitchFamily="34" charset="0"/>
                <a:cs typeface="Arial" panose="020B0604020202020204" pitchFamily="34" charset="0"/>
              </a:rPr>
              <a:t>daha iyi bir </a:t>
            </a:r>
            <a:r>
              <a:rPr lang="tr-TR" b="1" dirty="0" smtClean="0">
                <a:latin typeface="Arial" panose="020B0604020202020204" pitchFamily="34" charset="0"/>
                <a:cs typeface="Arial" panose="020B0604020202020204" pitchFamily="34" charset="0"/>
              </a:rPr>
              <a:t>yönetim </a:t>
            </a:r>
            <a:r>
              <a:rPr lang="tr-TR" dirty="0" smtClean="0">
                <a:latin typeface="Arial" panose="020B0604020202020204" pitchFamily="34" charset="0"/>
                <a:cs typeface="Arial" panose="020B0604020202020204" pitchFamily="34" charset="0"/>
              </a:rPr>
              <a:t>anlayışıyla gerçekleşmiştir.</a:t>
            </a:r>
            <a:endParaRPr lang="tr-TR"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3570207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0"/>
            <a:ext cx="9144000" cy="6858000"/>
          </a:xfrm>
          <a:solidFill>
            <a:srgbClr val="FFC000"/>
          </a:solidFill>
        </p:spPr>
        <p:txBody>
          <a:bodyPr/>
          <a:lstStyle/>
          <a:p>
            <a:endParaRPr lang="tr-TR" dirty="0" smtClean="0">
              <a:latin typeface="Arial" panose="020B0604020202020204" pitchFamily="34" charset="0"/>
              <a:cs typeface="Arial" panose="020B0604020202020204" pitchFamily="34" charset="0"/>
            </a:endParaRPr>
          </a:p>
          <a:p>
            <a:r>
              <a:rPr lang="tr-TR" dirty="0" smtClean="0">
                <a:latin typeface="Arial" panose="020B0604020202020204" pitchFamily="34" charset="0"/>
                <a:cs typeface="Arial" panose="020B0604020202020204" pitchFamily="34" charset="0"/>
              </a:rPr>
              <a:t>Buna paralel olarak işletmeler </a:t>
            </a:r>
            <a:r>
              <a:rPr lang="tr-TR" dirty="0">
                <a:latin typeface="Arial" panose="020B0604020202020204" pitchFamily="34" charset="0"/>
                <a:cs typeface="Arial" panose="020B0604020202020204" pitchFamily="34" charset="0"/>
              </a:rPr>
              <a:t>yönetim, personel ve iş enformasyonuna ihtiyaç </a:t>
            </a:r>
            <a:r>
              <a:rPr lang="tr-TR" dirty="0" smtClean="0">
                <a:latin typeface="Arial" panose="020B0604020202020204" pitchFamily="34" charset="0"/>
                <a:cs typeface="Arial" panose="020B0604020202020204" pitchFamily="34" charset="0"/>
              </a:rPr>
              <a:t>duymaya başlamıştır</a:t>
            </a:r>
          </a:p>
          <a:p>
            <a:pPr marL="0" indent="0">
              <a:buNone/>
            </a:pPr>
            <a:endParaRPr lang="tr-TR" dirty="0" smtClean="0">
              <a:latin typeface="Arial" panose="020B0604020202020204" pitchFamily="34" charset="0"/>
              <a:cs typeface="Arial" panose="020B0604020202020204" pitchFamily="34" charset="0"/>
            </a:endParaRPr>
          </a:p>
          <a:p>
            <a:r>
              <a:rPr lang="tr-TR" dirty="0">
                <a:latin typeface="Arial" panose="020B0604020202020204" pitchFamily="34" charset="0"/>
                <a:cs typeface="Arial" panose="020B0604020202020204" pitchFamily="34" charset="0"/>
              </a:rPr>
              <a:t>Büyük halk kütüphaneleri “</a:t>
            </a:r>
            <a:r>
              <a:rPr lang="tr-TR" b="1" dirty="0">
                <a:latin typeface="Arial" panose="020B0604020202020204" pitchFamily="34" charset="0"/>
                <a:cs typeface="Arial" panose="020B0604020202020204" pitchFamily="34" charset="0"/>
              </a:rPr>
              <a:t>danışma hizmeti </a:t>
            </a:r>
            <a:r>
              <a:rPr lang="tr-TR" dirty="0">
                <a:latin typeface="Arial" panose="020B0604020202020204" pitchFamily="34" charset="0"/>
                <a:cs typeface="Arial" panose="020B0604020202020204" pitchFamily="34" charset="0"/>
              </a:rPr>
              <a:t>sunarak ve </a:t>
            </a:r>
            <a:r>
              <a:rPr lang="tr-TR" b="1" dirty="0">
                <a:latin typeface="Arial" panose="020B0604020202020204" pitchFamily="34" charset="0"/>
                <a:cs typeface="Arial" panose="020B0604020202020204" pitchFamily="34" charset="0"/>
              </a:rPr>
              <a:t>konu özelleştirmesine yönelerek</a:t>
            </a:r>
            <a:r>
              <a:rPr lang="tr-TR" dirty="0">
                <a:latin typeface="Arial" panose="020B0604020202020204" pitchFamily="34" charset="0"/>
                <a:cs typeface="Arial" panose="020B0604020202020204" pitchFamily="34" charset="0"/>
              </a:rPr>
              <a:t>” bu gereksinimi karşılamaya yönelmiştir. Böylelikle kütüphanelerde iş ve teknik konularda danışma hizmeti verecek departmanlar kurulmaya </a:t>
            </a:r>
            <a:r>
              <a:rPr lang="tr-TR" dirty="0" smtClean="0">
                <a:latin typeface="Arial" panose="020B0604020202020204" pitchFamily="34" charset="0"/>
                <a:cs typeface="Arial" panose="020B0604020202020204" pitchFamily="34" charset="0"/>
              </a:rPr>
              <a:t>başlamıştır</a:t>
            </a:r>
          </a:p>
          <a:p>
            <a:endParaRPr lang="tr-TR"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6849119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0"/>
            <a:ext cx="9144000" cy="6858000"/>
          </a:xfrm>
          <a:solidFill>
            <a:srgbClr val="FFC000"/>
          </a:solidFill>
        </p:spPr>
        <p:txBody>
          <a:bodyPr/>
          <a:lstStyle/>
          <a:p>
            <a:r>
              <a:rPr lang="tr-TR" dirty="0" smtClean="0">
                <a:latin typeface="Arial" panose="020B0604020202020204" pitchFamily="34" charset="0"/>
                <a:cs typeface="Arial" panose="020B0604020202020204" pitchFamily="34" charset="0"/>
              </a:rPr>
              <a:t>Konu </a:t>
            </a:r>
            <a:r>
              <a:rPr lang="tr-TR" dirty="0">
                <a:latin typeface="Arial" panose="020B0604020202020204" pitchFamily="34" charset="0"/>
                <a:cs typeface="Arial" panose="020B0604020202020204" pitchFamily="34" charset="0"/>
              </a:rPr>
              <a:t>özelleşmesine </a:t>
            </a:r>
            <a:r>
              <a:rPr lang="tr-TR" dirty="0" smtClean="0">
                <a:latin typeface="Arial" panose="020B0604020202020204" pitchFamily="34" charset="0"/>
                <a:cs typeface="Arial" panose="020B0604020202020204" pitchFamily="34" charset="0"/>
              </a:rPr>
              <a:t>giden kütüphaneler kaynaklarını </a:t>
            </a:r>
            <a:r>
              <a:rPr lang="tr-TR" b="1" dirty="0">
                <a:latin typeface="Arial" panose="020B0604020202020204" pitchFamily="34" charset="0"/>
                <a:cs typeface="Arial" panose="020B0604020202020204" pitchFamily="34" charset="0"/>
              </a:rPr>
              <a:t>özel dermeler </a:t>
            </a:r>
            <a:r>
              <a:rPr lang="tr-TR" dirty="0">
                <a:latin typeface="Arial" panose="020B0604020202020204" pitchFamily="34" charset="0"/>
                <a:cs typeface="Arial" panose="020B0604020202020204" pitchFamily="34" charset="0"/>
              </a:rPr>
              <a:t>halinde bölümlenmiştir. </a:t>
            </a:r>
            <a:endParaRPr lang="tr-TR" dirty="0" smtClean="0">
              <a:latin typeface="Arial" panose="020B0604020202020204" pitchFamily="34" charset="0"/>
              <a:cs typeface="Arial" panose="020B0604020202020204" pitchFamily="34" charset="0"/>
            </a:endParaRPr>
          </a:p>
          <a:p>
            <a:r>
              <a:rPr lang="tr-TR" dirty="0" smtClean="0">
                <a:latin typeface="Arial" panose="020B0604020202020204" pitchFamily="34" charset="0"/>
                <a:cs typeface="Arial" panose="020B0604020202020204" pitchFamily="34" charset="0"/>
              </a:rPr>
              <a:t>Büyük </a:t>
            </a:r>
            <a:r>
              <a:rPr lang="tr-TR" dirty="0">
                <a:latin typeface="Arial" panose="020B0604020202020204" pitchFamily="34" charset="0"/>
                <a:cs typeface="Arial" panose="020B0604020202020204" pitchFamily="34" charset="0"/>
              </a:rPr>
              <a:t>halk kütüphanelerinde bu eğilim, </a:t>
            </a:r>
            <a:r>
              <a:rPr lang="tr-TR" b="1" dirty="0">
                <a:latin typeface="Arial" panose="020B0604020202020204" pitchFamily="34" charset="0"/>
                <a:cs typeface="Arial" panose="020B0604020202020204" pitchFamily="34" charset="0"/>
              </a:rPr>
              <a:t>teknik ve iş dermeleri </a:t>
            </a:r>
            <a:r>
              <a:rPr lang="tr-TR" dirty="0" smtClean="0">
                <a:latin typeface="Arial" panose="020B0604020202020204" pitchFamily="34" charset="0"/>
                <a:cs typeface="Arial" panose="020B0604020202020204" pitchFamily="34" charset="0"/>
              </a:rPr>
              <a:t>şeklinde oluşturulmuş veya </a:t>
            </a:r>
            <a:r>
              <a:rPr lang="tr-TR" dirty="0">
                <a:latin typeface="Arial" panose="020B0604020202020204" pitchFamily="34" charset="0"/>
                <a:cs typeface="Arial" panose="020B0604020202020204" pitchFamily="34" charset="0"/>
              </a:rPr>
              <a:t>bu dermeler iş ve endüstri topluluklarına veya bu tür konularla ilgilenen halktan kişilere hizmet için </a:t>
            </a:r>
            <a:r>
              <a:rPr lang="tr-TR" b="1" dirty="0">
                <a:latin typeface="Arial" panose="020B0604020202020204" pitchFamily="34" charset="0"/>
                <a:cs typeface="Arial" panose="020B0604020202020204" pitchFamily="34" charset="0"/>
              </a:rPr>
              <a:t>ayrılmış odalarda </a:t>
            </a:r>
            <a:r>
              <a:rPr lang="tr-TR" dirty="0" smtClean="0">
                <a:latin typeface="Arial" panose="020B0604020202020204" pitchFamily="34" charset="0"/>
                <a:cs typeface="Arial" panose="020B0604020202020204" pitchFamily="34" charset="0"/>
              </a:rPr>
              <a:t>tutulmuştur</a:t>
            </a:r>
          </a:p>
          <a:p>
            <a:r>
              <a:rPr lang="tr-TR" dirty="0" smtClean="0">
                <a:latin typeface="Arial" panose="020B0604020202020204" pitchFamily="34" charset="0"/>
                <a:cs typeface="Arial" panose="020B0604020202020204" pitchFamily="34" charset="0"/>
              </a:rPr>
              <a:t>Bazı kütüphanelerde özelleşmiş dermeler mesleklere yönelik </a:t>
            </a:r>
            <a:r>
              <a:rPr lang="tr-TR" dirty="0">
                <a:latin typeface="Arial" panose="020B0604020202020204" pitchFamily="34" charset="0"/>
                <a:cs typeface="Arial" panose="020B0604020202020204" pitchFamily="34" charset="0"/>
              </a:rPr>
              <a:t>tasarlanarak </a:t>
            </a:r>
            <a:r>
              <a:rPr lang="tr-TR" b="1" dirty="0" smtClean="0">
                <a:latin typeface="Arial" panose="020B0604020202020204" pitchFamily="34" charset="0"/>
                <a:cs typeface="Arial" panose="020B0604020202020204" pitchFamily="34" charset="0"/>
              </a:rPr>
              <a:t>belediye </a:t>
            </a:r>
            <a:r>
              <a:rPr lang="tr-TR" b="1" dirty="0">
                <a:latin typeface="Arial" panose="020B0604020202020204" pitchFamily="34" charset="0"/>
                <a:cs typeface="Arial" panose="020B0604020202020204" pitchFamily="34" charset="0"/>
              </a:rPr>
              <a:t>danışma departmanı</a:t>
            </a:r>
            <a:r>
              <a:rPr lang="tr-TR" dirty="0">
                <a:latin typeface="Arial" panose="020B0604020202020204" pitchFamily="34" charset="0"/>
                <a:cs typeface="Arial" panose="020B0604020202020204" pitchFamily="34" charset="0"/>
              </a:rPr>
              <a:t> ve </a:t>
            </a:r>
            <a:r>
              <a:rPr lang="tr-TR" b="1" dirty="0">
                <a:latin typeface="Arial" panose="020B0604020202020204" pitchFamily="34" charset="0"/>
                <a:cs typeface="Arial" panose="020B0604020202020204" pitchFamily="34" charset="0"/>
              </a:rPr>
              <a:t>tıp dermesi </a:t>
            </a:r>
            <a:r>
              <a:rPr lang="tr-TR" dirty="0">
                <a:latin typeface="Arial" panose="020B0604020202020204" pitchFamily="34" charset="0"/>
                <a:cs typeface="Arial" panose="020B0604020202020204" pitchFamily="34" charset="0"/>
              </a:rPr>
              <a:t>şeklinde hizmete sunulmuştur.</a:t>
            </a:r>
          </a:p>
        </p:txBody>
      </p:sp>
    </p:spTree>
    <p:extLst>
      <p:ext uri="{BB962C8B-B14F-4D97-AF65-F5344CB8AC3E}">
        <p14:creationId xmlns:p14="http://schemas.microsoft.com/office/powerpoint/2010/main" val="118528212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0"/>
            <a:ext cx="9144000" cy="6858000"/>
          </a:xfrm>
          <a:solidFill>
            <a:srgbClr val="FFC000"/>
          </a:solidFill>
        </p:spPr>
        <p:txBody>
          <a:bodyPr/>
          <a:lstStyle/>
          <a:p>
            <a:r>
              <a:rPr lang="tr-TR" dirty="0">
                <a:latin typeface="Arial" panose="020B0604020202020204" pitchFamily="34" charset="0"/>
                <a:cs typeface="Arial" panose="020B0604020202020204" pitchFamily="34" charset="0"/>
              </a:rPr>
              <a:t>New Jersey, </a:t>
            </a:r>
            <a:r>
              <a:rPr lang="tr-TR" dirty="0" err="1">
                <a:latin typeface="Arial" panose="020B0604020202020204" pitchFamily="34" charset="0"/>
                <a:cs typeface="Arial" panose="020B0604020202020204" pitchFamily="34" charset="0"/>
              </a:rPr>
              <a:t>Newark</a:t>
            </a:r>
            <a:r>
              <a:rPr lang="tr-TR" dirty="0">
                <a:latin typeface="Arial" panose="020B0604020202020204" pitchFamily="34" charset="0"/>
                <a:cs typeface="Arial" panose="020B0604020202020204" pitchFamily="34" charset="0"/>
              </a:rPr>
              <a:t> Halk Kütüphanesi’nden John </a:t>
            </a:r>
            <a:r>
              <a:rPr lang="tr-TR" dirty="0" err="1">
                <a:latin typeface="Arial" panose="020B0604020202020204" pitchFamily="34" charset="0"/>
                <a:cs typeface="Arial" panose="020B0604020202020204" pitchFamily="34" charset="0"/>
              </a:rPr>
              <a:t>Cotton</a:t>
            </a:r>
            <a:r>
              <a:rPr lang="tr-TR" dirty="0">
                <a:latin typeface="Arial" panose="020B0604020202020204" pitchFamily="34" charset="0"/>
                <a:cs typeface="Arial" panose="020B0604020202020204" pitchFamily="34" charset="0"/>
              </a:rPr>
              <a:t> Dana, “</a:t>
            </a:r>
            <a:r>
              <a:rPr lang="tr-TR" b="1" dirty="0">
                <a:latin typeface="Arial" panose="020B0604020202020204" pitchFamily="34" charset="0"/>
                <a:cs typeface="Arial" panose="020B0604020202020204" pitchFamily="34" charset="0"/>
              </a:rPr>
              <a:t>iş adamlarının kitapları okumasını sağlayamasak bile belki kullanmalarını sağlayabiliriz</a:t>
            </a:r>
            <a:r>
              <a:rPr lang="tr-TR" dirty="0">
                <a:latin typeface="Arial" panose="020B0604020202020204" pitchFamily="34" charset="0"/>
                <a:cs typeface="Arial" panose="020B0604020202020204" pitchFamily="34" charset="0"/>
              </a:rPr>
              <a:t>” yaklaşımını benimseyerek 1904 yılında kütüphanesinde iş </a:t>
            </a:r>
            <a:r>
              <a:rPr lang="tr-TR" dirty="0" smtClean="0">
                <a:latin typeface="Arial" panose="020B0604020202020204" pitchFamily="34" charset="0"/>
                <a:cs typeface="Arial" panose="020B0604020202020204" pitchFamily="34" charset="0"/>
              </a:rPr>
              <a:t>şubesini(</a:t>
            </a:r>
            <a:r>
              <a:rPr lang="tr-TR" dirty="0" err="1" smtClean="0">
                <a:latin typeface="Arial" panose="020B0604020202020204" pitchFamily="34" charset="0"/>
                <a:cs typeface="Arial" panose="020B0604020202020204" pitchFamily="34" charset="0"/>
              </a:rPr>
              <a:t>business</a:t>
            </a:r>
            <a:r>
              <a:rPr lang="tr-TR" dirty="0" smtClean="0">
                <a:latin typeface="Arial" panose="020B0604020202020204" pitchFamily="34" charset="0"/>
                <a:cs typeface="Arial" panose="020B0604020202020204" pitchFamily="34" charset="0"/>
              </a:rPr>
              <a:t> </a:t>
            </a:r>
            <a:r>
              <a:rPr lang="tr-TR" dirty="0" err="1">
                <a:latin typeface="Arial" panose="020B0604020202020204" pitchFamily="34" charset="0"/>
                <a:cs typeface="Arial" panose="020B0604020202020204" pitchFamily="34" charset="0"/>
              </a:rPr>
              <a:t>branch</a:t>
            </a:r>
            <a:r>
              <a:rPr lang="tr-TR" dirty="0">
                <a:latin typeface="Arial" panose="020B0604020202020204" pitchFamily="34" charset="0"/>
                <a:cs typeface="Arial" panose="020B0604020202020204" pitchFamily="34" charset="0"/>
              </a:rPr>
              <a:t>) </a:t>
            </a:r>
            <a:r>
              <a:rPr lang="tr-TR" dirty="0" smtClean="0">
                <a:latin typeface="Arial" panose="020B0604020202020204" pitchFamily="34" charset="0"/>
                <a:cs typeface="Arial" panose="020B0604020202020204" pitchFamily="34" charset="0"/>
              </a:rPr>
              <a:t>açar</a:t>
            </a:r>
          </a:p>
          <a:p>
            <a:r>
              <a:rPr lang="tr-TR" dirty="0">
                <a:latin typeface="Arial" panose="020B0604020202020204" pitchFamily="34" charset="0"/>
                <a:cs typeface="Arial" panose="020B0604020202020204" pitchFamily="34" charset="0"/>
              </a:rPr>
              <a:t>Dana, kısa zamanda çok fazla miktarda iş literatürü olduğunun farkına </a:t>
            </a:r>
            <a:r>
              <a:rPr lang="tr-TR" dirty="0" smtClean="0">
                <a:latin typeface="Arial" panose="020B0604020202020204" pitchFamily="34" charset="0"/>
                <a:cs typeface="Arial" panose="020B0604020202020204" pitchFamily="34" charset="0"/>
              </a:rPr>
              <a:t>varır</a:t>
            </a:r>
            <a:r>
              <a:rPr lang="tr-TR" dirty="0">
                <a:latin typeface="Arial" panose="020B0604020202020204" pitchFamily="34" charset="0"/>
                <a:cs typeface="Arial" panose="020B0604020202020204" pitchFamily="34" charset="0"/>
              </a:rPr>
              <a:t>. Bunlar genelde geleneksel olmayan yayınlardır. Ticari kataloglar, devlet yayınları ve istatistikler, haritalar, demiryolu ve telgraf bilgisi ve şehir, telefon ve ticari rehberlerin yanı sıra iş kitapları ve </a:t>
            </a:r>
            <a:r>
              <a:rPr lang="tr-TR" dirty="0" smtClean="0">
                <a:latin typeface="Arial" panose="020B0604020202020204" pitchFamily="34" charset="0"/>
                <a:cs typeface="Arial" panose="020B0604020202020204" pitchFamily="34" charset="0"/>
              </a:rPr>
              <a:t>periyodikleri</a:t>
            </a:r>
            <a:r>
              <a:rPr lang="tr-TR" dirty="0">
                <a:latin typeface="Arial" panose="020B0604020202020204" pitchFamily="34" charset="0"/>
                <a:cs typeface="Arial" panose="020B0604020202020204" pitchFamily="34" charset="0"/>
              </a:rPr>
              <a:t> </a:t>
            </a:r>
            <a:r>
              <a:rPr lang="tr-TR" dirty="0" smtClean="0">
                <a:latin typeface="Arial" panose="020B0604020202020204" pitchFamily="34" charset="0"/>
                <a:cs typeface="Arial" panose="020B0604020202020204" pitchFamily="34" charset="0"/>
              </a:rPr>
              <a:t>gibidir.</a:t>
            </a:r>
            <a:endParaRPr lang="tr-TR"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36079877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0"/>
            <a:ext cx="9144000" cy="6858000"/>
          </a:xfrm>
          <a:solidFill>
            <a:srgbClr val="FFC000"/>
          </a:solidFill>
        </p:spPr>
        <p:txBody>
          <a:bodyPr>
            <a:normAutofit fontScale="92500"/>
          </a:bodyPr>
          <a:lstStyle/>
          <a:p>
            <a:r>
              <a:rPr lang="tr-TR" dirty="0">
                <a:latin typeface="Arial" panose="020B0604020202020204" pitchFamily="34" charset="0"/>
                <a:cs typeface="Arial" panose="020B0604020202020204" pitchFamily="34" charset="0"/>
              </a:rPr>
              <a:t>Devletin yönetim kademelerine hizmet veren </a:t>
            </a:r>
            <a:r>
              <a:rPr lang="tr-TR" b="1" dirty="0">
                <a:latin typeface="Arial" panose="020B0604020202020204" pitchFamily="34" charset="0"/>
                <a:cs typeface="Arial" panose="020B0604020202020204" pitchFamily="34" charset="0"/>
              </a:rPr>
              <a:t>yasama danışma bürolarının </a:t>
            </a:r>
            <a:r>
              <a:rPr lang="tr-TR" dirty="0">
                <a:latin typeface="Arial" panose="020B0604020202020204" pitchFamily="34" charset="0"/>
                <a:cs typeface="Arial" panose="020B0604020202020204" pitchFamily="34" charset="0"/>
              </a:rPr>
              <a:t>gelişimi özel kütüphane hareketine ivme kazandıran unsurlardan biri </a:t>
            </a:r>
            <a:r>
              <a:rPr lang="tr-TR" dirty="0" smtClean="0">
                <a:latin typeface="Arial" panose="020B0604020202020204" pitchFamily="34" charset="0"/>
                <a:cs typeface="Arial" panose="020B0604020202020204" pitchFamily="34" charset="0"/>
              </a:rPr>
              <a:t>olmuştur</a:t>
            </a:r>
          </a:p>
          <a:p>
            <a:r>
              <a:rPr lang="tr-TR" dirty="0">
                <a:latin typeface="Arial" panose="020B0604020202020204" pitchFamily="34" charset="0"/>
                <a:cs typeface="Arial" panose="020B0604020202020204" pitchFamily="34" charset="0"/>
              </a:rPr>
              <a:t>Bu bürolar aracılığıyla kapsamlı </a:t>
            </a:r>
            <a:r>
              <a:rPr lang="tr-TR" b="1" dirty="0">
                <a:latin typeface="Arial" panose="020B0604020202020204" pitchFamily="34" charset="0"/>
                <a:cs typeface="Arial" panose="020B0604020202020204" pitchFamily="34" charset="0"/>
              </a:rPr>
              <a:t>analitik enformasyon hizmetlerinin</a:t>
            </a:r>
            <a:r>
              <a:rPr lang="tr-TR" dirty="0">
                <a:latin typeface="Arial" panose="020B0604020202020204" pitchFamily="34" charset="0"/>
                <a:cs typeface="Arial" panose="020B0604020202020204" pitchFamily="34" charset="0"/>
              </a:rPr>
              <a:t> gelişimi mümkün olmuştur</a:t>
            </a:r>
            <a:r>
              <a:rPr lang="tr-TR" dirty="0" smtClean="0">
                <a:latin typeface="Arial" panose="020B0604020202020204" pitchFamily="34" charset="0"/>
                <a:cs typeface="Arial" panose="020B0604020202020204" pitchFamily="34" charset="0"/>
              </a:rPr>
              <a:t>.</a:t>
            </a:r>
          </a:p>
          <a:p>
            <a:r>
              <a:rPr lang="tr-TR" dirty="0" smtClean="0">
                <a:latin typeface="Arial" panose="020B0604020202020204" pitchFamily="34" charset="0"/>
                <a:cs typeface="Arial" panose="020B0604020202020204" pitchFamily="34" charset="0"/>
              </a:rPr>
              <a:t>Öte yandan ulusal </a:t>
            </a:r>
            <a:r>
              <a:rPr lang="tr-TR" dirty="0">
                <a:latin typeface="Arial" panose="020B0604020202020204" pitchFamily="34" charset="0"/>
                <a:cs typeface="Arial" panose="020B0604020202020204" pitchFamily="34" charset="0"/>
              </a:rPr>
              <a:t>ve eyaletler düzeyinde </a:t>
            </a:r>
            <a:r>
              <a:rPr lang="tr-TR" b="1" dirty="0">
                <a:latin typeface="Arial" panose="020B0604020202020204" pitchFamily="34" charset="0"/>
                <a:cs typeface="Arial" panose="020B0604020202020204" pitchFamily="34" charset="0"/>
              </a:rPr>
              <a:t>Devlet Hukuk Kütüphanelerinin </a:t>
            </a:r>
            <a:r>
              <a:rPr lang="tr-TR" dirty="0" smtClean="0">
                <a:latin typeface="Arial" panose="020B0604020202020204" pitchFamily="34" charset="0"/>
                <a:cs typeface="Arial" panose="020B0604020202020204" pitchFamily="34" charset="0"/>
              </a:rPr>
              <a:t>uzun bir geçmişi vardır.</a:t>
            </a:r>
          </a:p>
          <a:p>
            <a:r>
              <a:rPr lang="tr-TR" dirty="0">
                <a:latin typeface="Arial" panose="020B0604020202020204" pitchFamily="34" charset="0"/>
                <a:cs typeface="Arial" panose="020B0604020202020204" pitchFamily="34" charset="0"/>
              </a:rPr>
              <a:t>Hukuk dermelerinden başka yasama danışmasına doğru ilk adımlar, </a:t>
            </a:r>
            <a:r>
              <a:rPr lang="tr-TR" dirty="0" err="1">
                <a:latin typeface="Arial" panose="020B0604020202020204" pitchFamily="34" charset="0"/>
                <a:cs typeface="Arial" panose="020B0604020202020204" pitchFamily="34" charset="0"/>
              </a:rPr>
              <a:t>Melvil</a:t>
            </a:r>
            <a:r>
              <a:rPr lang="tr-TR" dirty="0">
                <a:latin typeface="Arial" panose="020B0604020202020204" pitchFamily="34" charset="0"/>
                <a:cs typeface="Arial" panose="020B0604020202020204" pitchFamily="34" charset="0"/>
              </a:rPr>
              <a:t> </a:t>
            </a:r>
            <a:r>
              <a:rPr lang="tr-TR" dirty="0" err="1">
                <a:latin typeface="Arial" panose="020B0604020202020204" pitchFamily="34" charset="0"/>
                <a:cs typeface="Arial" panose="020B0604020202020204" pitchFamily="34" charset="0"/>
              </a:rPr>
              <a:t>Dewey’nin</a:t>
            </a:r>
            <a:r>
              <a:rPr lang="tr-TR" dirty="0">
                <a:latin typeface="Arial" panose="020B0604020202020204" pitchFamily="34" charset="0"/>
                <a:cs typeface="Arial" panose="020B0604020202020204" pitchFamily="34" charset="0"/>
              </a:rPr>
              <a:t> New York </a:t>
            </a:r>
            <a:r>
              <a:rPr lang="tr-TR" dirty="0" err="1">
                <a:latin typeface="Arial" panose="020B0604020202020204" pitchFamily="34" charset="0"/>
                <a:cs typeface="Arial" panose="020B0604020202020204" pitchFamily="34" charset="0"/>
              </a:rPr>
              <a:t>State</a:t>
            </a:r>
            <a:r>
              <a:rPr lang="tr-TR" dirty="0">
                <a:latin typeface="Arial" panose="020B0604020202020204" pitchFamily="34" charset="0"/>
                <a:cs typeface="Arial" panose="020B0604020202020204" pitchFamily="34" charset="0"/>
              </a:rPr>
              <a:t> </a:t>
            </a:r>
            <a:r>
              <a:rPr lang="tr-TR" dirty="0" err="1">
                <a:latin typeface="Arial" panose="020B0604020202020204" pitchFamily="34" charset="0"/>
                <a:cs typeface="Arial" panose="020B0604020202020204" pitchFamily="34" charset="0"/>
              </a:rPr>
              <a:t>Library’de</a:t>
            </a:r>
            <a:r>
              <a:rPr lang="tr-TR" dirty="0">
                <a:latin typeface="Arial" panose="020B0604020202020204" pitchFamily="34" charset="0"/>
                <a:cs typeface="Arial" panose="020B0604020202020204" pitchFamily="34" charset="0"/>
              </a:rPr>
              <a:t> 1890 yılında bir </a:t>
            </a:r>
            <a:r>
              <a:rPr lang="tr-TR" b="1" dirty="0">
                <a:latin typeface="Arial" panose="020B0604020202020204" pitchFamily="34" charset="0"/>
                <a:cs typeface="Arial" panose="020B0604020202020204" pitchFamily="34" charset="0"/>
              </a:rPr>
              <a:t>yasama danışma seksiyonu</a:t>
            </a:r>
            <a:r>
              <a:rPr lang="tr-TR" dirty="0">
                <a:latin typeface="Arial" panose="020B0604020202020204" pitchFamily="34" charset="0"/>
                <a:cs typeface="Arial" panose="020B0604020202020204" pitchFamily="34" charset="0"/>
              </a:rPr>
              <a:t> kurmasıyla atılmıştır</a:t>
            </a:r>
          </a:p>
        </p:txBody>
      </p:sp>
    </p:spTree>
    <p:extLst>
      <p:ext uri="{BB962C8B-B14F-4D97-AF65-F5344CB8AC3E}">
        <p14:creationId xmlns:p14="http://schemas.microsoft.com/office/powerpoint/2010/main" val="64633392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0"/>
            <a:ext cx="9144000" cy="6858000"/>
          </a:xfrm>
          <a:solidFill>
            <a:srgbClr val="FFC000"/>
          </a:solidFill>
        </p:spPr>
        <p:txBody>
          <a:bodyPr/>
          <a:lstStyle/>
          <a:p>
            <a:endParaRPr lang="tr-TR" dirty="0" smtClean="0">
              <a:latin typeface="Arial" panose="020B0604020202020204" pitchFamily="34" charset="0"/>
              <a:cs typeface="Arial" panose="020B0604020202020204" pitchFamily="34" charset="0"/>
            </a:endParaRPr>
          </a:p>
          <a:p>
            <a:r>
              <a:rPr lang="tr-TR" dirty="0" smtClean="0">
                <a:latin typeface="Arial" panose="020B0604020202020204" pitchFamily="34" charset="0"/>
                <a:cs typeface="Arial" panose="020B0604020202020204" pitchFamily="34" charset="0"/>
              </a:rPr>
              <a:t>1900 </a:t>
            </a:r>
            <a:r>
              <a:rPr lang="tr-TR" dirty="0">
                <a:latin typeface="Arial" panose="020B0604020202020204" pitchFamily="34" charset="0"/>
                <a:cs typeface="Arial" panose="020B0604020202020204" pitchFamily="34" charset="0"/>
              </a:rPr>
              <a:t>1915 </a:t>
            </a:r>
            <a:r>
              <a:rPr lang="tr-TR" dirty="0" smtClean="0">
                <a:latin typeface="Arial" panose="020B0604020202020204" pitchFamily="34" charset="0"/>
                <a:cs typeface="Arial" panose="020B0604020202020204" pitchFamily="34" charset="0"/>
              </a:rPr>
              <a:t>döneminde, </a:t>
            </a:r>
            <a:r>
              <a:rPr lang="tr-TR" b="1" dirty="0">
                <a:latin typeface="Arial" panose="020B0604020202020204" pitchFamily="34" charset="0"/>
                <a:cs typeface="Arial" panose="020B0604020202020204" pitchFamily="34" charset="0"/>
              </a:rPr>
              <a:t>kamu yararı düşüncesinin</a:t>
            </a:r>
            <a:r>
              <a:rPr lang="tr-TR" dirty="0">
                <a:latin typeface="Arial" panose="020B0604020202020204" pitchFamily="34" charset="0"/>
                <a:cs typeface="Arial" panose="020B0604020202020204" pitchFamily="34" charset="0"/>
              </a:rPr>
              <a:t> önemsenmesi ve Hükümet reformunun desteklenmesi </a:t>
            </a:r>
            <a:r>
              <a:rPr lang="tr-TR" dirty="0" smtClean="0">
                <a:latin typeface="Arial" panose="020B0604020202020204" pitchFamily="34" charset="0"/>
                <a:cs typeface="Arial" panose="020B0604020202020204" pitchFamily="34" charset="0"/>
              </a:rPr>
              <a:t>için </a:t>
            </a:r>
            <a:r>
              <a:rPr lang="tr-TR" b="1" dirty="0" smtClean="0">
                <a:latin typeface="Arial" panose="020B0604020202020204" pitchFamily="34" charset="0"/>
                <a:cs typeface="Arial" panose="020B0604020202020204" pitchFamily="34" charset="0"/>
              </a:rPr>
              <a:t>yasama </a:t>
            </a:r>
            <a:r>
              <a:rPr lang="tr-TR" b="1" dirty="0">
                <a:latin typeface="Arial" panose="020B0604020202020204" pitchFamily="34" charset="0"/>
                <a:cs typeface="Arial" panose="020B0604020202020204" pitchFamily="34" charset="0"/>
              </a:rPr>
              <a:t>danışma bürolarının</a:t>
            </a:r>
            <a:r>
              <a:rPr lang="tr-TR" dirty="0">
                <a:latin typeface="Arial" panose="020B0604020202020204" pitchFamily="34" charset="0"/>
                <a:cs typeface="Arial" panose="020B0604020202020204" pitchFamily="34" charset="0"/>
              </a:rPr>
              <a:t> </a:t>
            </a:r>
            <a:r>
              <a:rPr lang="tr-TR" dirty="0" smtClean="0">
                <a:latin typeface="Arial" panose="020B0604020202020204" pitchFamily="34" charset="0"/>
                <a:cs typeface="Arial" panose="020B0604020202020204" pitchFamily="34" charset="0"/>
              </a:rPr>
              <a:t>hizmetlerinin </a:t>
            </a:r>
            <a:r>
              <a:rPr lang="tr-TR" dirty="0">
                <a:latin typeface="Arial" panose="020B0604020202020204" pitchFamily="34" charset="0"/>
                <a:cs typeface="Arial" panose="020B0604020202020204" pitchFamily="34" charset="0"/>
              </a:rPr>
              <a:t>parçası olarak idari süreçler için bilirkişilik sağlaması bile </a:t>
            </a:r>
            <a:r>
              <a:rPr lang="tr-TR" dirty="0" smtClean="0">
                <a:latin typeface="Arial" panose="020B0604020202020204" pitchFamily="34" charset="0"/>
                <a:cs typeface="Arial" panose="020B0604020202020204" pitchFamily="34" charset="0"/>
              </a:rPr>
              <a:t>söz konusu olmuştur.</a:t>
            </a:r>
          </a:p>
          <a:p>
            <a:r>
              <a:rPr lang="tr-TR" dirty="0">
                <a:latin typeface="Arial" panose="020B0604020202020204" pitchFamily="34" charset="0"/>
                <a:cs typeface="Arial" panose="020B0604020202020204" pitchFamily="34" charset="0"/>
              </a:rPr>
              <a:t>Belediyelerde danışma hizmetlerinin </a:t>
            </a:r>
            <a:r>
              <a:rPr lang="tr-TR" dirty="0" smtClean="0">
                <a:latin typeface="Arial" panose="020B0604020202020204" pitchFamily="34" charset="0"/>
                <a:cs typeface="Arial" panose="020B0604020202020204" pitchFamily="34" charset="0"/>
              </a:rPr>
              <a:t>sağlanması, </a:t>
            </a:r>
            <a:r>
              <a:rPr lang="tr-TR" dirty="0">
                <a:latin typeface="Arial" panose="020B0604020202020204" pitchFamily="34" charset="0"/>
                <a:cs typeface="Arial" panose="020B0604020202020204" pitchFamily="34" charset="0"/>
              </a:rPr>
              <a:t>bazen “</a:t>
            </a:r>
            <a:r>
              <a:rPr lang="tr-TR" b="1" dirty="0">
                <a:latin typeface="Arial" panose="020B0604020202020204" pitchFamily="34" charset="0"/>
                <a:cs typeface="Arial" panose="020B0604020202020204" pitchFamily="34" charset="0"/>
              </a:rPr>
              <a:t>belediye danışma departmanı</a:t>
            </a:r>
            <a:r>
              <a:rPr lang="tr-TR" dirty="0">
                <a:latin typeface="Arial" panose="020B0604020202020204" pitchFamily="34" charset="0"/>
                <a:cs typeface="Arial" panose="020B0604020202020204" pitchFamily="34" charset="0"/>
              </a:rPr>
              <a:t>” şeklinde belediyede bir şube olarak bazen </a:t>
            </a:r>
            <a:r>
              <a:rPr lang="tr-TR" b="1" dirty="0">
                <a:latin typeface="Arial" panose="020B0604020202020204" pitchFamily="34" charset="0"/>
                <a:cs typeface="Arial" panose="020B0604020202020204" pitchFamily="34" charset="0"/>
              </a:rPr>
              <a:t>ayrı bir kuruluş </a:t>
            </a:r>
            <a:r>
              <a:rPr lang="tr-TR" dirty="0">
                <a:latin typeface="Arial" panose="020B0604020202020204" pitchFamily="34" charset="0"/>
                <a:cs typeface="Arial" panose="020B0604020202020204" pitchFamily="34" charset="0"/>
              </a:rPr>
              <a:t>olarak bazen de </a:t>
            </a:r>
            <a:r>
              <a:rPr lang="tr-TR" b="1" dirty="0">
                <a:latin typeface="Arial" panose="020B0604020202020204" pitchFamily="34" charset="0"/>
                <a:cs typeface="Arial" panose="020B0604020202020204" pitchFamily="34" charset="0"/>
              </a:rPr>
              <a:t>halk kütüphanesinin bir bölümü </a:t>
            </a:r>
            <a:r>
              <a:rPr lang="tr-TR" dirty="0">
                <a:latin typeface="Arial" panose="020B0604020202020204" pitchFamily="34" charset="0"/>
                <a:cs typeface="Arial" panose="020B0604020202020204" pitchFamily="34" charset="0"/>
              </a:rPr>
              <a:t>olarak </a:t>
            </a:r>
            <a:r>
              <a:rPr lang="tr-TR" dirty="0" smtClean="0">
                <a:latin typeface="Arial" panose="020B0604020202020204" pitchFamily="34" charset="0"/>
                <a:cs typeface="Arial" panose="020B0604020202020204" pitchFamily="34" charset="0"/>
              </a:rPr>
              <a:t>kurumsallaşmıştır.</a:t>
            </a:r>
            <a:endParaRPr lang="tr-TR"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20301918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0"/>
            <a:ext cx="9144000" cy="6858000"/>
          </a:xfrm>
          <a:solidFill>
            <a:srgbClr val="FFC000"/>
          </a:solidFill>
        </p:spPr>
        <p:txBody>
          <a:bodyPr>
            <a:normAutofit fontScale="92500" lnSpcReduction="10000"/>
          </a:bodyPr>
          <a:lstStyle/>
          <a:p>
            <a:endParaRPr lang="tr-TR" dirty="0" smtClean="0">
              <a:latin typeface="Arial" panose="020B0604020202020204" pitchFamily="34" charset="0"/>
              <a:cs typeface="Arial" panose="020B0604020202020204" pitchFamily="34" charset="0"/>
            </a:endParaRPr>
          </a:p>
          <a:p>
            <a:r>
              <a:rPr lang="tr-TR" dirty="0" smtClean="0">
                <a:latin typeface="Arial" panose="020B0604020202020204" pitchFamily="34" charset="0"/>
                <a:cs typeface="Arial" panose="020B0604020202020204" pitchFamily="34" charset="0"/>
              </a:rPr>
              <a:t>1880’den sonra iş </a:t>
            </a:r>
            <a:r>
              <a:rPr lang="tr-TR" dirty="0">
                <a:latin typeface="Arial" panose="020B0604020202020204" pitchFamily="34" charset="0"/>
                <a:cs typeface="Arial" panose="020B0604020202020204" pitchFamily="34" charset="0"/>
              </a:rPr>
              <a:t>dünyasında ve endüstride ciddi biçimde </a:t>
            </a:r>
            <a:r>
              <a:rPr lang="tr-TR" dirty="0" smtClean="0">
                <a:latin typeface="Arial" panose="020B0604020202020204" pitchFamily="34" charset="0"/>
                <a:cs typeface="Arial" panose="020B0604020202020204" pitchFamily="34" charset="0"/>
              </a:rPr>
              <a:t>kütüphaneler görülmeye başladı</a:t>
            </a:r>
            <a:r>
              <a:rPr lang="tr-TR" dirty="0" smtClean="0"/>
              <a:t>.</a:t>
            </a:r>
          </a:p>
          <a:p>
            <a:pPr lvl="1"/>
            <a:r>
              <a:rPr lang="tr-TR" dirty="0" smtClean="0"/>
              <a:t>Teknik ve meslek kütüphaneleri</a:t>
            </a:r>
          </a:p>
          <a:p>
            <a:pPr lvl="1"/>
            <a:r>
              <a:rPr lang="tr-TR" dirty="0" smtClean="0"/>
              <a:t>İş ve ticaret kütüphaneleri</a:t>
            </a:r>
          </a:p>
          <a:p>
            <a:pPr lvl="1"/>
            <a:r>
              <a:rPr lang="tr-TR" dirty="0"/>
              <a:t>sigorta şirketlerinin </a:t>
            </a:r>
            <a:r>
              <a:rPr lang="tr-TR" dirty="0" smtClean="0"/>
              <a:t> </a:t>
            </a:r>
            <a:r>
              <a:rPr lang="tr-TR" dirty="0"/>
              <a:t>kütüphaneleri </a:t>
            </a:r>
            <a:endParaRPr lang="tr-TR" dirty="0" smtClean="0"/>
          </a:p>
          <a:p>
            <a:pPr marL="457200" lvl="1" indent="0">
              <a:buNone/>
            </a:pPr>
            <a:r>
              <a:rPr lang="tr-TR" b="1" dirty="0" smtClean="0">
                <a:latin typeface="Arial" panose="020B0604020202020204" pitchFamily="34" charset="0"/>
                <a:cs typeface="Arial" panose="020B0604020202020204" pitchFamily="34" charset="0"/>
              </a:rPr>
              <a:t>Teknik</a:t>
            </a:r>
            <a:r>
              <a:rPr lang="tr-TR" dirty="0" smtClean="0">
                <a:latin typeface="Arial" panose="020B0604020202020204" pitchFamily="34" charset="0"/>
                <a:cs typeface="Arial" panose="020B0604020202020204" pitchFamily="34" charset="0"/>
              </a:rPr>
              <a:t> </a:t>
            </a:r>
            <a:r>
              <a:rPr lang="tr-TR" dirty="0">
                <a:latin typeface="Arial" panose="020B0604020202020204" pitchFamily="34" charset="0"/>
                <a:cs typeface="Arial" panose="020B0604020202020204" pitchFamily="34" charset="0"/>
              </a:rPr>
              <a:t>literatürden çekilen değil fakat şirketin kendi kayıtlarından ve raporlarından ve diğer dış kaynaklardan çekilen enformasyonun kaynak merkezi olan kütüphanenin verimliliği ve yönetimine vurgu </a:t>
            </a:r>
            <a:r>
              <a:rPr lang="tr-TR" dirty="0" smtClean="0">
                <a:latin typeface="Arial" panose="020B0604020202020204" pitchFamily="34" charset="0"/>
                <a:cs typeface="Arial" panose="020B0604020202020204" pitchFamily="34" charset="0"/>
              </a:rPr>
              <a:t>yapıldı</a:t>
            </a:r>
          </a:p>
          <a:p>
            <a:pPr marL="457200" lvl="1" indent="0">
              <a:buNone/>
            </a:pPr>
            <a:r>
              <a:rPr lang="tr-TR" b="1" dirty="0">
                <a:latin typeface="Arial" panose="020B0604020202020204" pitchFamily="34" charset="0"/>
                <a:cs typeface="Arial" panose="020B0604020202020204" pitchFamily="34" charset="0"/>
              </a:rPr>
              <a:t>Ticari enformasyona </a:t>
            </a:r>
            <a:r>
              <a:rPr lang="tr-TR" dirty="0">
                <a:latin typeface="Arial" panose="020B0604020202020204" pitchFamily="34" charset="0"/>
                <a:cs typeface="Arial" panose="020B0604020202020204" pitchFamily="34" charset="0"/>
              </a:rPr>
              <a:t>dayanan </a:t>
            </a:r>
            <a:r>
              <a:rPr lang="tr-TR" dirty="0" smtClean="0">
                <a:latin typeface="Arial" panose="020B0604020202020204" pitchFamily="34" charset="0"/>
                <a:cs typeface="Arial" panose="020B0604020202020204" pitchFamily="34" charset="0"/>
              </a:rPr>
              <a:t>işletmelerde </a:t>
            </a:r>
            <a:r>
              <a:rPr lang="tr-TR" b="1" dirty="0" smtClean="0">
                <a:latin typeface="Arial" panose="020B0604020202020204" pitchFamily="34" charset="0"/>
                <a:cs typeface="Arial" panose="020B0604020202020204" pitchFamily="34" charset="0"/>
              </a:rPr>
              <a:t>kütüphaneler</a:t>
            </a:r>
            <a:r>
              <a:rPr lang="tr-TR" dirty="0" smtClean="0">
                <a:latin typeface="Arial" panose="020B0604020202020204" pitchFamily="34" charset="0"/>
                <a:cs typeface="Arial" panose="020B0604020202020204" pitchFamily="34" charset="0"/>
              </a:rPr>
              <a:t> </a:t>
            </a:r>
            <a:r>
              <a:rPr lang="tr-TR" dirty="0">
                <a:latin typeface="Arial" panose="020B0604020202020204" pitchFamily="34" charset="0"/>
                <a:cs typeface="Arial" panose="020B0604020202020204" pitchFamily="34" charset="0"/>
              </a:rPr>
              <a:t>şirket dokümanları, istatistiksel veri, devlet dokümanları, </a:t>
            </a:r>
            <a:r>
              <a:rPr lang="tr-TR" dirty="0" smtClean="0">
                <a:latin typeface="Arial" panose="020B0604020202020204" pitchFamily="34" charset="0"/>
                <a:cs typeface="Arial" panose="020B0604020202020204" pitchFamily="34" charset="0"/>
              </a:rPr>
              <a:t>broşürler </a:t>
            </a:r>
            <a:r>
              <a:rPr lang="tr-TR" dirty="0">
                <a:latin typeface="Arial" panose="020B0604020202020204" pitchFamily="34" charset="0"/>
                <a:cs typeface="Arial" panose="020B0604020202020204" pitchFamily="34" charset="0"/>
              </a:rPr>
              <a:t>ve genelde şirketlerin iç raporları ve yazışmaları, kesikler gibi </a:t>
            </a:r>
            <a:r>
              <a:rPr lang="tr-TR" b="1" dirty="0">
                <a:latin typeface="Arial" panose="020B0604020202020204" pitchFamily="34" charset="0"/>
                <a:cs typeface="Arial" panose="020B0604020202020204" pitchFamily="34" charset="0"/>
              </a:rPr>
              <a:t>işin gereği olarak biriken </a:t>
            </a:r>
            <a:r>
              <a:rPr lang="tr-TR" dirty="0">
                <a:latin typeface="Arial" panose="020B0604020202020204" pitchFamily="34" charset="0"/>
                <a:cs typeface="Arial" panose="020B0604020202020204" pitchFamily="34" charset="0"/>
              </a:rPr>
              <a:t>ve geleneksel kütüphane materyalinin dışındaki kaynaklardan </a:t>
            </a:r>
            <a:r>
              <a:rPr lang="tr-TR" dirty="0" smtClean="0">
                <a:latin typeface="Arial" panose="020B0604020202020204" pitchFamily="34" charset="0"/>
                <a:cs typeface="Arial" panose="020B0604020202020204" pitchFamily="34" charset="0"/>
              </a:rPr>
              <a:t>oluşuyordu.</a:t>
            </a:r>
            <a:endParaRPr lang="tr-TR"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784244680"/>
      </p:ext>
    </p:extLst>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107</TotalTime>
  <Words>1399</Words>
  <Application>Microsoft Office PowerPoint</Application>
  <PresentationFormat>Ekran Gösterisi (4:3)</PresentationFormat>
  <Paragraphs>109</Paragraphs>
  <Slides>21</Slides>
  <Notes>0</Notes>
  <HiddenSlides>0</HiddenSlides>
  <MMClips>0</MMClips>
  <ScaleCrop>false</ScaleCrop>
  <HeadingPairs>
    <vt:vector size="4" baseType="variant">
      <vt:variant>
        <vt:lpstr>Tema</vt:lpstr>
      </vt:variant>
      <vt:variant>
        <vt:i4>1</vt:i4>
      </vt:variant>
      <vt:variant>
        <vt:lpstr>Slayt Başlıkları</vt:lpstr>
      </vt:variant>
      <vt:variant>
        <vt:i4>21</vt:i4>
      </vt:variant>
    </vt:vector>
  </HeadingPairs>
  <TitlesOfParts>
    <vt:vector size="22" baseType="lpstr">
      <vt:lpstr>Ofis Teması</vt:lpstr>
      <vt:lpstr>PowerPoint Sunusu</vt:lpstr>
      <vt:lpstr>Özel Kütüphane Hareketi ve Dokümantasyon(ABD)</vt:lpstr>
      <vt:lpstr>PowerPoint Sunusu</vt:lpstr>
      <vt:lpstr>PowerPoint Sunusu</vt:lpstr>
      <vt:lpstr>PowerPoint Sunusu</vt:lpstr>
      <vt:lpstr>PowerPoint Sunusu</vt:lpstr>
      <vt:lpstr>PowerPoint Sunusu</vt:lpstr>
      <vt:lpstr>PowerPoint Sunusu</vt:lpstr>
      <vt:lpstr>PowerPoint Sunusu</vt:lpstr>
      <vt:lpstr>Örgütlenme</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Kullanıcı</dc:creator>
  <cp:lastModifiedBy>Kullanıcı</cp:lastModifiedBy>
  <cp:revision>13</cp:revision>
  <dcterms:created xsi:type="dcterms:W3CDTF">2018-03-05T03:02:17Z</dcterms:created>
  <dcterms:modified xsi:type="dcterms:W3CDTF">2018-03-09T10:05:40Z</dcterms:modified>
</cp:coreProperties>
</file>