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85" r:id="rId4"/>
    <p:sldId id="286" r:id="rId5"/>
    <p:sldId id="287" r:id="rId6"/>
    <p:sldId id="260" r:id="rId7"/>
    <p:sldId id="283" r:id="rId8"/>
    <p:sldId id="288" r:id="rId9"/>
    <p:sldId id="289" r:id="rId10"/>
    <p:sldId id="290" r:id="rId11"/>
    <p:sldId id="291"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09" autoAdjust="0"/>
    <p:restoredTop sz="94660"/>
  </p:normalViewPr>
  <p:slideViewPr>
    <p:cSldViewPr>
      <p:cViewPr varScale="1">
        <p:scale>
          <a:sx n="69" d="100"/>
          <a:sy n="69" d="100"/>
        </p:scale>
        <p:origin x="-152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13.9.2020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692696"/>
            <a:ext cx="7772400" cy="1470025"/>
          </a:xfrm>
        </p:spPr>
        <p:txBody>
          <a:bodyPr/>
          <a:lstStyle/>
          <a:p>
            <a:r>
              <a:rPr lang="tr-TR" dirty="0" smtClean="0"/>
              <a:t>4.HAFTA</a:t>
            </a:r>
            <a:endParaRPr lang="tr-TR" dirty="0"/>
          </a:p>
        </p:txBody>
      </p:sp>
      <p:sp>
        <p:nvSpPr>
          <p:cNvPr id="3" name="2 Alt Başlık"/>
          <p:cNvSpPr>
            <a:spLocks noGrp="1"/>
          </p:cNvSpPr>
          <p:nvPr>
            <p:ph type="subTitle" idx="1"/>
          </p:nvPr>
        </p:nvSpPr>
        <p:spPr>
          <a:xfrm>
            <a:off x="1403648" y="2060848"/>
            <a:ext cx="6400800" cy="2808312"/>
          </a:xfrm>
        </p:spPr>
        <p:txBody>
          <a:bodyPr>
            <a:normAutofit/>
          </a:bodyPr>
          <a:lstStyle/>
          <a:p>
            <a:r>
              <a:rPr lang="tr-TR" sz="4800" dirty="0" err="1" smtClean="0"/>
              <a:t>Nanomalzemeler</a:t>
            </a:r>
            <a:r>
              <a:rPr lang="tr-TR" sz="4800" dirty="0" smtClean="0"/>
              <a:t> ve özellikleri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b="1" dirty="0" smtClean="0"/>
              <a:t>Nikel </a:t>
            </a:r>
            <a:r>
              <a:rPr lang="tr-TR" b="1" dirty="0" err="1" smtClean="0"/>
              <a:t>Nanopartiküller</a:t>
            </a:r>
            <a:endParaRPr lang="tr-TR" dirty="0" smtClean="0"/>
          </a:p>
          <a:p>
            <a:pPr indent="17463">
              <a:buNone/>
            </a:pPr>
            <a:r>
              <a:rPr lang="tr-TR" dirty="0" smtClean="0"/>
              <a:t>Nikel </a:t>
            </a:r>
            <a:r>
              <a:rPr lang="tr-TR" dirty="0" err="1" smtClean="0"/>
              <a:t>nanopartikülü</a:t>
            </a:r>
            <a:r>
              <a:rPr lang="tr-TR" dirty="0" smtClean="0"/>
              <a:t> yanıcıdır. Hassas bir şekilde yerleştirilmeli ve şiddetli titreşim ve sürtünmeden kaçınılmalıdır</a:t>
            </a:r>
            <a:r>
              <a:rPr lang="tr-TR" dirty="0" smtClean="0"/>
              <a:t>.</a:t>
            </a:r>
          </a:p>
          <a:p>
            <a:pPr indent="17463">
              <a:buNone/>
            </a:pPr>
            <a:endParaRPr lang="tr-TR" dirty="0" smtClean="0"/>
          </a:p>
          <a:p>
            <a:r>
              <a:rPr lang="tr-TR" dirty="0" smtClean="0"/>
              <a:t> </a:t>
            </a:r>
            <a:r>
              <a:rPr lang="tr-TR" b="1" dirty="0" smtClean="0"/>
              <a:t>Alüminyum </a:t>
            </a:r>
            <a:r>
              <a:rPr lang="tr-TR" b="1" dirty="0" err="1" smtClean="0"/>
              <a:t>Nanopartiküller</a:t>
            </a:r>
            <a:endParaRPr lang="tr-TR" dirty="0" smtClean="0"/>
          </a:p>
          <a:p>
            <a:pPr indent="17463">
              <a:buNone/>
            </a:pPr>
            <a:r>
              <a:rPr lang="tr-TR" dirty="0" smtClean="0"/>
              <a:t>Isı transfer akışkanları (süspansiyonlar); </a:t>
            </a:r>
            <a:r>
              <a:rPr lang="tr-TR" dirty="0" err="1" smtClean="0"/>
              <a:t>nanokompozitler</a:t>
            </a:r>
            <a:r>
              <a:rPr lang="tr-TR" dirty="0" smtClean="0"/>
              <a:t> ,</a:t>
            </a:r>
            <a:r>
              <a:rPr lang="tr-TR" dirty="0" smtClean="0"/>
              <a:t> IC </a:t>
            </a:r>
            <a:r>
              <a:rPr lang="tr-TR" dirty="0" smtClean="0"/>
              <a:t>kartı veya paketi için </a:t>
            </a:r>
            <a:r>
              <a:rPr lang="tr-TR" dirty="0" smtClean="0"/>
              <a:t>kaynaklar</a:t>
            </a:r>
            <a:r>
              <a:rPr lang="tr-TR" dirty="0" smtClean="0"/>
              <a:t> ,</a:t>
            </a:r>
            <a:r>
              <a:rPr lang="tr-TR" dirty="0" smtClean="0"/>
              <a:t> şeffaf </a:t>
            </a:r>
            <a:r>
              <a:rPr lang="tr-TR" dirty="0" smtClean="0"/>
              <a:t>iletken </a:t>
            </a:r>
            <a:r>
              <a:rPr lang="tr-TR" dirty="0" smtClean="0"/>
              <a:t>kaplamalar</a:t>
            </a:r>
            <a:r>
              <a:rPr lang="tr-TR" dirty="0" smtClean="0"/>
              <a:t> , </a:t>
            </a:r>
            <a:r>
              <a:rPr lang="tr-TR" dirty="0" smtClean="0"/>
              <a:t> şeffaf </a:t>
            </a:r>
            <a:r>
              <a:rPr lang="tr-TR" dirty="0" smtClean="0"/>
              <a:t>optik </a:t>
            </a:r>
            <a:r>
              <a:rPr lang="tr-TR" dirty="0" smtClean="0"/>
              <a:t>kaplamalar</a:t>
            </a:r>
            <a:r>
              <a:rPr lang="tr-TR" dirty="0" smtClean="0"/>
              <a:t> </a:t>
            </a:r>
            <a:r>
              <a:rPr lang="tr-TR" dirty="0" smtClean="0"/>
              <a:t>, aşınmaya </a:t>
            </a:r>
            <a:r>
              <a:rPr lang="tr-TR" dirty="0" smtClean="0"/>
              <a:t>dayanıklı katkılar.</a:t>
            </a:r>
          </a:p>
          <a:p>
            <a:endParaRPr lang="tr-TR" dirty="0" smtClean="0"/>
          </a:p>
          <a:p>
            <a:r>
              <a:rPr lang="tr-TR" b="1" dirty="0" smtClean="0"/>
              <a:t>Demir </a:t>
            </a:r>
            <a:r>
              <a:rPr lang="tr-TR" b="1" dirty="0" err="1" smtClean="0"/>
              <a:t>Nanopartiküller</a:t>
            </a:r>
            <a:endParaRPr lang="tr-TR" dirty="0" smtClean="0"/>
          </a:p>
          <a:p>
            <a:pPr indent="17463">
              <a:buNone/>
            </a:pPr>
            <a:r>
              <a:rPr lang="tr-TR" dirty="0" smtClean="0"/>
              <a:t>Demir </a:t>
            </a:r>
            <a:r>
              <a:rPr lang="tr-TR" dirty="0" err="1" smtClean="0"/>
              <a:t>nanoparçacık</a:t>
            </a:r>
            <a:r>
              <a:rPr lang="tr-TR" dirty="0" smtClean="0"/>
              <a:t> </a:t>
            </a:r>
            <a:r>
              <a:rPr lang="tr-TR" dirty="0" smtClean="0"/>
              <a:t>yaygın radar emiciler, manyetik kayıt cihazları, ısıya dayanıklı alaşımlar, toz </a:t>
            </a:r>
            <a:r>
              <a:rPr lang="tr-TR" dirty="0" err="1" smtClean="0"/>
              <a:t>metalurji</a:t>
            </a:r>
            <a:r>
              <a:rPr lang="tr-TR" dirty="0" smtClean="0"/>
              <a:t>, enjeksiyon kalıplama, çeşitli katkı maddeleri, bağlayıcı karbür, </a:t>
            </a:r>
            <a:r>
              <a:rPr lang="tr-TR" dirty="0" smtClean="0"/>
              <a:t>kimyasal </a:t>
            </a:r>
            <a:r>
              <a:rPr lang="tr-TR" dirty="0" smtClean="0"/>
              <a:t>katalizörler, yüksek dereceli boya ve diğer alanlarda kullanılmaktadır</a:t>
            </a:r>
            <a:r>
              <a:rPr lang="tr-TR" dirty="0" smtClean="0"/>
              <a:t>.</a:t>
            </a:r>
            <a:r>
              <a:rPr lang="tr-TR" dirty="0" smtClean="0"/>
              <a:t> </a:t>
            </a:r>
            <a:endParaRPr lang="tr-TR" dirty="0" smtClean="0"/>
          </a:p>
          <a:p>
            <a:endParaRPr lang="tr-TR" dirty="0" smtClean="0"/>
          </a:p>
          <a:p>
            <a:pPr>
              <a:buNone/>
            </a:pPr>
            <a:endParaRPr lang="tr-TR" dirty="0" smtClean="0"/>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Karbon </a:t>
            </a:r>
            <a:r>
              <a:rPr lang="tr-TR" b="1" dirty="0" err="1" smtClean="0"/>
              <a:t>Nanopartiküller</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İçten yanmalı motor yağlama yağını değiştirmek için </a:t>
            </a:r>
            <a:r>
              <a:rPr lang="tr-TR" dirty="0" smtClean="0"/>
              <a:t>kullanılır. Alüminyum </a:t>
            </a:r>
            <a:r>
              <a:rPr lang="tr-TR" dirty="0" smtClean="0"/>
              <a:t>alaşımlı malzemenin kalitesini ve performansını </a:t>
            </a:r>
            <a:r>
              <a:rPr lang="tr-TR" dirty="0" smtClean="0"/>
              <a:t>geliştirmek </a:t>
            </a:r>
            <a:r>
              <a:rPr lang="tr-TR" dirty="0" smtClean="0"/>
              <a:t>için parçacık arttırıcı olarak </a:t>
            </a:r>
            <a:r>
              <a:rPr lang="tr-TR" dirty="0" smtClean="0"/>
              <a:t>kullanılır. </a:t>
            </a:r>
            <a:r>
              <a:rPr lang="tr-TR" dirty="0" smtClean="0"/>
              <a:t>Ürün kalitesini yükseltmek ve üretim maliyetlerini azaltmak için yüksek sıcaklık ve yüksek basınç koşullarında </a:t>
            </a:r>
            <a:r>
              <a:rPr lang="tr-TR" dirty="0" smtClean="0"/>
              <a:t>l </a:t>
            </a:r>
            <a:r>
              <a:rPr lang="tr-TR" dirty="0" smtClean="0"/>
              <a:t>sentetik elmas </a:t>
            </a:r>
            <a:r>
              <a:rPr lang="tr-TR" dirty="0" smtClean="0"/>
              <a:t>teknolojisinin geliştirilmesinde kullanılır. </a:t>
            </a:r>
            <a:r>
              <a:rPr lang="tr-TR" dirty="0" smtClean="0"/>
              <a:t>Nano </a:t>
            </a:r>
            <a:r>
              <a:rPr lang="tr-TR" dirty="0" smtClean="0"/>
              <a:t>karbon </a:t>
            </a:r>
            <a:r>
              <a:rPr lang="tr-TR" dirty="0" smtClean="0"/>
              <a:t>malzemeler, hidrojen demetinde uygulanması beklenen iyi </a:t>
            </a:r>
            <a:r>
              <a:rPr lang="tr-TR" dirty="0" err="1" smtClean="0"/>
              <a:t>adsorpsiyona</a:t>
            </a:r>
            <a:r>
              <a:rPr lang="tr-TR" dirty="0" smtClean="0"/>
              <a:t> </a:t>
            </a:r>
            <a:r>
              <a:rPr lang="tr-TR" dirty="0" smtClean="0"/>
              <a:t>sahiptir. </a:t>
            </a:r>
            <a:r>
              <a:rPr lang="tr-TR" dirty="0" smtClean="0"/>
              <a:t>Bu malzeme, askeri gizli materyallerde kullanılabilecek güçlü bir dalga emici performansa sahiptir. Karbon </a:t>
            </a:r>
            <a:r>
              <a:rPr lang="tr-TR" dirty="0" err="1" smtClean="0"/>
              <a:t>nanopartikülleri</a:t>
            </a:r>
            <a:r>
              <a:rPr lang="tr-TR" dirty="0" smtClean="0"/>
              <a:t>, kauçuk ürünlerinin kalitesini ve hizmet ömrünü arttırmak için </a:t>
            </a:r>
            <a:r>
              <a:rPr lang="tr-TR" smtClean="0"/>
              <a:t>uygulanabilir.</a:t>
            </a:r>
            <a:r>
              <a:rPr lang="tr-TR" dirty="0" smtClean="0"/>
              <a:t>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Karbon </a:t>
            </a:r>
            <a:r>
              <a:rPr lang="tr-TR" dirty="0" err="1" smtClean="0"/>
              <a:t>Nanoçubuklar</a:t>
            </a:r>
            <a:endParaRPr lang="tr-TR" b="1" dirty="0"/>
          </a:p>
        </p:txBody>
      </p:sp>
      <p:sp>
        <p:nvSpPr>
          <p:cNvPr id="3" name="2 İçerik Yer Tutucusu"/>
          <p:cNvSpPr>
            <a:spLocks noGrp="1"/>
          </p:cNvSpPr>
          <p:nvPr>
            <p:ph idx="1"/>
          </p:nvPr>
        </p:nvSpPr>
        <p:spPr/>
        <p:txBody>
          <a:bodyPr>
            <a:normAutofit fontScale="85000" lnSpcReduction="10000"/>
          </a:bodyPr>
          <a:lstStyle/>
          <a:p>
            <a:pPr algn="just"/>
            <a:r>
              <a:rPr lang="tr-TR" dirty="0" smtClean="0"/>
              <a:t>Çubuklar, içi tamamen veya kısmen dolu tüp yapılardan oluşuyor. İç içe geçmiş Karbon tüplerinde(çok duvarlı tüplerde), iki tüp arasındaki uzaklık, genellikle tüpü oluşturan Karbon atomları arasındaki bağ uzaklığından fazladır.</a:t>
            </a:r>
          </a:p>
          <a:p>
            <a:pPr algn="just"/>
            <a:r>
              <a:rPr lang="tr-TR" dirty="0" smtClean="0"/>
              <a:t>Karbon atomunun, dört bağlı komşusu bulunursa bu durumda oluşan çok duvarlı tüp yapısına, çubuk deniyor. Bu yapıların esnekliği, tüplere göre daha azdır. Ayrıca tek duvarlı tüplerden farklı mekanik ve elektronik özellikler gösterirler.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dirty="0"/>
          </a:p>
        </p:txBody>
      </p:sp>
      <p:pic>
        <p:nvPicPr>
          <p:cNvPr id="4" name="3 İçerik Yer Tutucusu" descr="atik-poset-karbon-nanatup.png"/>
          <p:cNvPicPr>
            <a:picLocks noGrp="1" noChangeAspect="1"/>
          </p:cNvPicPr>
          <p:nvPr>
            <p:ph idx="1"/>
          </p:nvPr>
        </p:nvPicPr>
        <p:blipFill>
          <a:blip r:embed="rId2" cstate="print"/>
          <a:stretch>
            <a:fillRect/>
          </a:stretch>
        </p:blipFill>
        <p:spPr>
          <a:xfrm>
            <a:off x="1295677" y="1700808"/>
            <a:ext cx="6372667" cy="420596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Karbon </a:t>
            </a:r>
            <a:r>
              <a:rPr lang="tr-TR" dirty="0" err="1" smtClean="0"/>
              <a:t>Nanohalkalar</a:t>
            </a:r>
            <a:endParaRPr lang="tr-TR" b="1" dirty="0"/>
          </a:p>
        </p:txBody>
      </p:sp>
      <p:sp>
        <p:nvSpPr>
          <p:cNvPr id="3" name="2 İçerik Yer Tutucusu"/>
          <p:cNvSpPr>
            <a:spLocks noGrp="1"/>
          </p:cNvSpPr>
          <p:nvPr>
            <p:ph idx="1"/>
          </p:nvPr>
        </p:nvSpPr>
        <p:spPr/>
        <p:txBody>
          <a:bodyPr>
            <a:normAutofit/>
          </a:bodyPr>
          <a:lstStyle/>
          <a:p>
            <a:r>
              <a:rPr lang="tr-TR" dirty="0" smtClean="0"/>
              <a:t>Karbon tüplerin iki ucu birleştirilerek halka ("</a:t>
            </a:r>
            <a:r>
              <a:rPr lang="tr-TR" dirty="0" err="1" smtClean="0"/>
              <a:t>toroid</a:t>
            </a:r>
            <a:r>
              <a:rPr lang="tr-TR" dirty="0" smtClean="0"/>
              <a:t>") şeklinde yapıların oluşturulmasıdır</a:t>
            </a:r>
          </a:p>
          <a:p>
            <a:endParaRPr lang="tr-TR" dirty="0"/>
          </a:p>
        </p:txBody>
      </p:sp>
      <p:pic>
        <p:nvPicPr>
          <p:cNvPr id="4" name="Picture 2"/>
          <p:cNvPicPr>
            <a:picLocks noChangeAspect="1" noChangeArrowheads="1"/>
          </p:cNvPicPr>
          <p:nvPr/>
        </p:nvPicPr>
        <p:blipFill>
          <a:blip r:embed="rId2" cstate="print"/>
          <a:srcRect/>
          <a:stretch>
            <a:fillRect/>
          </a:stretch>
        </p:blipFill>
        <p:spPr bwMode="auto">
          <a:xfrm>
            <a:off x="1835696" y="2996952"/>
            <a:ext cx="5286412" cy="3421043"/>
          </a:xfrm>
          <a:prstGeom prst="rect">
            <a:avLst/>
          </a:prstGeom>
          <a:ln>
            <a:noFill/>
          </a:ln>
          <a:effectLst>
            <a:softEdge rad="11250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Nano Topaklar</a:t>
            </a:r>
            <a:endParaRPr lang="tr-TR" dirty="0"/>
          </a:p>
        </p:txBody>
      </p:sp>
      <p:sp>
        <p:nvSpPr>
          <p:cNvPr id="3" name="2 İçerik Yer Tutucusu"/>
          <p:cNvSpPr>
            <a:spLocks noGrp="1"/>
          </p:cNvSpPr>
          <p:nvPr>
            <p:ph idx="1"/>
          </p:nvPr>
        </p:nvSpPr>
        <p:spPr/>
        <p:txBody>
          <a:bodyPr>
            <a:normAutofit lnSpcReduction="10000"/>
          </a:bodyPr>
          <a:lstStyle/>
          <a:p>
            <a:pPr marL="0" indent="0" algn="just">
              <a:buNone/>
            </a:pPr>
            <a:r>
              <a:rPr lang="tr-TR" dirty="0" smtClean="0"/>
              <a:t>Moleküller belli bir yapıya ve atom grubuna sahiptir, değişmez. Ancak topaklar herhangi bir sayıda atomdan oluşabilir, değişik geometrilerde yapılar oluşturabilirler</a:t>
            </a:r>
          </a:p>
          <a:p>
            <a:pPr marL="0" indent="0" algn="just">
              <a:buNone/>
            </a:pPr>
            <a:r>
              <a:rPr lang="tr-TR" dirty="0" smtClean="0"/>
              <a:t>Topakta bir atom veya yük çok şey değiştirebilir. Örneğin, dört atomlu nötr lityum topağı baklava dilimi şeklinde (eşkenar dörtgen) iken, eksi iyon halinin şekli doğrusal, artı iyon durumunun şekli ise kürek gibidir.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dirty="0"/>
          </a:p>
        </p:txBody>
      </p:sp>
      <p:sp>
        <p:nvSpPr>
          <p:cNvPr id="3" name="2 İçerik Yer Tutucusu"/>
          <p:cNvSpPr>
            <a:spLocks noGrp="1"/>
          </p:cNvSpPr>
          <p:nvPr>
            <p:ph idx="1"/>
          </p:nvPr>
        </p:nvSpPr>
        <p:spPr/>
        <p:txBody>
          <a:bodyPr>
            <a:normAutofit fontScale="92500"/>
          </a:bodyPr>
          <a:lstStyle/>
          <a:p>
            <a:pPr marL="0" indent="0" algn="just">
              <a:buNone/>
            </a:pPr>
            <a:r>
              <a:rPr lang="tr-TR" dirty="0" smtClean="0"/>
              <a:t>Özellikle küçük topakların hem deneysel hem de kuramsal olarak çok sayıda araştırmacı tarafından incelenmesinin başlıca sebebi kataliz, kristal büyütme, fotoğrafçılık gibi alanlardaki olayların anlaşılmasına yardımcı olmasındandır.	</a:t>
            </a:r>
          </a:p>
          <a:p>
            <a:pPr marL="0" indent="0" algn="just">
              <a:buNone/>
            </a:pPr>
            <a:r>
              <a:rPr lang="tr-TR" dirty="0" err="1" smtClean="0"/>
              <a:t>Nanotopakların</a:t>
            </a:r>
            <a:r>
              <a:rPr lang="tr-TR" dirty="0" smtClean="0"/>
              <a:t> üretilmesinde başlıca iki yol vardır; ya atomlardan buharlaştırma yöntemi ile biriktirilerek ya da kristal yapıdan ufalayarak elde edilebilirler.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KUANTUM NOKTA</a:t>
            </a:r>
            <a:endParaRPr lang="tr-TR" b="1" dirty="0"/>
          </a:p>
        </p:txBody>
      </p:sp>
      <p:sp>
        <p:nvSpPr>
          <p:cNvPr id="3" name="2 İçerik Yer Tutucusu"/>
          <p:cNvSpPr>
            <a:spLocks noGrp="1"/>
          </p:cNvSpPr>
          <p:nvPr>
            <p:ph idx="1"/>
          </p:nvPr>
        </p:nvSpPr>
        <p:spPr/>
        <p:txBody>
          <a:bodyPr>
            <a:normAutofit fontScale="92500" lnSpcReduction="10000"/>
          </a:bodyPr>
          <a:lstStyle/>
          <a:p>
            <a:r>
              <a:rPr lang="tr-TR" dirty="0" smtClean="0">
                <a:latin typeface="Times New Roman"/>
              </a:rPr>
              <a:t>Kuantum noktalar binlerce atom barındırabilen devasa yapay bir atomdur. Kuantum </a:t>
            </a:r>
            <a:r>
              <a:rPr lang="tr-TR" dirty="0" smtClean="0">
                <a:latin typeface="Times New Roman"/>
              </a:rPr>
              <a:t>noktalar, nano boyutlu kristallerdir ve </a:t>
            </a:r>
            <a:r>
              <a:rPr lang="tr-TR" dirty="0" smtClean="0">
                <a:latin typeface="Times New Roman"/>
              </a:rPr>
              <a:t>yarı-iletkenlerdirler.</a:t>
            </a:r>
            <a:endParaRPr lang="tr-TR" dirty="0" smtClean="0">
              <a:latin typeface="Times New Roman"/>
            </a:endParaRPr>
          </a:p>
          <a:p>
            <a:r>
              <a:rPr lang="tr-TR" dirty="0" smtClean="0">
                <a:latin typeface="Times New Roman"/>
              </a:rPr>
              <a:t>Kuantum noktaların çapı 2-15 nanometre uzunluğundadır.</a:t>
            </a:r>
          </a:p>
          <a:p>
            <a:r>
              <a:rPr lang="tr-TR" dirty="0" smtClean="0">
                <a:latin typeface="Times New Roman"/>
              </a:rPr>
              <a:t>Malzemeler genellikle 100 nanometre olarak kabul edilen sınırın altında kuantum mekaniğinin özelliklerini göstermeye </a:t>
            </a:r>
            <a:r>
              <a:rPr lang="tr-TR" dirty="0" smtClean="0">
                <a:latin typeface="Times New Roman"/>
              </a:rPr>
              <a:t>başlar. Bu durum kuantum </a:t>
            </a:r>
            <a:r>
              <a:rPr lang="tr-TR" dirty="0" smtClean="0">
                <a:latin typeface="Times New Roman"/>
              </a:rPr>
              <a:t>noktalarının en önemli özelliklerinin nedenidir.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latin typeface="Times New Roman"/>
              </a:rPr>
              <a:t>Kuantum noktaları  periyodik cetvelin </a:t>
            </a:r>
            <a:r>
              <a:rPr lang="tr-TR" dirty="0" smtClean="0">
                <a:latin typeface="Times New Roman"/>
              </a:rPr>
              <a:t>2-4, 3-5 </a:t>
            </a:r>
            <a:r>
              <a:rPr lang="tr-TR" dirty="0" smtClean="0">
                <a:latin typeface="Times New Roman"/>
              </a:rPr>
              <a:t>grubu bileşiklerinden elde </a:t>
            </a:r>
            <a:r>
              <a:rPr lang="tr-TR" dirty="0" smtClean="0">
                <a:latin typeface="Times New Roman"/>
              </a:rPr>
              <a:t>edilir. Yarı-iletken </a:t>
            </a:r>
            <a:r>
              <a:rPr lang="tr-TR" dirty="0" smtClean="0">
                <a:latin typeface="Times New Roman"/>
              </a:rPr>
              <a:t>– metal </a:t>
            </a:r>
            <a:r>
              <a:rPr lang="tr-TR" dirty="0" smtClean="0">
                <a:latin typeface="Times New Roman"/>
              </a:rPr>
              <a:t>bileşiklerin neredeyse hepsinden kuantum </a:t>
            </a:r>
            <a:r>
              <a:rPr lang="tr-TR" dirty="0" smtClean="0">
                <a:latin typeface="Times New Roman"/>
              </a:rPr>
              <a:t>nokta elde etmek mümkündür.</a:t>
            </a:r>
          </a:p>
          <a:p>
            <a:r>
              <a:rPr lang="tr-TR" dirty="0" smtClean="0">
                <a:latin typeface="Times New Roman"/>
              </a:rPr>
              <a:t>O</a:t>
            </a:r>
            <a:r>
              <a:rPr lang="tr-TR" dirty="0" smtClean="0">
                <a:latin typeface="Times New Roman"/>
              </a:rPr>
              <a:t>ptik </a:t>
            </a:r>
            <a:r>
              <a:rPr lang="tr-TR" dirty="0" smtClean="0">
                <a:latin typeface="Times New Roman"/>
              </a:rPr>
              <a:t>ve elektriksel özelliklerinden kaynaklı en çok üretilen kuantum noktalar, </a:t>
            </a:r>
            <a:r>
              <a:rPr lang="tr-TR" dirty="0" err="1" smtClean="0">
                <a:latin typeface="Times New Roman"/>
              </a:rPr>
              <a:t>CdSe</a:t>
            </a:r>
            <a:r>
              <a:rPr lang="tr-TR" dirty="0" smtClean="0">
                <a:latin typeface="Times New Roman"/>
              </a:rPr>
              <a:t>, </a:t>
            </a:r>
            <a:r>
              <a:rPr lang="tr-TR" dirty="0" err="1" smtClean="0">
                <a:latin typeface="Times New Roman"/>
              </a:rPr>
              <a:t>InAs</a:t>
            </a:r>
            <a:r>
              <a:rPr lang="tr-TR" dirty="0" smtClean="0">
                <a:latin typeface="Times New Roman"/>
              </a:rPr>
              <a:t>, </a:t>
            </a:r>
            <a:r>
              <a:rPr lang="tr-TR" dirty="0" err="1" smtClean="0">
                <a:latin typeface="Times New Roman"/>
              </a:rPr>
              <a:t>CdS</a:t>
            </a:r>
            <a:r>
              <a:rPr lang="tr-TR" dirty="0" smtClean="0">
                <a:latin typeface="Times New Roman"/>
              </a:rPr>
              <a:t>, </a:t>
            </a:r>
            <a:r>
              <a:rPr lang="tr-TR" dirty="0" err="1" smtClean="0">
                <a:latin typeface="Times New Roman"/>
              </a:rPr>
              <a:t>GaN</a:t>
            </a:r>
            <a:r>
              <a:rPr lang="tr-TR" dirty="0" smtClean="0">
                <a:latin typeface="Times New Roman"/>
              </a:rPr>
              <a:t>, </a:t>
            </a:r>
            <a:r>
              <a:rPr lang="tr-TR" dirty="0" err="1" smtClean="0">
                <a:latin typeface="Times New Roman"/>
              </a:rPr>
              <a:t>InGeAs</a:t>
            </a:r>
            <a:r>
              <a:rPr lang="tr-TR" dirty="0" smtClean="0">
                <a:latin typeface="Times New Roman"/>
              </a:rPr>
              <a:t>, </a:t>
            </a:r>
            <a:r>
              <a:rPr lang="tr-TR" dirty="0" err="1" smtClean="0">
                <a:latin typeface="Times New Roman"/>
              </a:rPr>
              <a:t>CdTe</a:t>
            </a:r>
            <a:r>
              <a:rPr lang="tr-TR" dirty="0" smtClean="0">
                <a:latin typeface="Times New Roman"/>
              </a:rPr>
              <a:t>, </a:t>
            </a:r>
            <a:r>
              <a:rPr lang="tr-TR" dirty="0" err="1" smtClean="0">
                <a:latin typeface="Times New Roman"/>
              </a:rPr>
              <a:t>PbS</a:t>
            </a:r>
            <a:r>
              <a:rPr lang="tr-TR" dirty="0" smtClean="0">
                <a:latin typeface="Times New Roman"/>
              </a:rPr>
              <a:t>, </a:t>
            </a:r>
            <a:r>
              <a:rPr lang="tr-TR" dirty="0" err="1" smtClean="0">
                <a:latin typeface="Times New Roman"/>
              </a:rPr>
              <a:t>PbSe</a:t>
            </a:r>
            <a:r>
              <a:rPr lang="tr-TR" dirty="0" smtClean="0">
                <a:latin typeface="Times New Roman"/>
              </a:rPr>
              <a:t>, </a:t>
            </a:r>
            <a:r>
              <a:rPr lang="tr-TR" dirty="0" err="1" smtClean="0">
                <a:latin typeface="Times New Roman"/>
              </a:rPr>
              <a:t>ZnS'dir</a:t>
            </a:r>
            <a:r>
              <a:rPr lang="tr-TR" dirty="0" smtClean="0">
                <a:latin typeface="Times New Roman"/>
              </a:rPr>
              <a:t>.</a:t>
            </a:r>
          </a:p>
          <a:p>
            <a:endParaRPr lang="tr-TR" dirty="0" smtClean="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Metal </a:t>
            </a:r>
            <a:r>
              <a:rPr lang="tr-TR" dirty="0" err="1" smtClean="0"/>
              <a:t>Nanopartiküller</a:t>
            </a:r>
            <a:endParaRPr lang="tr-TR" dirty="0"/>
          </a:p>
        </p:txBody>
      </p:sp>
      <p:sp>
        <p:nvSpPr>
          <p:cNvPr id="3" name="2 İçerik Yer Tutucusu"/>
          <p:cNvSpPr>
            <a:spLocks noGrp="1"/>
          </p:cNvSpPr>
          <p:nvPr>
            <p:ph idx="1"/>
          </p:nvPr>
        </p:nvSpPr>
        <p:spPr/>
        <p:txBody>
          <a:bodyPr>
            <a:normAutofit fontScale="62500" lnSpcReduction="20000"/>
          </a:bodyPr>
          <a:lstStyle/>
          <a:p>
            <a:r>
              <a:rPr lang="tr-TR" b="1" dirty="0" smtClean="0"/>
              <a:t>Altın </a:t>
            </a:r>
            <a:r>
              <a:rPr lang="tr-TR" b="1" dirty="0" err="1" smtClean="0"/>
              <a:t>nanopartiküller</a:t>
            </a:r>
            <a:endParaRPr lang="tr-TR" dirty="0" smtClean="0"/>
          </a:p>
          <a:p>
            <a:r>
              <a:rPr lang="tr-TR" dirty="0" smtClean="0"/>
              <a:t>Kozmetik ürüne eklendiğinde, </a:t>
            </a:r>
            <a:r>
              <a:rPr lang="tr-TR" dirty="0" smtClean="0"/>
              <a:t>beyazlatıcı</a:t>
            </a:r>
            <a:r>
              <a:rPr lang="tr-TR" dirty="0" smtClean="0"/>
              <a:t>, yaşlanma karşıtı ve yumuşatıcı bir rol </a:t>
            </a:r>
            <a:r>
              <a:rPr lang="tr-TR" dirty="0" smtClean="0"/>
              <a:t>oynar. </a:t>
            </a:r>
            <a:r>
              <a:rPr lang="tr-TR" dirty="0" err="1" smtClean="0"/>
              <a:t>Antibakteriyel</a:t>
            </a:r>
            <a:r>
              <a:rPr lang="tr-TR" dirty="0" smtClean="0"/>
              <a:t>, </a:t>
            </a:r>
            <a:r>
              <a:rPr lang="tr-TR" dirty="0" err="1" smtClean="0"/>
              <a:t>antimikrobiyal</a:t>
            </a:r>
            <a:r>
              <a:rPr lang="tr-TR" dirty="0" smtClean="0"/>
              <a:t>, anti-</a:t>
            </a:r>
            <a:r>
              <a:rPr lang="tr-TR" dirty="0" err="1" smtClean="0"/>
              <a:t>inflamatuar</a:t>
            </a:r>
            <a:r>
              <a:rPr lang="tr-TR" dirty="0" smtClean="0"/>
              <a:t> ilaçlar ve tıbbi ekipman, sağlık malzemeleri, güzellik bakım ekipmanları üretimi için </a:t>
            </a:r>
            <a:r>
              <a:rPr lang="tr-TR" dirty="0" smtClean="0"/>
              <a:t>kullanılır.</a:t>
            </a:r>
            <a:endParaRPr lang="tr-TR" dirty="0" smtClean="0"/>
          </a:p>
          <a:p>
            <a:r>
              <a:rPr lang="tr-TR" dirty="0" smtClean="0"/>
              <a:t> </a:t>
            </a:r>
          </a:p>
          <a:p>
            <a:r>
              <a:rPr lang="tr-TR" b="1" dirty="0" smtClean="0"/>
              <a:t>Gümüş </a:t>
            </a:r>
            <a:r>
              <a:rPr lang="tr-TR" b="1" dirty="0" err="1" smtClean="0"/>
              <a:t>nanopartiküller</a:t>
            </a:r>
            <a:endParaRPr lang="tr-TR" dirty="0" smtClean="0"/>
          </a:p>
          <a:p>
            <a:r>
              <a:rPr lang="tr-TR" dirty="0" smtClean="0"/>
              <a:t>Uzun süreli etki ile geniş spektrumlu </a:t>
            </a:r>
            <a:r>
              <a:rPr lang="tr-TR" dirty="0" smtClean="0"/>
              <a:t>sterilizasyon sağlar. </a:t>
            </a:r>
            <a:r>
              <a:rPr lang="tr-TR" dirty="0" smtClean="0"/>
              <a:t>Sadece birkaç dakika içinde, 650'den fazla çeşit bakteriyi öldürebilir.</a:t>
            </a:r>
          </a:p>
          <a:p>
            <a:r>
              <a:rPr lang="tr-TR" dirty="0" smtClean="0"/>
              <a:t> </a:t>
            </a:r>
          </a:p>
          <a:p>
            <a:r>
              <a:rPr lang="tr-TR" b="1" dirty="0" smtClean="0"/>
              <a:t>Bakır </a:t>
            </a:r>
            <a:r>
              <a:rPr lang="tr-TR" b="1" dirty="0" err="1" smtClean="0"/>
              <a:t>Nanopartiküller</a:t>
            </a:r>
            <a:endParaRPr lang="tr-TR" dirty="0" smtClean="0"/>
          </a:p>
          <a:p>
            <a:r>
              <a:rPr lang="tr-TR" dirty="0" smtClean="0"/>
              <a:t>Bakırın iyi iletken özellikleri vardır. </a:t>
            </a:r>
            <a:r>
              <a:rPr lang="tr-TR" dirty="0" err="1" smtClean="0"/>
              <a:t>Nanopartiküller</a:t>
            </a:r>
            <a:r>
              <a:rPr lang="tr-TR" dirty="0" smtClean="0"/>
              <a:t>, bakır </a:t>
            </a:r>
            <a:r>
              <a:rPr lang="tr-TR" dirty="0" err="1" smtClean="0"/>
              <a:t>nanopartiküller</a:t>
            </a:r>
            <a:r>
              <a:rPr lang="tr-TR" dirty="0" smtClean="0"/>
              <a:t> halinde işlendikten </a:t>
            </a:r>
            <a:r>
              <a:rPr lang="tr-TR" dirty="0" smtClean="0"/>
              <a:t>sonra </a:t>
            </a:r>
            <a:r>
              <a:rPr lang="tr-TR" dirty="0" smtClean="0"/>
              <a:t>iletken </a:t>
            </a:r>
            <a:r>
              <a:rPr lang="tr-TR" dirty="0" smtClean="0"/>
              <a:t>özelliklerine kaybederler. Ancak </a:t>
            </a:r>
            <a:r>
              <a:rPr lang="tr-TR" dirty="0" err="1" smtClean="0"/>
              <a:t>antibakteriyel</a:t>
            </a:r>
            <a:r>
              <a:rPr lang="tr-TR" dirty="0" smtClean="0"/>
              <a:t>, deodorant, kataliz, yağlama gibi diğer üstün performansa sahip değildir.</a:t>
            </a:r>
          </a:p>
          <a:p>
            <a:r>
              <a:rPr lang="tr-TR" dirty="0" smtClean="0"/>
              <a:t> </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313</Words>
  <Application>Microsoft Office PowerPoint</Application>
  <PresentationFormat>Ekran Gösterisi (4:3)</PresentationFormat>
  <Paragraphs>39</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4.HAFTA</vt:lpstr>
      <vt:lpstr>Karbon Nanoçubuklar</vt:lpstr>
      <vt:lpstr>Slayt 3</vt:lpstr>
      <vt:lpstr>Karbon Nanohalkalar</vt:lpstr>
      <vt:lpstr>Nano Topaklar</vt:lpstr>
      <vt:lpstr>Slayt 6</vt:lpstr>
      <vt:lpstr>KUANTUM NOKTA</vt:lpstr>
      <vt:lpstr>Slayt 8</vt:lpstr>
      <vt:lpstr>Metal Nanopartiküller</vt:lpstr>
      <vt:lpstr>Slayt 10</vt:lpstr>
      <vt:lpstr>Karbon Nanopartiküller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4.HAFTA</dc:title>
  <dc:creator>win7</dc:creator>
  <cp:lastModifiedBy>Derya Altuğ</cp:lastModifiedBy>
  <cp:revision>6</cp:revision>
  <dcterms:created xsi:type="dcterms:W3CDTF">2018-05-13T22:42:11Z</dcterms:created>
  <dcterms:modified xsi:type="dcterms:W3CDTF">2020-09-13T19:49:13Z</dcterms:modified>
</cp:coreProperties>
</file>