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60" r:id="rId4"/>
    <p:sldId id="261" r:id="rId5"/>
    <p:sldId id="259" r:id="rId6"/>
    <p:sldId id="264" r:id="rId7"/>
    <p:sldId id="262" r:id="rId8"/>
    <p:sldId id="265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529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599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145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7296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33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686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865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991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32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415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92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62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107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1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61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30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3C61B1-1B94-4147-8CD2-81D48AD32D4F}" type="datetimeFigureOut">
              <a:rPr lang="tr-TR" smtClean="0"/>
              <a:t>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23688D-867D-4990-9B44-9EE5E4099B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095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Yargı ve İnsan Hakları Muhabirliği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8. 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081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İnsan hakları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Basitçe, bir </a:t>
            </a:r>
            <a:r>
              <a:rPr lang="tr-TR" dirty="0"/>
              <a:t>insanın </a:t>
            </a:r>
            <a:r>
              <a:rPr lang="tr-TR" dirty="0" smtClean="0"/>
              <a:t>sadece insan </a:t>
            </a:r>
            <a:r>
              <a:rPr lang="tr-TR" dirty="0"/>
              <a:t>olması nedeniyle  </a:t>
            </a:r>
            <a:r>
              <a:rPr lang="tr-TR" dirty="0" smtClean="0"/>
              <a:t>ve </a:t>
            </a:r>
            <a:r>
              <a:rPr lang="tr-TR" dirty="0"/>
              <a:t>doğumlarından itibaren sahip oldukları </a:t>
            </a:r>
            <a:endParaRPr lang="tr-TR" dirty="0" smtClean="0"/>
          </a:p>
          <a:p>
            <a:r>
              <a:rPr lang="tr-TR" dirty="0" smtClean="0"/>
              <a:t>tüm </a:t>
            </a:r>
            <a:r>
              <a:rPr lang="tr-TR" dirty="0"/>
              <a:t>insanlarda içkin </a:t>
            </a:r>
            <a:r>
              <a:rPr lang="tr-TR" dirty="0" smtClean="0"/>
              <a:t>olan, kendisinden </a:t>
            </a:r>
            <a:r>
              <a:rPr lang="tr-TR" dirty="0"/>
              <a:t>bağımsız olarak </a:t>
            </a:r>
            <a:r>
              <a:rPr lang="tr-TR" dirty="0" smtClean="0"/>
              <a:t>dokunulmaz, devredilemez ve vazgeçilemez temel </a:t>
            </a:r>
            <a:r>
              <a:rPr lang="tr-TR" dirty="0"/>
              <a:t>haklar olarak anlaşılırlar.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831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İnsan hakları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yaş, etnik köken, yer, dil, din, etnik köken veya başka herhangi bir statüden bağımsızdır.</a:t>
            </a:r>
          </a:p>
          <a:p>
            <a:r>
              <a:rPr lang="tr-TR" dirty="0"/>
              <a:t> Her yerde ve her zaman evrensel olma anlamında uygulanabilirler </a:t>
            </a:r>
          </a:p>
          <a:p>
            <a:r>
              <a:rPr lang="tr-TR" dirty="0"/>
              <a:t> ve herkes için aynı olma anlamında eşitlikçidirler.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329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933994"/>
          </a:xfrm>
        </p:spPr>
        <p:txBody>
          <a:bodyPr/>
          <a:lstStyle/>
          <a:p>
            <a:r>
              <a:rPr lang="tr-TR" dirty="0" smtClean="0"/>
              <a:t>İnsan hakları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800" y="1872344"/>
            <a:ext cx="10394707" cy="3502242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tr-TR" altLang="tr-TR" dirty="0"/>
              <a:t>İnsan hakları kavramının öznesi olan insan, </a:t>
            </a:r>
            <a:endParaRPr lang="tr-TR" altLang="tr-TR" dirty="0" smtClean="0"/>
          </a:p>
          <a:p>
            <a:pPr>
              <a:lnSpc>
                <a:spcPct val="125000"/>
              </a:lnSpc>
            </a:pPr>
            <a:r>
              <a:rPr lang="tr-TR" altLang="tr-TR" dirty="0"/>
              <a:t>Milliyet, cinsiyet, yaş, toplumsal sınıf veya statü aidiyeti gibi </a:t>
            </a:r>
            <a:r>
              <a:rPr lang="tr-TR" altLang="tr-TR" dirty="0" smtClean="0"/>
              <a:t>her </a:t>
            </a:r>
            <a:r>
              <a:rPr lang="tr-TR" altLang="tr-TR" dirty="0"/>
              <a:t>türlü toplumsal, tarihi veya kültürel </a:t>
            </a:r>
            <a:r>
              <a:rPr lang="tr-TR" altLang="tr-TR" dirty="0" smtClean="0"/>
              <a:t>tanımların ötesinde </a:t>
            </a:r>
          </a:p>
          <a:p>
            <a:pPr>
              <a:lnSpc>
                <a:spcPct val="125000"/>
              </a:lnSpc>
            </a:pPr>
            <a:r>
              <a:rPr lang="tr-TR" altLang="tr-TR" dirty="0" smtClean="0"/>
              <a:t>Belirli bir zaman, toplum ya da kültürel değerlerin içinde geçerli olan tanımların dışında</a:t>
            </a:r>
          </a:p>
          <a:p>
            <a:pPr>
              <a:lnSpc>
                <a:spcPct val="125000"/>
              </a:lnSpc>
            </a:pPr>
            <a:r>
              <a:rPr lang="tr-TR" altLang="tr-TR" dirty="0" smtClean="0"/>
              <a:t>Evrensel bir insan kavramı </a:t>
            </a:r>
          </a:p>
          <a:p>
            <a:pPr>
              <a:lnSpc>
                <a:spcPct val="125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135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İnsan hakları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Uluslararası anlayışa göre, insan hakları devletler tarafından </a:t>
            </a:r>
            <a:r>
              <a:rPr lang="tr-TR" dirty="0" smtClean="0"/>
              <a:t>verilmezler.</a:t>
            </a:r>
          </a:p>
          <a:p>
            <a:r>
              <a:rPr lang="tr-TR" dirty="0" smtClean="0"/>
              <a:t>İdeal anlamıyla…</a:t>
            </a:r>
          </a:p>
          <a:p>
            <a:r>
              <a:rPr lang="tr-TR" dirty="0" smtClean="0"/>
              <a:t>Hiçbir yasal düzen ya da yönetim tarafından sınırlanamazlar ya da ortadan kaldırılamazlar. </a:t>
            </a:r>
          </a:p>
          <a:p>
            <a:r>
              <a:rPr lang="tr-TR" dirty="0" smtClean="0"/>
              <a:t>Bu </a:t>
            </a:r>
            <a:r>
              <a:rPr lang="tr-TR" dirty="0"/>
              <a:t>haklara sahip olmak için belli koşulları yerine getirmeye de gerek </a:t>
            </a:r>
            <a:r>
              <a:rPr lang="tr-TR" dirty="0" smtClean="0"/>
              <a:t>yoktur. insan olarak doğmak yeterlidir.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775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İnsan hakları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Doğal haklarla yakından ilişkilidir</a:t>
            </a:r>
          </a:p>
          <a:p>
            <a:r>
              <a:rPr lang="tr-TR" dirty="0" smtClean="0"/>
              <a:t>Hatta kimi görüşlere göre ikisi aynıdır. </a:t>
            </a:r>
          </a:p>
          <a:p>
            <a:r>
              <a:rPr lang="tr-TR" dirty="0" smtClean="0"/>
              <a:t>Fakat kimi farklar bulunmaktadır.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855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İnsan hakları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45000"/>
              </a:lnSpc>
            </a:pPr>
            <a:r>
              <a:rPr lang="tr-TR" altLang="tr-TR" dirty="0"/>
              <a:t>pozitif hukuk tarafından </a:t>
            </a:r>
            <a:r>
              <a:rPr lang="tr-TR" altLang="tr-TR" dirty="0" smtClean="0"/>
              <a:t>tanınmamış, kısıtlanmış olabilir.  </a:t>
            </a:r>
          </a:p>
          <a:p>
            <a:pPr>
              <a:lnSpc>
                <a:spcPct val="145000"/>
              </a:lnSpc>
            </a:pPr>
            <a:r>
              <a:rPr lang="tr-TR" altLang="tr-TR" dirty="0" smtClean="0"/>
              <a:t>Fakat evrensel dayanakları olması nedeniyle bu hakların talep edilmesi meşrudur. </a:t>
            </a:r>
          </a:p>
        </p:txBody>
      </p:sp>
    </p:spTree>
    <p:extLst>
      <p:ext uri="{BB962C8B-B14F-4D97-AF65-F5344CB8AC3E}">
        <p14:creationId xmlns:p14="http://schemas.microsoft.com/office/powerpoint/2010/main" val="15469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İnsan hakları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tr-TR" altLang="tr-TR" dirty="0" smtClean="0">
                <a:solidFill>
                  <a:prstClr val="black"/>
                </a:solidFill>
              </a:rPr>
              <a:t>Evrenseldir</a:t>
            </a:r>
          </a:p>
          <a:p>
            <a:pPr marL="0" lvl="0" indent="0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tr-TR" altLang="tr-TR" dirty="0" smtClean="0">
                <a:solidFill>
                  <a:prstClr val="black"/>
                </a:solidFill>
              </a:rPr>
              <a:t>mutlaktır</a:t>
            </a:r>
            <a:endParaRPr lang="tr-TR" altLang="tr-TR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tr-TR" altLang="tr-TR" dirty="0" smtClean="0">
                <a:solidFill>
                  <a:prstClr val="black"/>
                </a:solidFill>
              </a:rPr>
              <a:t>Dokunulamaz</a:t>
            </a:r>
            <a:endParaRPr lang="tr-TR" altLang="tr-TR" dirty="0">
              <a:solidFill>
                <a:prstClr val="black"/>
              </a:solidFill>
            </a:endParaRPr>
          </a:p>
          <a:p>
            <a:pPr marL="0" lvl="0" indent="0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tr-TR" altLang="tr-TR" dirty="0" smtClean="0">
                <a:solidFill>
                  <a:prstClr val="black"/>
                </a:solidFill>
              </a:rPr>
              <a:t>Devredilemez</a:t>
            </a:r>
          </a:p>
          <a:p>
            <a:pPr marL="0" lvl="0" indent="0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tr-TR" altLang="tr-TR" dirty="0" smtClean="0">
                <a:solidFill>
                  <a:prstClr val="black"/>
                </a:solidFill>
              </a:rPr>
              <a:t>ve</a:t>
            </a:r>
          </a:p>
          <a:p>
            <a:pPr marL="0" lvl="0" indent="0" fontAlgn="base">
              <a:spcAft>
                <a:spcPct val="0"/>
              </a:spcAft>
              <a:buClr>
                <a:srgbClr val="0BD0D9"/>
              </a:buClr>
              <a:buNone/>
            </a:pPr>
            <a:r>
              <a:rPr lang="tr-TR" altLang="tr-TR" dirty="0" smtClean="0">
                <a:solidFill>
                  <a:prstClr val="black"/>
                </a:solidFill>
              </a:rPr>
              <a:t>Vazgeçilemez</a:t>
            </a:r>
            <a:endParaRPr lang="tr-TR" altLang="tr-TR" dirty="0">
              <a:solidFill>
                <a:prstClr val="black"/>
              </a:solidFill>
            </a:endParaRPr>
          </a:p>
          <a:p>
            <a:pPr marL="0" indent="0">
              <a:lnSpc>
                <a:spcPct val="145000"/>
              </a:lnSpc>
              <a:buNone/>
            </a:pP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700880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297</TotalTime>
  <Words>223</Words>
  <Application>Microsoft Office PowerPoint</Application>
  <PresentationFormat>Geniş ekran</PresentationFormat>
  <Paragraphs>33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Impact</vt:lpstr>
      <vt:lpstr>Ana Olay</vt:lpstr>
      <vt:lpstr>Yargı ve İnsan Hakları Muhabirliği</vt:lpstr>
      <vt:lpstr>İnsan hakları</vt:lpstr>
      <vt:lpstr>İnsan hakları</vt:lpstr>
      <vt:lpstr>İnsan hakları</vt:lpstr>
      <vt:lpstr>İnsan hakları</vt:lpstr>
      <vt:lpstr>İnsan hakları</vt:lpstr>
      <vt:lpstr>İnsan hakları</vt:lpstr>
      <vt:lpstr>İnsan hakları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Yargı ve İnsan Hakları Muhabirliği</dc:title>
  <dc:creator>OZGUN DINCER</dc:creator>
  <cp:lastModifiedBy>user</cp:lastModifiedBy>
  <cp:revision>47</cp:revision>
  <dcterms:created xsi:type="dcterms:W3CDTF">2019-04-21T11:01:11Z</dcterms:created>
  <dcterms:modified xsi:type="dcterms:W3CDTF">2020-02-01T17:30:45Z</dcterms:modified>
</cp:coreProperties>
</file>