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1" r:id="rId24"/>
    <p:sldId id="282" r:id="rId25"/>
    <p:sldId id="283" r:id="rId26"/>
    <p:sldId id="285" r:id="rId27"/>
    <p:sldId id="287" r:id="rId28"/>
    <p:sldId id="288" r:id="rId29"/>
    <p:sldId id="289" r:id="rId30"/>
    <p:sldId id="290" r:id="rId31"/>
    <p:sldId id="291" r:id="rId32"/>
    <p:sldId id="293" r:id="rId33"/>
    <p:sldId id="294" r:id="rId34"/>
    <p:sldId id="295" r:id="rId35"/>
    <p:sldId id="296" r:id="rId36"/>
    <p:sldId id="299" r:id="rId37"/>
    <p:sldId id="301" r:id="rId38"/>
    <p:sldId id="303" r:id="rId39"/>
    <p:sldId id="304" r:id="rId40"/>
    <p:sldId id="305" r:id="rId41"/>
    <p:sldId id="307" r:id="rId42"/>
    <p:sldId id="309" r:id="rId43"/>
    <p:sldId id="310" r:id="rId44"/>
    <p:sldId id="311" r:id="rId45"/>
    <p:sldId id="312" r:id="rId46"/>
    <p:sldId id="313" r:id="rId47"/>
    <p:sldId id="314" r:id="rId48"/>
    <p:sldId id="315" r:id="rId49"/>
    <p:sldId id="316" r:id="rId50"/>
    <p:sldId id="317" r:id="rId51"/>
    <p:sldId id="318" r:id="rId52"/>
    <p:sldId id="319" r:id="rId5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8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E:\Sunum\Devam edenler\İlk ve Ortaokul Matemetiği\ilk ortaolul matematiği pow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7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C0000"/>
                </a:solidFill>
              </a:rPr>
              <a:t>Uzunluk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Uzunluk genellikle öğrencilerin ölçmeyi öğrendiği ilk niteliktir. Bununla birlikte uzunluk ölçümünün küçük çocuklarca hemen anlaşılmadığını da unutmayın.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Karşılaştırma Etkinlikleri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4798" y="714356"/>
            <a:ext cx="4919064" cy="2435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07" y="3157760"/>
            <a:ext cx="4714908" cy="3279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1414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Uzunluk Birimleri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571480"/>
            <a:ext cx="4379931" cy="5875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/>
              <a:t>Birimlerin Kesirli Parçaları</a:t>
            </a:r>
            <a:endParaRPr lang="tr-T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151171"/>
            <a:ext cx="7143800" cy="455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Cetveller Yapma ve Kullanma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5769" y="808334"/>
            <a:ext cx="5430876" cy="5478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-285776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CC0000"/>
                </a:solidFill>
              </a:rPr>
              <a:t>Alan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688987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Karşılaştırma Etkinlikleri</a:t>
            </a:r>
            <a:endParaRPr lang="tr-TR" dirty="0" smtClean="0">
              <a:solidFill>
                <a:srgbClr val="0070C0"/>
              </a:solidFill>
            </a:endParaRPr>
          </a:p>
          <a:p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22472"/>
            <a:ext cx="8001056" cy="4906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9" y="214290"/>
            <a:ext cx="6286544" cy="6183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1" y="533129"/>
            <a:ext cx="6429420" cy="5791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Alan Birimleri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788916"/>
            <a:ext cx="6143668" cy="5354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8447" y="500042"/>
            <a:ext cx="8145520" cy="5297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07155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003300"/>
                </a:solidFill>
              </a:rPr>
              <a:t>KISIM II</a:t>
            </a:r>
            <a:br>
              <a:rPr lang="tr-TR" dirty="0" smtClean="0">
                <a:solidFill>
                  <a:srgbClr val="003300"/>
                </a:solidFill>
              </a:rPr>
            </a:br>
            <a:r>
              <a:rPr lang="tr-TR" b="1" dirty="0" smtClean="0">
                <a:solidFill>
                  <a:srgbClr val="003300"/>
                </a:solidFill>
              </a:rPr>
              <a:t>Matematiksel Kavram ve Prosedürlerin Gelişimi</a:t>
            </a:r>
            <a:endParaRPr lang="tr-TR" dirty="0">
              <a:solidFill>
                <a:srgbClr val="003300"/>
              </a:solidFill>
            </a:endParaRPr>
          </a:p>
        </p:txBody>
      </p:sp>
      <p:sp>
        <p:nvSpPr>
          <p:cNvPr id="6" name="1 Başlık"/>
          <p:cNvSpPr txBox="1">
            <a:spLocks/>
          </p:cNvSpPr>
          <p:nvPr/>
        </p:nvSpPr>
        <p:spPr>
          <a:xfrm>
            <a:off x="609600" y="32861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kumimoji="0" lang="tr-TR" sz="4000" b="0" i="0" u="none" strike="noStrike" kern="1200" cap="none" spc="0" normalizeH="0" baseline="0" noProof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BÖLÜM</a:t>
            </a:r>
            <a:r>
              <a:rPr kumimoji="0" lang="tr-TR" sz="4000" b="0" i="0" u="none" strike="noStrike" kern="1200" cap="none" spc="0" normalizeH="0" noProof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19</a:t>
            </a:r>
            <a: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tr-TR" sz="4000" b="1" dirty="0" smtClean="0">
                <a:solidFill>
                  <a:srgbClr val="003300"/>
                </a:solidFill>
              </a:rPr>
              <a:t>Ölçme Kavramlarının</a:t>
            </a:r>
          </a:p>
          <a:p>
            <a:pPr algn="ctr"/>
            <a:r>
              <a:rPr lang="tr-TR" sz="4000" b="1" dirty="0" smtClean="0">
                <a:solidFill>
                  <a:srgbClr val="003300"/>
                </a:solidFill>
              </a:rPr>
              <a:t>Gelişimi</a:t>
            </a:r>
            <a:endParaRPr kumimoji="0" lang="tr-TR" sz="4000" b="0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Alan ve Çevre Arasındaki İlişki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998520"/>
            <a:ext cx="7253424" cy="500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C0000"/>
                </a:solidFill>
              </a:rPr>
              <a:t>Hacim ve Kapasite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Karşılaştırma Etkinlikleri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0017" y="785794"/>
            <a:ext cx="6240922" cy="560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Hacim ve Kapasite Birimleri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854536"/>
            <a:ext cx="5357850" cy="5515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Ağırlık ve Kütle</a:t>
            </a:r>
          </a:p>
          <a:p>
            <a:r>
              <a:rPr lang="tr-TR" i="1" dirty="0" smtClean="0"/>
              <a:t>Ağırlık bir cisme uygulanan çekme veya yerçekimi </a:t>
            </a:r>
            <a:r>
              <a:rPr lang="tr-TR" dirty="0" smtClean="0"/>
              <a:t>kuvvetinin ölçüsüdür. </a:t>
            </a:r>
            <a:r>
              <a:rPr lang="tr-TR" i="1" dirty="0" smtClean="0"/>
              <a:t>Kütle, bir cismin içindeki madde miktarıdır </a:t>
            </a:r>
            <a:r>
              <a:rPr lang="tr-TR" dirty="0" smtClean="0"/>
              <a:t>ve ona ivme kazandırmak için bir kuvvet gereklidir.</a:t>
            </a:r>
            <a:endParaRPr lang="tr-TR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Karşılaştırma </a:t>
            </a:r>
            <a:r>
              <a:rPr lang="tr-TR" b="1" dirty="0" smtClean="0">
                <a:solidFill>
                  <a:srgbClr val="0070C0"/>
                </a:solidFill>
              </a:rPr>
              <a:t>Etkinlikleri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Ağırlık ya da Kütle Birimleri</a:t>
            </a:r>
          </a:p>
          <a:p>
            <a:endParaRPr lang="tr-TR" b="1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-285776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CC0000"/>
                </a:solidFill>
              </a:rPr>
              <a:t>Zaman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688987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Süre</a:t>
            </a:r>
            <a:endParaRPr lang="tr-TR" dirty="0" smtClean="0">
              <a:solidFill>
                <a:srgbClr val="0070C0"/>
              </a:solidFill>
            </a:endParaRPr>
          </a:p>
          <a:p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5" y="1428736"/>
            <a:ext cx="6715172" cy="4968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Saat Okuma</a:t>
            </a:r>
          </a:p>
          <a:p>
            <a:r>
              <a:rPr lang="tr-TR" sz="2700" b="1" dirty="0" smtClean="0"/>
              <a:t>Bazı Zorluklar</a:t>
            </a:r>
          </a:p>
          <a:p>
            <a:r>
              <a:rPr lang="tr-TR" sz="2700" b="1" dirty="0" smtClean="0"/>
              <a:t>Önerilen Yaklaşım</a:t>
            </a:r>
            <a:endParaRPr lang="tr-TR" sz="2700" dirty="0">
              <a:solidFill>
                <a:srgbClr val="0070C0"/>
              </a:solidFill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676870"/>
            <a:ext cx="8088454" cy="4395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Geçen Süre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703568"/>
            <a:ext cx="4572032" cy="5582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Para</a:t>
            </a:r>
            <a:endParaRPr lang="tr-TR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Madenî Parayı Tanıma ve Değerleri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Madenî Para Kümelerini Saymak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Para Bozmak</a:t>
            </a:r>
            <a:endParaRPr lang="tr-TR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0" name="Picture 2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76"/>
            <a:ext cx="3676650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01" name="Picture 29"/>
          <p:cNvPicPr>
            <a:picLocks noChangeAspect="1" noChangeArrowheads="1"/>
          </p:cNvPicPr>
          <p:nvPr/>
        </p:nvPicPr>
        <p:blipFill>
          <a:blip r:embed="rId3"/>
          <a:srcRect t="30087"/>
          <a:stretch>
            <a:fillRect/>
          </a:stretch>
        </p:blipFill>
        <p:spPr bwMode="auto">
          <a:xfrm>
            <a:off x="4500562" y="-24"/>
            <a:ext cx="3521075" cy="6524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" name="Picture 29"/>
          <p:cNvPicPr>
            <a:picLocks noChangeAspect="1" noChangeArrowheads="1"/>
          </p:cNvPicPr>
          <p:nvPr/>
        </p:nvPicPr>
        <p:blipFill>
          <a:blip r:embed="rId3"/>
          <a:srcRect b="70588"/>
          <a:stretch>
            <a:fillRect/>
          </a:stretch>
        </p:blipFill>
        <p:spPr bwMode="auto">
          <a:xfrm>
            <a:off x="142844" y="2398508"/>
            <a:ext cx="3521075" cy="2745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C0000"/>
                </a:solidFill>
              </a:rPr>
              <a:t>Açılar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Karşılaştırma Etkinleri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Açısal </a:t>
            </a:r>
            <a:r>
              <a:rPr lang="tr-TR" b="1" dirty="0" smtClean="0">
                <a:solidFill>
                  <a:srgbClr val="0070C0"/>
                </a:solidFill>
              </a:rPr>
              <a:t>Ölçü </a:t>
            </a:r>
            <a:r>
              <a:rPr lang="tr-TR" b="1" dirty="0" smtClean="0">
                <a:solidFill>
                  <a:srgbClr val="0070C0"/>
                </a:solidFill>
              </a:rPr>
              <a:t>Birimleri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Açıölçerlerin ve Açı Cetvellerinin Kullanımı</a:t>
            </a:r>
          </a:p>
          <a:p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1357298"/>
            <a:ext cx="5072098" cy="5040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Standart Birimlerin Tanıtımı</a:t>
            </a:r>
            <a:endParaRPr lang="tr-TR" b="1" dirty="0">
              <a:solidFill>
                <a:srgbClr val="CC0000"/>
              </a:solidFill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42218" y="1214422"/>
            <a:ext cx="6457978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-24"/>
            <a:ext cx="3909317" cy="6778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Öğretim Hedefleri</a:t>
            </a:r>
          </a:p>
          <a:p>
            <a:r>
              <a:rPr lang="tr-TR" sz="2700" dirty="0" smtClean="0"/>
              <a:t>Ölçme standart birimlerinin öğretimi üç geniş hedefi merkeze alarak düzenlenebilir</a:t>
            </a:r>
          </a:p>
          <a:p>
            <a:pPr marL="514350" indent="-514350">
              <a:buAutoNum type="arabicPeriod"/>
            </a:pPr>
            <a:r>
              <a:rPr lang="tr-TR" sz="2700" i="1" dirty="0" smtClean="0"/>
              <a:t>Birime olan aşinalık</a:t>
            </a:r>
          </a:p>
          <a:p>
            <a:pPr marL="514350" indent="-514350">
              <a:buAutoNum type="arabicPeriod"/>
            </a:pPr>
            <a:r>
              <a:rPr lang="tr-TR" sz="2700" i="1" dirty="0" smtClean="0"/>
              <a:t>Uygun bir birimi seçebilme becerisi</a:t>
            </a:r>
          </a:p>
          <a:p>
            <a:pPr marL="514350" indent="-514350">
              <a:buAutoNum type="arabicPeriod"/>
            </a:pPr>
            <a:r>
              <a:rPr lang="tr-TR" sz="2700" i="1" dirty="0" smtClean="0"/>
              <a:t>Birimler arasındaki ilişki bilgisi</a:t>
            </a:r>
            <a:endParaRPr lang="tr-TR" sz="27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/>
              <a:t>Birim Aşinalığının Geliştirilmesi</a:t>
            </a:r>
            <a:endParaRPr lang="tr-TR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1460" y="927082"/>
            <a:ext cx="5940503" cy="528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>
            <a:normAutofit/>
          </a:bodyPr>
          <a:lstStyle/>
          <a:p>
            <a:r>
              <a:rPr lang="tr-TR" sz="2700" b="1" dirty="0" smtClean="0"/>
              <a:t>Uygun Birimlerin </a:t>
            </a:r>
            <a:r>
              <a:rPr lang="tr-TR" sz="2700" b="1" dirty="0" smtClean="0"/>
              <a:t>Seçimi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Önemli Standart Birimler ve Aralarındaki İlişkileri</a:t>
            </a:r>
          </a:p>
          <a:p>
            <a:endParaRPr lang="tr-TR" sz="2700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922" y="1855776"/>
            <a:ext cx="8658570" cy="428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C0000"/>
                </a:solidFill>
              </a:rPr>
              <a:t>Ölçüleri Tahmin Etme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Ölçme Tahminleri İçin Yöntemler</a:t>
            </a:r>
          </a:p>
          <a:p>
            <a:pPr marL="514350" indent="-514350">
              <a:buAutoNum type="arabicPeriod"/>
            </a:pPr>
            <a:r>
              <a:rPr lang="tr-TR" i="1" dirty="0" smtClean="0"/>
              <a:t>Önemli birimler için nirengi noktaları veya referanslar geliştirmek ve kullanmak</a:t>
            </a:r>
          </a:p>
          <a:p>
            <a:pPr marL="514350" indent="-514350">
              <a:buAutoNum type="arabicPeriod"/>
            </a:pPr>
            <a:r>
              <a:rPr lang="tr-TR" i="1" dirty="0" smtClean="0"/>
              <a:t>Uygun olduğunda “</a:t>
            </a:r>
            <a:r>
              <a:rPr lang="tr-TR" i="1" dirty="0" err="1" smtClean="0"/>
              <a:t>bölümleme”yi</a:t>
            </a:r>
            <a:r>
              <a:rPr lang="tr-TR" i="1" dirty="0" smtClean="0"/>
              <a:t> kullanın</a:t>
            </a:r>
          </a:p>
          <a:p>
            <a:pPr marL="514350" indent="-514350">
              <a:buAutoNum type="arabicPeriod"/>
            </a:pPr>
            <a:r>
              <a:rPr lang="tr-TR" i="1" dirty="0" smtClean="0"/>
              <a:t>Alt bölümleri kullanın</a:t>
            </a:r>
          </a:p>
          <a:p>
            <a:pPr marL="514350" indent="-514350">
              <a:buAutoNum type="arabicPeriod"/>
            </a:pPr>
            <a:r>
              <a:rPr lang="tr-TR" i="1" dirty="0" smtClean="0"/>
              <a:t>Zihinsel ya da fiziksel olarak bir birimi tekrarlayın</a:t>
            </a:r>
            <a:endParaRPr lang="tr-TR" dirty="0" smtClean="0">
              <a:solidFill>
                <a:srgbClr val="0070C0"/>
              </a:solidFill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9828" y="1427149"/>
            <a:ext cx="8764346" cy="4002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Tahmin Öğretimi İçin İpuçları</a:t>
            </a:r>
          </a:p>
          <a:p>
            <a:r>
              <a:rPr lang="tr-TR" sz="2700" dirty="0" smtClean="0"/>
              <a:t>Burada listelenen bu dört stratejinin her biri doğrudan öğretilmeli ve öğrencilerle tartışılmalıdır. Kullanışlı ölçüler için önerilen nirengi noktaları geliştirilebilir ve sınıf çizelgesi üzerine yazılabilir. Evlerde bulunan </a:t>
            </a:r>
            <a:r>
              <a:rPr lang="tr-TR" sz="2700" dirty="0" err="1" smtClean="0"/>
              <a:t>ögeleri</a:t>
            </a:r>
            <a:r>
              <a:rPr lang="tr-TR" sz="2700" dirty="0" smtClean="0"/>
              <a:t> de dâhil ediniz. Fakat tahmin becerilerini geliştirmenin en iyi yolu öğrencilere birçok tahmin yaptırmaktır.</a:t>
            </a:r>
            <a:endParaRPr lang="tr-TR" sz="27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642918"/>
            <a:ext cx="4430212" cy="17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93921" y="2428868"/>
            <a:ext cx="4613659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Ölçümü Tahmin Etme Etkinlikleri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5" y="1586482"/>
            <a:ext cx="8143932" cy="3685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636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Alan ve Hacim İçin</a:t>
            </a:r>
            <a:br>
              <a:rPr lang="tr-TR" b="1" dirty="0" smtClean="0">
                <a:solidFill>
                  <a:srgbClr val="CC0000"/>
                </a:solidFill>
              </a:rPr>
            </a:br>
            <a:r>
              <a:rPr lang="tr-TR" b="1" dirty="0" smtClean="0">
                <a:solidFill>
                  <a:srgbClr val="CC0000"/>
                </a:solidFill>
              </a:rPr>
              <a:t>Formüller Geliştirme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4525963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Öğrencilerin Kavram Yanılgıları</a:t>
            </a:r>
            <a:endParaRPr lang="tr-TR" dirty="0" smtClean="0">
              <a:solidFill>
                <a:srgbClr val="0070C0"/>
              </a:solidFill>
            </a:endParaRPr>
          </a:p>
          <a:p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639493"/>
            <a:ext cx="7058367" cy="464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0593" y="285728"/>
            <a:ext cx="7040432" cy="5988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Dikdörtgenlerin, Paralelkenarların, Üçgenlerin ve Yamukların Alanları</a:t>
            </a:r>
          </a:p>
          <a:p>
            <a:r>
              <a:rPr lang="tr-TR" sz="2700" b="1" dirty="0" smtClean="0"/>
              <a:t>Dikdörtgenler</a:t>
            </a:r>
            <a:endParaRPr lang="tr-TR" sz="2700" dirty="0">
              <a:solidFill>
                <a:srgbClr val="0070C0"/>
              </a:solidFill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1928802"/>
            <a:ext cx="4596712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4525963"/>
          </a:xfrm>
        </p:spPr>
        <p:txBody>
          <a:bodyPr/>
          <a:lstStyle/>
          <a:p>
            <a:r>
              <a:rPr lang="tr-TR" b="1" dirty="0" smtClean="0"/>
              <a:t>Dikdörtgenlerden Diğer Paralelkenarlara</a:t>
            </a:r>
            <a:endParaRPr lang="tr-TR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7141" y="896522"/>
            <a:ext cx="6288132" cy="5318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85728"/>
            <a:ext cx="8229600" cy="4525963"/>
          </a:xfrm>
        </p:spPr>
        <p:txBody>
          <a:bodyPr/>
          <a:lstStyle/>
          <a:p>
            <a:r>
              <a:rPr lang="tr-TR" b="1" dirty="0" smtClean="0"/>
              <a:t>Paralelkenarlardan Üçgenlere</a:t>
            </a:r>
            <a:endParaRPr lang="tr-TR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006160"/>
            <a:ext cx="7859768" cy="5066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31797"/>
            <a:ext cx="8229600" cy="4525963"/>
          </a:xfrm>
        </p:spPr>
        <p:txBody>
          <a:bodyPr/>
          <a:lstStyle/>
          <a:p>
            <a:r>
              <a:rPr lang="tr-TR" b="1" dirty="0" smtClean="0"/>
              <a:t>Paralelkenarlardan Yamuklara</a:t>
            </a:r>
            <a:endParaRPr lang="tr-TR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7009" y="1420194"/>
            <a:ext cx="8288396" cy="4016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695" y="781898"/>
            <a:ext cx="8717024" cy="5292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1389" y="357166"/>
            <a:ext cx="6859636" cy="6070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3471858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Dairelerin Çevresi ve Alanı</a:t>
            </a:r>
          </a:p>
          <a:p>
            <a:r>
              <a:rPr lang="tr-TR" sz="2700" b="1" dirty="0" smtClean="0"/>
              <a:t>Yüzey Alanı</a:t>
            </a:r>
            <a:endParaRPr lang="tr-TR" sz="2700" dirty="0">
              <a:solidFill>
                <a:srgbClr val="0070C0"/>
              </a:solidFill>
            </a:endParaRP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42669"/>
            <a:ext cx="3214710" cy="6627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86238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Ölçmenin Anlamı ve Ölçme Süreci</a:t>
            </a:r>
            <a:endParaRPr lang="tr-TR" b="1" dirty="0">
              <a:solidFill>
                <a:srgbClr val="CC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81364" y="-71462"/>
            <a:ext cx="3333974" cy="656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1414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Yaygın Olarak Bilinen Katı Cisimlerin Hacimleri</a:t>
            </a:r>
          </a:p>
          <a:p>
            <a:r>
              <a:rPr lang="tr-TR" sz="2700" b="1" dirty="0" smtClean="0"/>
              <a:t>Silindirlerin Hacimler</a:t>
            </a:r>
            <a:endParaRPr lang="tr-TR" sz="2700" dirty="0">
              <a:solidFill>
                <a:srgbClr val="0070C0"/>
              </a:solidFill>
            </a:endParaRP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643050"/>
            <a:ext cx="6786610" cy="4669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3" y="1277967"/>
            <a:ext cx="8001056" cy="430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>
            <a:normAutofit/>
          </a:bodyPr>
          <a:lstStyle/>
          <a:p>
            <a:r>
              <a:rPr lang="tr-TR" sz="2700" b="1" dirty="0" smtClean="0"/>
              <a:t>Konilerin ve Piramitlerin </a:t>
            </a:r>
            <a:r>
              <a:rPr lang="tr-TR" sz="2700" b="1" dirty="0" smtClean="0"/>
              <a:t>Hacimleri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Formüller Arasındaki Bağlantılar</a:t>
            </a:r>
          </a:p>
          <a:p>
            <a:endParaRPr lang="tr-TR" sz="2700" dirty="0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428736"/>
            <a:ext cx="6858048" cy="5062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Kavramlar ve Beceriler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87703" y="857232"/>
            <a:ext cx="3956065" cy="5565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Karşılaştırmaların Yapılması</a:t>
            </a:r>
          </a:p>
          <a:p>
            <a:r>
              <a:rPr lang="tr-TR" b="1" dirty="0" smtClean="0"/>
              <a:t>Ölçü Birimlerinin Fiziksel Modellerinin Kullanımı</a:t>
            </a:r>
          </a:p>
          <a:p>
            <a:r>
              <a:rPr lang="tr-TR" b="1" dirty="0" smtClean="0"/>
              <a:t>Ölçme Araçlarını Kullanma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Standart Olmayan Birimler ve Standart Birimler: Her Birini Kullanmanın Sebepleri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1638" y="1998653"/>
            <a:ext cx="8139138" cy="2859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Tahmin Etmenin ve Yaklaşık Değer Bulmanın Rolü</a:t>
            </a:r>
          </a:p>
          <a:p>
            <a:r>
              <a:rPr lang="tr-TR" sz="2700" dirty="0" smtClean="0"/>
              <a:t>Öğrencilere ölçme yaptırmadan önce her zaman ölçümü tahmin ettiriniz.</a:t>
            </a:r>
            <a:endParaRPr lang="tr-TR" sz="27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338</Words>
  <PresentationFormat>Ekran Gösterisi (4:3)</PresentationFormat>
  <Paragraphs>73</Paragraphs>
  <Slides>52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52</vt:i4>
      </vt:variant>
    </vt:vector>
  </HeadingPairs>
  <TitlesOfParts>
    <vt:vector size="53" baseType="lpstr">
      <vt:lpstr>Ofis Teması</vt:lpstr>
      <vt:lpstr>Slayt 1</vt:lpstr>
      <vt:lpstr>KISIM II Matematiksel Kavram ve Prosedürlerin Gelişimi</vt:lpstr>
      <vt:lpstr>Slayt 3</vt:lpstr>
      <vt:lpstr>Slayt 4</vt:lpstr>
      <vt:lpstr>Ölçmenin Anlamı ve Ölçme Süreci</vt:lpstr>
      <vt:lpstr>Slayt 6</vt:lpstr>
      <vt:lpstr>Slayt 7</vt:lpstr>
      <vt:lpstr>Slayt 8</vt:lpstr>
      <vt:lpstr>Slayt 9</vt:lpstr>
      <vt:lpstr>Uzunluk</vt:lpstr>
      <vt:lpstr>Slayt 11</vt:lpstr>
      <vt:lpstr>Slayt 12</vt:lpstr>
      <vt:lpstr>Slayt 13</vt:lpstr>
      <vt:lpstr>Slayt 14</vt:lpstr>
      <vt:lpstr>Alan</vt:lpstr>
      <vt:lpstr>Slayt 16</vt:lpstr>
      <vt:lpstr>Slayt 17</vt:lpstr>
      <vt:lpstr>Slayt 18</vt:lpstr>
      <vt:lpstr>Slayt 19</vt:lpstr>
      <vt:lpstr>Slayt 20</vt:lpstr>
      <vt:lpstr>Hacim ve Kapasite</vt:lpstr>
      <vt:lpstr>Slayt 22</vt:lpstr>
      <vt:lpstr>Slayt 23</vt:lpstr>
      <vt:lpstr>Slayt 24</vt:lpstr>
      <vt:lpstr>Slayt 25</vt:lpstr>
      <vt:lpstr>Zaman</vt:lpstr>
      <vt:lpstr>Slayt 27</vt:lpstr>
      <vt:lpstr>Slayt 28</vt:lpstr>
      <vt:lpstr>Para</vt:lpstr>
      <vt:lpstr>Açılar</vt:lpstr>
      <vt:lpstr>Slayt 31</vt:lpstr>
      <vt:lpstr>Standart Birimlerin Tanıtımı</vt:lpstr>
      <vt:lpstr>Slayt 33</vt:lpstr>
      <vt:lpstr>Slayt 34</vt:lpstr>
      <vt:lpstr>Slayt 35</vt:lpstr>
      <vt:lpstr>Slayt 36</vt:lpstr>
      <vt:lpstr>Ölçüleri Tahmin Etme</vt:lpstr>
      <vt:lpstr>Slayt 38</vt:lpstr>
      <vt:lpstr>Slayt 39</vt:lpstr>
      <vt:lpstr>Slayt 40</vt:lpstr>
      <vt:lpstr>Alan ve Hacim İçin Formüller Geliştirme</vt:lpstr>
      <vt:lpstr>Slayt 42</vt:lpstr>
      <vt:lpstr>Slayt 43</vt:lpstr>
      <vt:lpstr>Slayt 44</vt:lpstr>
      <vt:lpstr>Slayt 45</vt:lpstr>
      <vt:lpstr>Slayt 46</vt:lpstr>
      <vt:lpstr>Slayt 47</vt:lpstr>
      <vt:lpstr>Slayt 48</vt:lpstr>
      <vt:lpstr>Slayt 49</vt:lpstr>
      <vt:lpstr>Slayt 50</vt:lpstr>
      <vt:lpstr>Slayt 51</vt:lpstr>
      <vt:lpstr>Slayt 52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Enes Kurt</dc:creator>
  <cp:lastModifiedBy>Enes Kurt</cp:lastModifiedBy>
  <cp:revision>31</cp:revision>
  <dcterms:created xsi:type="dcterms:W3CDTF">2015-06-01T11:06:26Z</dcterms:created>
  <dcterms:modified xsi:type="dcterms:W3CDTF">2015-06-10T14:52:01Z</dcterms:modified>
</cp:coreProperties>
</file>