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5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9" r:id="rId37"/>
    <p:sldId id="301" r:id="rId38"/>
    <p:sldId id="303" r:id="rId39"/>
    <p:sldId id="304" r:id="rId40"/>
    <p:sldId id="305" r:id="rId41"/>
    <p:sldId id="307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Uzunluk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Uzunluk genellikle öğrencilerin ölçmeyi öğrendiği ilk niteliktir. Bununla birlikte uzunluk ölçümünün küçük çocuklarca hemen anlaşılmadığını da unutmayın.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Karşılaştırma Etkinlikleri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4798" y="714356"/>
            <a:ext cx="4919064" cy="24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7" y="3157760"/>
            <a:ext cx="4714908" cy="327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Uzunluk Birimleri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4379931" cy="58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Birimlerin Kesirli Parçaları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51171"/>
            <a:ext cx="7143800" cy="455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Cetveller Yapma ve Kullanma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69" y="808334"/>
            <a:ext cx="5430876" cy="547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Alan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88987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Karşılaştırma Etkinlikleri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2472"/>
            <a:ext cx="8001056" cy="490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9" y="214290"/>
            <a:ext cx="6286544" cy="618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533129"/>
            <a:ext cx="6429420" cy="579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Alan Birimleri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8916"/>
            <a:ext cx="6143668" cy="535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47" y="500042"/>
            <a:ext cx="8145520" cy="529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19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Ölçme Kavramlarının</a:t>
            </a:r>
          </a:p>
          <a:p>
            <a:pPr algn="ctr"/>
            <a:r>
              <a:rPr lang="tr-TR" sz="4000" b="1" dirty="0" smtClean="0">
                <a:solidFill>
                  <a:srgbClr val="003300"/>
                </a:solidFill>
              </a:rPr>
              <a:t>Gelişimi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Alan ve Çevre Arasındaki İlişki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98520"/>
            <a:ext cx="7253424" cy="500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Hacim ve Kapasite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Karşılaştırma Etkinlikleri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017" y="785794"/>
            <a:ext cx="6240922" cy="560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Hacim ve Kapasite Birimleri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854536"/>
            <a:ext cx="5357850" cy="551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Ağırlık ve Kütle</a:t>
            </a:r>
          </a:p>
          <a:p>
            <a:r>
              <a:rPr lang="tr-TR" i="1" dirty="0" smtClean="0"/>
              <a:t>Ağırlık bir cisme uygulanan çekme veya yerçekimi </a:t>
            </a:r>
            <a:r>
              <a:rPr lang="tr-TR" dirty="0" smtClean="0"/>
              <a:t>kuvvetinin ölçüsüdür. </a:t>
            </a:r>
            <a:r>
              <a:rPr lang="tr-TR" i="1" dirty="0" smtClean="0"/>
              <a:t>Kütle, bir cismin içindeki madde miktarıdır </a:t>
            </a:r>
            <a:r>
              <a:rPr lang="tr-TR" dirty="0" smtClean="0"/>
              <a:t>ve ona ivme kazandırmak için bir kuvvet gereklidir.</a:t>
            </a:r>
            <a:endParaRPr lang="tr-T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Karşılaştırma </a:t>
            </a:r>
            <a:r>
              <a:rPr lang="tr-TR" b="1" dirty="0" smtClean="0">
                <a:solidFill>
                  <a:srgbClr val="0070C0"/>
                </a:solidFill>
              </a:rPr>
              <a:t>Etkinlikleri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Ağırlık ya da Kütle Birimleri</a:t>
            </a:r>
          </a:p>
          <a:p>
            <a:endParaRPr lang="tr-TR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Zaman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88987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Süre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1428736"/>
            <a:ext cx="6715172" cy="496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Saat Okuma</a:t>
            </a:r>
          </a:p>
          <a:p>
            <a:r>
              <a:rPr lang="tr-TR" sz="2700" b="1" dirty="0" smtClean="0"/>
              <a:t>Bazı Zorluklar</a:t>
            </a:r>
          </a:p>
          <a:p>
            <a:r>
              <a:rPr lang="tr-TR" sz="2700" b="1" dirty="0" smtClean="0"/>
              <a:t>Önerilen Yaklaşım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76870"/>
            <a:ext cx="8088454" cy="43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Geçen Süre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03568"/>
            <a:ext cx="4572032" cy="55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Para</a:t>
            </a:r>
            <a:endParaRPr lang="tr-TR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Madenî Parayı Tanıma ve Değerleri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Madenî Para Kümelerini Saymak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Para Bozmak</a:t>
            </a:r>
            <a:endParaRPr lang="tr-T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6"/>
            <a:ext cx="36766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3"/>
          <a:srcRect t="30087"/>
          <a:stretch>
            <a:fillRect/>
          </a:stretch>
        </p:blipFill>
        <p:spPr bwMode="auto">
          <a:xfrm>
            <a:off x="4500562" y="-24"/>
            <a:ext cx="3521075" cy="652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9"/>
          <p:cNvPicPr>
            <a:picLocks noChangeAspect="1" noChangeArrowheads="1"/>
          </p:cNvPicPr>
          <p:nvPr/>
        </p:nvPicPr>
        <p:blipFill>
          <a:blip r:embed="rId3"/>
          <a:srcRect b="70588"/>
          <a:stretch>
            <a:fillRect/>
          </a:stretch>
        </p:blipFill>
        <p:spPr bwMode="auto">
          <a:xfrm>
            <a:off x="142844" y="2398508"/>
            <a:ext cx="3521075" cy="274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Açılar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Karşılaştırma Etkinleri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Açısal </a:t>
            </a:r>
            <a:r>
              <a:rPr lang="tr-TR" b="1" dirty="0" smtClean="0">
                <a:solidFill>
                  <a:srgbClr val="0070C0"/>
                </a:solidFill>
              </a:rPr>
              <a:t>Ölçü </a:t>
            </a:r>
            <a:r>
              <a:rPr lang="tr-TR" b="1" dirty="0" smtClean="0">
                <a:solidFill>
                  <a:srgbClr val="0070C0"/>
                </a:solidFill>
              </a:rPr>
              <a:t>Birimleri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Açıölçerlerin ve Açı Cetvellerinin Kullanımı</a:t>
            </a:r>
          </a:p>
          <a:p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5072098" cy="504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Standart Birimlerin Tanıtımı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218" y="1214422"/>
            <a:ext cx="645797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-24"/>
            <a:ext cx="3909317" cy="677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Öğretim Hedefleri</a:t>
            </a:r>
          </a:p>
          <a:p>
            <a:r>
              <a:rPr lang="tr-TR" sz="2700" dirty="0" smtClean="0"/>
              <a:t>Ölçme standart birimlerinin öğretimi üç geniş hedefi merkeze alarak düzenlenebilir</a:t>
            </a:r>
          </a:p>
          <a:p>
            <a:pPr marL="514350" indent="-514350">
              <a:buAutoNum type="arabicPeriod"/>
            </a:pPr>
            <a:r>
              <a:rPr lang="tr-TR" sz="2700" i="1" dirty="0" smtClean="0"/>
              <a:t>Birime olan aşinalık</a:t>
            </a:r>
          </a:p>
          <a:p>
            <a:pPr marL="514350" indent="-514350">
              <a:buAutoNum type="arabicPeriod"/>
            </a:pPr>
            <a:r>
              <a:rPr lang="tr-TR" sz="2700" i="1" dirty="0" smtClean="0"/>
              <a:t>Uygun bir birimi seçebilme becerisi</a:t>
            </a:r>
          </a:p>
          <a:p>
            <a:pPr marL="514350" indent="-514350">
              <a:buAutoNum type="arabicPeriod"/>
            </a:pPr>
            <a:r>
              <a:rPr lang="tr-TR" sz="2700" i="1" dirty="0" smtClean="0"/>
              <a:t>Birimler arasındaki ilişki bilgisi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Birim Aşinalığının Geliştirilmesi</a:t>
            </a:r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1460" y="927082"/>
            <a:ext cx="5940503" cy="52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>
            <a:normAutofit/>
          </a:bodyPr>
          <a:lstStyle/>
          <a:p>
            <a:r>
              <a:rPr lang="tr-TR" sz="2700" b="1" dirty="0" smtClean="0"/>
              <a:t>Uygun Birimlerin </a:t>
            </a:r>
            <a:r>
              <a:rPr lang="tr-TR" sz="2700" b="1" dirty="0" smtClean="0"/>
              <a:t>Seçimi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Önemli Standart Birimler ve Aralarındaki İlişkileri</a:t>
            </a:r>
          </a:p>
          <a:p>
            <a:endParaRPr lang="tr-TR" sz="27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22" y="1855776"/>
            <a:ext cx="8658570" cy="42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Ölçüleri Tahmin Etme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Ölçme Tahminleri İçin Yöntemler</a:t>
            </a:r>
          </a:p>
          <a:p>
            <a:pPr marL="514350" indent="-514350">
              <a:buAutoNum type="arabicPeriod"/>
            </a:pPr>
            <a:r>
              <a:rPr lang="tr-TR" i="1" dirty="0" smtClean="0"/>
              <a:t>Önemli birimler için nirengi noktaları veya referanslar geliştirmek ve kullanmak</a:t>
            </a:r>
          </a:p>
          <a:p>
            <a:pPr marL="514350" indent="-514350">
              <a:buAutoNum type="arabicPeriod"/>
            </a:pPr>
            <a:r>
              <a:rPr lang="tr-TR" i="1" dirty="0" smtClean="0"/>
              <a:t>Uygun olduğunda “</a:t>
            </a:r>
            <a:r>
              <a:rPr lang="tr-TR" i="1" dirty="0" err="1" smtClean="0"/>
              <a:t>bölümleme”yi</a:t>
            </a:r>
            <a:r>
              <a:rPr lang="tr-TR" i="1" dirty="0" smtClean="0"/>
              <a:t> kullanın</a:t>
            </a:r>
          </a:p>
          <a:p>
            <a:pPr marL="514350" indent="-514350">
              <a:buAutoNum type="arabicPeriod"/>
            </a:pPr>
            <a:r>
              <a:rPr lang="tr-TR" i="1" dirty="0" smtClean="0"/>
              <a:t>Alt bölümleri kullanın</a:t>
            </a:r>
          </a:p>
          <a:p>
            <a:pPr marL="514350" indent="-514350">
              <a:buAutoNum type="arabicPeriod"/>
            </a:pPr>
            <a:r>
              <a:rPr lang="tr-TR" i="1" dirty="0" smtClean="0"/>
              <a:t>Zihinsel ya da fiziksel olarak bir birimi tekrarlayın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28" y="1427149"/>
            <a:ext cx="8764346" cy="400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Tahmin Öğretimi İçin İpuçları</a:t>
            </a:r>
          </a:p>
          <a:p>
            <a:r>
              <a:rPr lang="tr-TR" sz="2700" dirty="0" smtClean="0"/>
              <a:t>Burada listelenen bu dört stratejinin her biri doğrudan öğretilmeli ve öğrencilerle tartışılmalıdır. Kullanışlı ölçüler için önerilen nirengi noktaları geliştirilebilir ve sınıf çizelgesi üzerine yazılabilir. Evlerde bulunan </a:t>
            </a:r>
            <a:r>
              <a:rPr lang="tr-TR" sz="2700" dirty="0" err="1" smtClean="0"/>
              <a:t>ögeleri</a:t>
            </a:r>
            <a:r>
              <a:rPr lang="tr-TR" sz="2700" dirty="0" smtClean="0"/>
              <a:t> de dâhil ediniz. Fakat tahmin becerilerini geliştirmenin en iyi yolu öğrencilere birçok tahmin yaptırmaktır.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42918"/>
            <a:ext cx="4430212" cy="17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921" y="2428868"/>
            <a:ext cx="461365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Ölçümü Tahmin Etme Etkinlikleri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586482"/>
            <a:ext cx="8143932" cy="368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3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Alan ve Hacim İçin</a:t>
            </a:r>
            <a:br>
              <a:rPr lang="tr-TR" b="1" dirty="0" smtClean="0">
                <a:solidFill>
                  <a:srgbClr val="CC0000"/>
                </a:solidFill>
              </a:rPr>
            </a:br>
            <a:r>
              <a:rPr lang="tr-TR" b="1" dirty="0" smtClean="0">
                <a:solidFill>
                  <a:srgbClr val="CC0000"/>
                </a:solidFill>
              </a:rPr>
              <a:t>Formüller Geliştirme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Öğrencilerin Kavram Yanılgıları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39493"/>
            <a:ext cx="7058367" cy="464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593" y="285728"/>
            <a:ext cx="7040432" cy="598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Dikdörtgenlerin, Paralelkenarların, Üçgenlerin ve Yamukların Alanları</a:t>
            </a:r>
          </a:p>
          <a:p>
            <a:r>
              <a:rPr lang="tr-TR" sz="2700" b="1" dirty="0" smtClean="0"/>
              <a:t>Dikdörtgenler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459671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r>
              <a:rPr lang="tr-TR" b="1" dirty="0" smtClean="0"/>
              <a:t>Dikdörtgenlerden Diğer Paralelkenarlara</a:t>
            </a:r>
            <a:endParaRPr lang="tr-T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141" y="896522"/>
            <a:ext cx="6288132" cy="53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r>
              <a:rPr lang="tr-TR" b="1" dirty="0" smtClean="0"/>
              <a:t>Paralelkenarlardan Üçgenlere</a:t>
            </a:r>
            <a:endParaRPr lang="tr-T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6160"/>
            <a:ext cx="7859768" cy="506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1797"/>
            <a:ext cx="8229600" cy="4525963"/>
          </a:xfrm>
        </p:spPr>
        <p:txBody>
          <a:bodyPr/>
          <a:lstStyle/>
          <a:p>
            <a:r>
              <a:rPr lang="tr-TR" b="1" dirty="0" smtClean="0"/>
              <a:t>Paralelkenarlardan Yamuklara</a:t>
            </a:r>
            <a:endParaRPr lang="tr-T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09" y="1420194"/>
            <a:ext cx="8288396" cy="401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695" y="781898"/>
            <a:ext cx="8717024" cy="529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389" y="357166"/>
            <a:ext cx="6859636" cy="607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3471858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Dairelerin Çevresi ve Alanı</a:t>
            </a:r>
          </a:p>
          <a:p>
            <a:r>
              <a:rPr lang="tr-TR" sz="2700" b="1" dirty="0" smtClean="0"/>
              <a:t>Yüzey Alanı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669"/>
            <a:ext cx="3214710" cy="66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Ölçmenin Anlamı ve Ölçme Süreci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364" y="-71462"/>
            <a:ext cx="3333974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Yaygın Olarak Bilinen Katı Cisimlerin Hacimleri</a:t>
            </a:r>
          </a:p>
          <a:p>
            <a:r>
              <a:rPr lang="tr-TR" sz="2700" b="1" dirty="0" smtClean="0"/>
              <a:t>Silindirlerin Hacimler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786610" cy="46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277967"/>
            <a:ext cx="8001056" cy="43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>
            <a:normAutofit/>
          </a:bodyPr>
          <a:lstStyle/>
          <a:p>
            <a:r>
              <a:rPr lang="tr-TR" sz="2700" b="1" dirty="0" smtClean="0"/>
              <a:t>Konilerin ve Piramitlerin </a:t>
            </a:r>
            <a:r>
              <a:rPr lang="tr-TR" sz="2700" b="1" dirty="0" smtClean="0"/>
              <a:t>Hacimleri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Formüller Arasındaki Bağlantılar</a:t>
            </a:r>
          </a:p>
          <a:p>
            <a:endParaRPr lang="tr-TR" sz="27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858048" cy="506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Kavramlar ve Beceriler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7703" y="857232"/>
            <a:ext cx="3956065" cy="55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Karşılaştırmaların Yapılması</a:t>
            </a:r>
          </a:p>
          <a:p>
            <a:r>
              <a:rPr lang="tr-TR" b="1" dirty="0" smtClean="0"/>
              <a:t>Ölçü Birimlerinin Fiziksel Modellerinin Kullanımı</a:t>
            </a:r>
          </a:p>
          <a:p>
            <a:r>
              <a:rPr lang="tr-TR" b="1" dirty="0" smtClean="0"/>
              <a:t>Ölçme Araçlarını Kullanma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Standart Olmayan Birimler ve Standart Birimler: Her Birini Kullanmanın Sebepleri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38" y="1998653"/>
            <a:ext cx="8139138" cy="285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Tahmin Etmenin ve Yaklaşık Değer Bulmanın Rolü</a:t>
            </a:r>
          </a:p>
          <a:p>
            <a:r>
              <a:rPr lang="tr-TR" sz="2700" dirty="0" smtClean="0"/>
              <a:t>Öğrencilere ölçme yaptırmadan önce her zaman ölçümü tahmin ettiriniz.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338</Words>
  <PresentationFormat>Ekran Gösterisi (4:3)</PresentationFormat>
  <Paragraphs>73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Ofis Teması</vt:lpstr>
      <vt:lpstr>Slayt 1</vt:lpstr>
      <vt:lpstr>KISIM II Matematiksel Kavram ve Prosedürlerin Gelişimi</vt:lpstr>
      <vt:lpstr>Slayt 3</vt:lpstr>
      <vt:lpstr>Slayt 4</vt:lpstr>
      <vt:lpstr>Ölçmenin Anlamı ve Ölçme Süreci</vt:lpstr>
      <vt:lpstr>Slayt 6</vt:lpstr>
      <vt:lpstr>Slayt 7</vt:lpstr>
      <vt:lpstr>Slayt 8</vt:lpstr>
      <vt:lpstr>Slayt 9</vt:lpstr>
      <vt:lpstr>Uzunluk</vt:lpstr>
      <vt:lpstr>Slayt 11</vt:lpstr>
      <vt:lpstr>Slayt 12</vt:lpstr>
      <vt:lpstr>Slayt 13</vt:lpstr>
      <vt:lpstr>Slayt 14</vt:lpstr>
      <vt:lpstr>Alan</vt:lpstr>
      <vt:lpstr>Slayt 16</vt:lpstr>
      <vt:lpstr>Slayt 17</vt:lpstr>
      <vt:lpstr>Slayt 18</vt:lpstr>
      <vt:lpstr>Slayt 19</vt:lpstr>
      <vt:lpstr>Slayt 20</vt:lpstr>
      <vt:lpstr>Hacim ve Kapasite</vt:lpstr>
      <vt:lpstr>Slayt 22</vt:lpstr>
      <vt:lpstr>Slayt 23</vt:lpstr>
      <vt:lpstr>Slayt 24</vt:lpstr>
      <vt:lpstr>Slayt 25</vt:lpstr>
      <vt:lpstr>Zaman</vt:lpstr>
      <vt:lpstr>Slayt 27</vt:lpstr>
      <vt:lpstr>Slayt 28</vt:lpstr>
      <vt:lpstr>Para</vt:lpstr>
      <vt:lpstr>Açılar</vt:lpstr>
      <vt:lpstr>Slayt 31</vt:lpstr>
      <vt:lpstr>Standart Birimlerin Tanıtımı</vt:lpstr>
      <vt:lpstr>Slayt 33</vt:lpstr>
      <vt:lpstr>Slayt 34</vt:lpstr>
      <vt:lpstr>Slayt 35</vt:lpstr>
      <vt:lpstr>Slayt 36</vt:lpstr>
      <vt:lpstr>Ölçüleri Tahmin Etme</vt:lpstr>
      <vt:lpstr>Slayt 38</vt:lpstr>
      <vt:lpstr>Slayt 39</vt:lpstr>
      <vt:lpstr>Slayt 40</vt:lpstr>
      <vt:lpstr>Alan ve Hacim İçin Formüller Geliştirme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31</cp:revision>
  <dcterms:created xsi:type="dcterms:W3CDTF">2015-06-01T11:06:26Z</dcterms:created>
  <dcterms:modified xsi:type="dcterms:W3CDTF">2015-06-10T14:52:01Z</dcterms:modified>
</cp:coreProperties>
</file>