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62" r:id="rId5"/>
    <p:sldId id="258" r:id="rId6"/>
    <p:sldId id="263" r:id="rId7"/>
    <p:sldId id="259" r:id="rId8"/>
    <p:sldId id="264" r:id="rId9"/>
    <p:sldId id="260"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80" autoAdjust="0"/>
    <p:restoredTop sz="94660"/>
  </p:normalViewPr>
  <p:slideViewPr>
    <p:cSldViewPr snapToGrid="0">
      <p:cViewPr varScale="1">
        <p:scale>
          <a:sx n="92" d="100"/>
          <a:sy n="92" d="100"/>
        </p:scale>
        <p:origin x="51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650D722F-31DD-4484-AA79-2001A5370BF4}"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825B1C-9E0A-4F5C-BFA0-F06AB0408656}" type="slidenum">
              <a:rPr lang="tr-TR" smtClean="0"/>
              <a:t>‹#›</a:t>
            </a:fld>
            <a:endParaRPr lang="tr-TR"/>
          </a:p>
        </p:txBody>
      </p:sp>
    </p:spTree>
    <p:extLst>
      <p:ext uri="{BB962C8B-B14F-4D97-AF65-F5344CB8AC3E}">
        <p14:creationId xmlns:p14="http://schemas.microsoft.com/office/powerpoint/2010/main" val="1109115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50D722F-31DD-4484-AA79-2001A5370BF4}"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825B1C-9E0A-4F5C-BFA0-F06AB0408656}" type="slidenum">
              <a:rPr lang="tr-TR" smtClean="0"/>
              <a:t>‹#›</a:t>
            </a:fld>
            <a:endParaRPr lang="tr-TR"/>
          </a:p>
        </p:txBody>
      </p:sp>
    </p:spTree>
    <p:extLst>
      <p:ext uri="{BB962C8B-B14F-4D97-AF65-F5344CB8AC3E}">
        <p14:creationId xmlns:p14="http://schemas.microsoft.com/office/powerpoint/2010/main" val="772332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50D722F-31DD-4484-AA79-2001A5370BF4}"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825B1C-9E0A-4F5C-BFA0-F06AB0408656}" type="slidenum">
              <a:rPr lang="tr-TR" smtClean="0"/>
              <a:t>‹#›</a:t>
            </a:fld>
            <a:endParaRPr lang="tr-TR"/>
          </a:p>
        </p:txBody>
      </p:sp>
    </p:spTree>
    <p:extLst>
      <p:ext uri="{BB962C8B-B14F-4D97-AF65-F5344CB8AC3E}">
        <p14:creationId xmlns:p14="http://schemas.microsoft.com/office/powerpoint/2010/main" val="1472594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50D722F-31DD-4484-AA79-2001A5370BF4}"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825B1C-9E0A-4F5C-BFA0-F06AB0408656}" type="slidenum">
              <a:rPr lang="tr-TR" smtClean="0"/>
              <a:t>‹#›</a:t>
            </a:fld>
            <a:endParaRPr lang="tr-TR"/>
          </a:p>
        </p:txBody>
      </p:sp>
    </p:spTree>
    <p:extLst>
      <p:ext uri="{BB962C8B-B14F-4D97-AF65-F5344CB8AC3E}">
        <p14:creationId xmlns:p14="http://schemas.microsoft.com/office/powerpoint/2010/main" val="2953703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0D722F-31DD-4484-AA79-2001A5370BF4}"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6825B1C-9E0A-4F5C-BFA0-F06AB0408656}" type="slidenum">
              <a:rPr lang="tr-TR" smtClean="0"/>
              <a:t>‹#›</a:t>
            </a:fld>
            <a:endParaRPr lang="tr-TR"/>
          </a:p>
        </p:txBody>
      </p:sp>
    </p:spTree>
    <p:extLst>
      <p:ext uri="{BB962C8B-B14F-4D97-AF65-F5344CB8AC3E}">
        <p14:creationId xmlns:p14="http://schemas.microsoft.com/office/powerpoint/2010/main" val="1786235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650D722F-31DD-4484-AA79-2001A5370BF4}"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6825B1C-9E0A-4F5C-BFA0-F06AB0408656}" type="slidenum">
              <a:rPr lang="tr-TR" smtClean="0"/>
              <a:t>‹#›</a:t>
            </a:fld>
            <a:endParaRPr lang="tr-TR"/>
          </a:p>
        </p:txBody>
      </p:sp>
    </p:spTree>
    <p:extLst>
      <p:ext uri="{BB962C8B-B14F-4D97-AF65-F5344CB8AC3E}">
        <p14:creationId xmlns:p14="http://schemas.microsoft.com/office/powerpoint/2010/main" val="2949231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650D722F-31DD-4484-AA79-2001A5370BF4}" type="datetimeFigureOut">
              <a:rPr lang="tr-TR" smtClean="0"/>
              <a:t>9.4.2018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6825B1C-9E0A-4F5C-BFA0-F06AB0408656}" type="slidenum">
              <a:rPr lang="tr-TR" smtClean="0"/>
              <a:t>‹#›</a:t>
            </a:fld>
            <a:endParaRPr lang="tr-TR"/>
          </a:p>
        </p:txBody>
      </p:sp>
    </p:spTree>
    <p:extLst>
      <p:ext uri="{BB962C8B-B14F-4D97-AF65-F5344CB8AC3E}">
        <p14:creationId xmlns:p14="http://schemas.microsoft.com/office/powerpoint/2010/main" val="766412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650D722F-31DD-4484-AA79-2001A5370BF4}" type="datetimeFigureOut">
              <a:rPr lang="tr-TR" smtClean="0"/>
              <a:t>9.4.2018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6825B1C-9E0A-4F5C-BFA0-F06AB0408656}" type="slidenum">
              <a:rPr lang="tr-TR" smtClean="0"/>
              <a:t>‹#›</a:t>
            </a:fld>
            <a:endParaRPr lang="tr-TR"/>
          </a:p>
        </p:txBody>
      </p:sp>
    </p:spTree>
    <p:extLst>
      <p:ext uri="{BB962C8B-B14F-4D97-AF65-F5344CB8AC3E}">
        <p14:creationId xmlns:p14="http://schemas.microsoft.com/office/powerpoint/2010/main" val="1142425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0D722F-31DD-4484-AA79-2001A5370BF4}" type="datetimeFigureOut">
              <a:rPr lang="tr-TR" smtClean="0"/>
              <a:t>9.4.2018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6825B1C-9E0A-4F5C-BFA0-F06AB0408656}" type="slidenum">
              <a:rPr lang="tr-TR" smtClean="0"/>
              <a:t>‹#›</a:t>
            </a:fld>
            <a:endParaRPr lang="tr-TR"/>
          </a:p>
        </p:txBody>
      </p:sp>
    </p:spTree>
    <p:extLst>
      <p:ext uri="{BB962C8B-B14F-4D97-AF65-F5344CB8AC3E}">
        <p14:creationId xmlns:p14="http://schemas.microsoft.com/office/powerpoint/2010/main" val="2941806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0D722F-31DD-4484-AA79-2001A5370BF4}"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6825B1C-9E0A-4F5C-BFA0-F06AB0408656}" type="slidenum">
              <a:rPr lang="tr-TR" smtClean="0"/>
              <a:t>‹#›</a:t>
            </a:fld>
            <a:endParaRPr lang="tr-TR"/>
          </a:p>
        </p:txBody>
      </p:sp>
    </p:spTree>
    <p:extLst>
      <p:ext uri="{BB962C8B-B14F-4D97-AF65-F5344CB8AC3E}">
        <p14:creationId xmlns:p14="http://schemas.microsoft.com/office/powerpoint/2010/main" val="1333306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0D722F-31DD-4484-AA79-2001A5370BF4}"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6825B1C-9E0A-4F5C-BFA0-F06AB0408656}" type="slidenum">
              <a:rPr lang="tr-TR" smtClean="0"/>
              <a:t>‹#›</a:t>
            </a:fld>
            <a:endParaRPr lang="tr-TR"/>
          </a:p>
        </p:txBody>
      </p:sp>
    </p:spTree>
    <p:extLst>
      <p:ext uri="{BB962C8B-B14F-4D97-AF65-F5344CB8AC3E}">
        <p14:creationId xmlns:p14="http://schemas.microsoft.com/office/powerpoint/2010/main" val="84075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0D722F-31DD-4484-AA79-2001A5370BF4}" type="datetimeFigureOut">
              <a:rPr lang="tr-TR" smtClean="0"/>
              <a:t>9.4.2018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825B1C-9E0A-4F5C-BFA0-F06AB0408656}" type="slidenum">
              <a:rPr lang="tr-TR" smtClean="0"/>
              <a:t>‹#›</a:t>
            </a:fld>
            <a:endParaRPr lang="tr-TR"/>
          </a:p>
        </p:txBody>
      </p:sp>
    </p:spTree>
    <p:extLst>
      <p:ext uri="{BB962C8B-B14F-4D97-AF65-F5344CB8AC3E}">
        <p14:creationId xmlns:p14="http://schemas.microsoft.com/office/powerpoint/2010/main" val="2079404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33946" y="564169"/>
            <a:ext cx="9455727" cy="3046988"/>
          </a:xfrm>
          <a:prstGeom prst="rect">
            <a:avLst/>
          </a:prstGeom>
        </p:spPr>
        <p:txBody>
          <a:bodyPr wrap="square">
            <a:spAutoFit/>
          </a:bodyPr>
          <a:lstStyle/>
          <a:p>
            <a:r>
              <a:rPr lang="en-US" sz="3200" dirty="0" smtClean="0"/>
              <a:t>Analytical chemistry involves the separation, identification and quantification of components of a substance. In general, these operations are collectively referred to as analysis. It is possible to separate the analyzes into two basic groups; these are qualitative analysis and quantitative analysis. </a:t>
            </a:r>
            <a:endParaRPr lang="tr-TR" sz="3200" dirty="0"/>
          </a:p>
        </p:txBody>
      </p:sp>
    </p:spTree>
    <p:extLst>
      <p:ext uri="{BB962C8B-B14F-4D97-AF65-F5344CB8AC3E}">
        <p14:creationId xmlns:p14="http://schemas.microsoft.com/office/powerpoint/2010/main" val="2698526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88228" y="650301"/>
            <a:ext cx="6096000" cy="4524315"/>
          </a:xfrm>
          <a:prstGeom prst="rect">
            <a:avLst/>
          </a:prstGeom>
        </p:spPr>
        <p:txBody>
          <a:bodyPr>
            <a:spAutoFit/>
          </a:bodyPr>
          <a:lstStyle/>
          <a:p>
            <a:r>
              <a:rPr lang="tr-TR" sz="3200" dirty="0"/>
              <a:t>Therefore, the method to be chosen should be such as to provide a compromise between the desired accuracy and economy. </a:t>
            </a:r>
          </a:p>
          <a:p>
            <a:r>
              <a:rPr lang="tr-TR" sz="3200" dirty="0"/>
              <a:t>We can also classify analytical methods with regard to the amount of analytes other than the group we have given up. These are given in Table 1.1.</a:t>
            </a:r>
          </a:p>
        </p:txBody>
      </p:sp>
    </p:spTree>
    <p:extLst>
      <p:ext uri="{BB962C8B-B14F-4D97-AF65-F5344CB8AC3E}">
        <p14:creationId xmlns:p14="http://schemas.microsoft.com/office/powerpoint/2010/main" val="3703569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38846" y="705673"/>
            <a:ext cx="6096000" cy="4524315"/>
          </a:xfrm>
          <a:prstGeom prst="rect">
            <a:avLst/>
          </a:prstGeom>
        </p:spPr>
        <p:txBody>
          <a:bodyPr>
            <a:spAutoFit/>
          </a:bodyPr>
          <a:lstStyle/>
          <a:p>
            <a:r>
              <a:rPr lang="en-US" sz="3200" dirty="0"/>
              <a:t>The qualitative analysis allows identification of the components of the sample being studied. Quantitative analysis gives the absolute quantities of these components, or relative amounts relative to each other. In general, quantitative analysis follows qualitative analysis. </a:t>
            </a:r>
            <a:endParaRPr lang="tr-TR" sz="3200" dirty="0"/>
          </a:p>
        </p:txBody>
      </p:sp>
    </p:spTree>
    <p:extLst>
      <p:ext uri="{BB962C8B-B14F-4D97-AF65-F5344CB8AC3E}">
        <p14:creationId xmlns:p14="http://schemas.microsoft.com/office/powerpoint/2010/main" val="38533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53491" y="446038"/>
            <a:ext cx="7429500" cy="2062103"/>
          </a:xfrm>
          <a:prstGeom prst="rect">
            <a:avLst/>
          </a:prstGeom>
        </p:spPr>
        <p:txBody>
          <a:bodyPr wrap="square">
            <a:spAutoFit/>
          </a:bodyPr>
          <a:lstStyle/>
          <a:p>
            <a:r>
              <a:rPr lang="tr-TR" sz="3200" dirty="0" smtClean="0"/>
              <a:t>Analytical chemistry has played a vital role in the progress of science. For this reason in 1894 William Ostwald used the following sentences for analytical chemistry. </a:t>
            </a:r>
            <a:endParaRPr lang="tr-TR" sz="3200" dirty="0"/>
          </a:p>
        </p:txBody>
      </p:sp>
    </p:spTree>
    <p:extLst>
      <p:ext uri="{BB962C8B-B14F-4D97-AF65-F5344CB8AC3E}">
        <p14:creationId xmlns:p14="http://schemas.microsoft.com/office/powerpoint/2010/main" val="3184996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66109" y="705672"/>
            <a:ext cx="6096000" cy="5016758"/>
          </a:xfrm>
          <a:prstGeom prst="rect">
            <a:avLst/>
          </a:prstGeom>
        </p:spPr>
        <p:txBody>
          <a:bodyPr>
            <a:spAutoFit/>
          </a:bodyPr>
          <a:lstStyle/>
          <a:p>
            <a:r>
              <a:rPr lang="tr-TR" sz="3200" dirty="0"/>
              <a:t>"It is the art of recognizing and identifying the compounds of analytical chemistry, which occupies the most important place in the application of science, because we are our greatest help when we overcome the problems that arise in chemical processes applied for scientific and technical purposes".</a:t>
            </a:r>
          </a:p>
        </p:txBody>
      </p:sp>
    </p:spTree>
    <p:extLst>
      <p:ext uri="{BB962C8B-B14F-4D97-AF65-F5344CB8AC3E}">
        <p14:creationId xmlns:p14="http://schemas.microsoft.com/office/powerpoint/2010/main" val="2946814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8991" y="0"/>
            <a:ext cx="10941627" cy="3539430"/>
          </a:xfrm>
          <a:prstGeom prst="rect">
            <a:avLst/>
          </a:prstGeom>
        </p:spPr>
        <p:txBody>
          <a:bodyPr wrap="square">
            <a:spAutoFit/>
          </a:bodyPr>
          <a:lstStyle/>
          <a:p>
            <a:r>
              <a:rPr lang="tr-TR" sz="3200" dirty="0" smtClean="0"/>
              <a:t>The determination of the amount of nitrogen in food is important in determining the protein content and therefore the food value. In order to give the required properties (hardness, abrasion resistance, workability) to the steel, carbon, nickel and chromium analysis should be carried out during construction to bring the concentrations to appropriate values, which is an application of analytical chemistry in steel making. </a:t>
            </a:r>
            <a:endParaRPr lang="tr-TR" sz="3200" dirty="0"/>
          </a:p>
        </p:txBody>
      </p:sp>
    </p:spTree>
    <p:extLst>
      <p:ext uri="{BB962C8B-B14F-4D97-AF65-F5344CB8AC3E}">
        <p14:creationId xmlns:p14="http://schemas.microsoft.com/office/powerpoint/2010/main" val="132182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81991" y="529165"/>
            <a:ext cx="8645236" cy="5016758"/>
          </a:xfrm>
          <a:prstGeom prst="rect">
            <a:avLst/>
          </a:prstGeom>
        </p:spPr>
        <p:txBody>
          <a:bodyPr wrap="square">
            <a:spAutoFit/>
          </a:bodyPr>
          <a:lstStyle/>
          <a:p>
            <a:r>
              <a:rPr lang="tr-TR" sz="3200" dirty="0"/>
              <a:t>Modern farming requires the qualitative and quantitative analysis of plant and soil to determine fertilization and irrigation times, an example of the use of analytical chemistry in agriculture. In order to determine the source of volcanic glass (obsidian) in archeology, it is desirable to determine the amount of trace elements in the samples studied. In principle, it is expected that the trace element concentrations of the volcanic glasses from the same source are the same.</a:t>
            </a:r>
          </a:p>
        </p:txBody>
      </p:sp>
    </p:spTree>
    <p:extLst>
      <p:ext uri="{BB962C8B-B14F-4D97-AF65-F5344CB8AC3E}">
        <p14:creationId xmlns:p14="http://schemas.microsoft.com/office/powerpoint/2010/main" val="2149105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7465" y="294007"/>
            <a:ext cx="8842663" cy="3539430"/>
          </a:xfrm>
          <a:prstGeom prst="rect">
            <a:avLst/>
          </a:prstGeom>
        </p:spPr>
        <p:txBody>
          <a:bodyPr wrap="square">
            <a:spAutoFit/>
          </a:bodyPr>
          <a:lstStyle/>
          <a:p>
            <a:r>
              <a:rPr lang="tr-TR" sz="3200" dirty="0" smtClean="0"/>
              <a:t>Analytical processing</a:t>
            </a:r>
          </a:p>
          <a:p>
            <a:endParaRPr lang="tr-TR" sz="3200" dirty="0" smtClean="0"/>
          </a:p>
          <a:p>
            <a:r>
              <a:rPr lang="tr-TR" sz="3200" dirty="0" smtClean="0"/>
              <a:t>Apart from these two classical methods, there are analytical methods which are carried out using increasingly developed instruments, which are usually called instrumental methods (instrumental analysis methods). </a:t>
            </a:r>
            <a:endParaRPr lang="tr-TR" sz="3200" dirty="0"/>
          </a:p>
        </p:txBody>
      </p:sp>
    </p:spTree>
    <p:extLst>
      <p:ext uri="{BB962C8B-B14F-4D97-AF65-F5344CB8AC3E}">
        <p14:creationId xmlns:p14="http://schemas.microsoft.com/office/powerpoint/2010/main" val="3901704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33700" y="958473"/>
            <a:ext cx="6096000" cy="4031873"/>
          </a:xfrm>
          <a:prstGeom prst="rect">
            <a:avLst/>
          </a:prstGeom>
        </p:spPr>
        <p:txBody>
          <a:bodyPr>
            <a:spAutoFit/>
          </a:bodyPr>
          <a:lstStyle/>
          <a:p>
            <a:r>
              <a:rPr lang="tr-TR" sz="3200" dirty="0"/>
              <a:t>Important instrumental methods, spectroscopic methods, electroanalytical methods and extraction (extraction) methods. Regardless of the method used, an analytical process involves important steps. These are respectively as follows.</a:t>
            </a:r>
          </a:p>
        </p:txBody>
      </p:sp>
    </p:spTree>
    <p:extLst>
      <p:ext uri="{BB962C8B-B14F-4D97-AF65-F5344CB8AC3E}">
        <p14:creationId xmlns:p14="http://schemas.microsoft.com/office/powerpoint/2010/main" val="1969157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1" y="145116"/>
            <a:ext cx="9372600" cy="3539430"/>
          </a:xfrm>
          <a:prstGeom prst="rect">
            <a:avLst/>
          </a:prstGeom>
        </p:spPr>
        <p:txBody>
          <a:bodyPr wrap="square">
            <a:spAutoFit/>
          </a:bodyPr>
          <a:lstStyle/>
          <a:p>
            <a:r>
              <a:rPr lang="tr-TR" sz="3200" dirty="0" smtClean="0"/>
              <a:t>1- Choice of analysis method</a:t>
            </a:r>
          </a:p>
          <a:p>
            <a:endParaRPr lang="tr-TR" sz="3200" dirty="0" smtClean="0"/>
          </a:p>
          <a:p>
            <a:r>
              <a:rPr lang="tr-TR" sz="3200" dirty="0" smtClean="0"/>
              <a:t>An important point in the selection is the desired level of accuracy in the analysis to be performed. Unfortunately, the higher the percentage of accuracy in the analysis, the greater the amount of investment required for analysis. </a:t>
            </a:r>
            <a:endParaRPr lang="tr-TR" sz="3200" dirty="0"/>
          </a:p>
        </p:txBody>
      </p:sp>
    </p:spTree>
    <p:extLst>
      <p:ext uri="{BB962C8B-B14F-4D97-AF65-F5344CB8AC3E}">
        <p14:creationId xmlns:p14="http://schemas.microsoft.com/office/powerpoint/2010/main" val="5927873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TotalTime>
  <Words>486</Words>
  <Application>Microsoft Office PowerPoint</Application>
  <PresentationFormat>Widescreen</PresentationFormat>
  <Paragraphs>15</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kullanicii</dc:creator>
  <cp:lastModifiedBy>kullanicii</cp:lastModifiedBy>
  <cp:revision>9</cp:revision>
  <dcterms:created xsi:type="dcterms:W3CDTF">2018-02-26T12:10:35Z</dcterms:created>
  <dcterms:modified xsi:type="dcterms:W3CDTF">2018-04-09T08:27:07Z</dcterms:modified>
</cp:coreProperties>
</file>