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300" r:id="rId4"/>
    <p:sldId id="261" r:id="rId5"/>
    <p:sldId id="301" r:id="rId6"/>
    <p:sldId id="277" r:id="rId7"/>
    <p:sldId id="259" r:id="rId8"/>
    <p:sldId id="279" r:id="rId9"/>
    <p:sldId id="282" r:id="rId10"/>
    <p:sldId id="263" r:id="rId11"/>
    <p:sldId id="266" r:id="rId12"/>
    <p:sldId id="267"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63AF74C-483C-46D8-963C-589522A0C274}" type="datetimeFigureOut">
              <a:rPr lang="tr-TR" smtClean="0"/>
              <a:pPr/>
              <a:t>13.2.2018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E6B5EB3-255A-4597-AB49-27A6852AB34D}" type="slidenum">
              <a:rPr lang="tr-TR" smtClean="0"/>
              <a:pPr/>
              <a:t>‹#›</a:t>
            </a:fld>
            <a:endParaRPr lang="tr-TR"/>
          </a:p>
        </p:txBody>
      </p:sp>
    </p:spTree>
    <p:extLst>
      <p:ext uri="{BB962C8B-B14F-4D97-AF65-F5344CB8AC3E}">
        <p14:creationId xmlns:p14="http://schemas.microsoft.com/office/powerpoint/2010/main" val="14753092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13.2.2018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13.2.2018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13.2.2018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13.2.2018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13.2.2018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13.2.2018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13.2.2018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13.2.2018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13.2.2018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13.2.2018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13.2.2018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13.2.2018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1619672" y="2071881"/>
            <a:ext cx="648072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32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BEDENSEL VE DEVİNSEL GELİŞİM</a:t>
            </a:r>
            <a:endParaRPr kumimoji="0" lang="tr-TR"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ChangeArrowheads="1"/>
          </p:cNvSpPr>
          <p:nvPr/>
        </p:nvSpPr>
        <p:spPr bwMode="auto">
          <a:xfrm>
            <a:off x="323528" y="1124744"/>
            <a:ext cx="8712968" cy="16312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Okul Öncesi Dönem</a:t>
            </a:r>
            <a:endParaRPr kumimoji="0" lang="tr-TR" sz="2000" b="1"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sz="200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Bedensel Büyüme ve Gelişim</a:t>
            </a:r>
            <a:endParaRPr kumimoji="0" lang="tr-TR" sz="200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sz="200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Okul öncesi dönemde büyüme ve gelişim diğer yaşam dönemlerine göre en hızlı olma özelliğine sahiptir. Okul öncesi dönemde bedensel gelişme hızı, bebeklik dönemine oranla yavaşlar. </a:t>
            </a:r>
          </a:p>
        </p:txBody>
      </p:sp>
      <p:sp>
        <p:nvSpPr>
          <p:cNvPr id="5" name="3 Dikdörtgen"/>
          <p:cNvSpPr/>
          <p:nvPr/>
        </p:nvSpPr>
        <p:spPr>
          <a:xfrm>
            <a:off x="431540" y="3068960"/>
            <a:ext cx="8064896" cy="2246769"/>
          </a:xfrm>
          <a:prstGeom prst="rect">
            <a:avLst/>
          </a:prstGeom>
        </p:spPr>
        <p:txBody>
          <a:bodyPr wrap="square">
            <a:spAutoFit/>
          </a:bodyPr>
          <a:lstStyle/>
          <a:p>
            <a:pPr lvl="0" indent="450850" algn="just" eaLnBrk="0" fontAlgn="base" hangingPunct="0">
              <a:spcBef>
                <a:spcPct val="0"/>
              </a:spcBef>
              <a:spcAft>
                <a:spcPct val="0"/>
              </a:spcAft>
            </a:pPr>
            <a:r>
              <a:rPr lang="tr-TR" sz="2000" b="1" dirty="0" err="1" smtClean="0">
                <a:latin typeface="Arial" pitchFamily="34" charset="0"/>
                <a:ea typeface="Times New Roman" pitchFamily="18" charset="0"/>
                <a:cs typeface="Arial" pitchFamily="34" charset="0"/>
              </a:rPr>
              <a:t>Devinsel</a:t>
            </a:r>
            <a:r>
              <a:rPr lang="tr-TR" sz="2000" b="1" dirty="0" smtClean="0">
                <a:latin typeface="Arial" pitchFamily="34" charset="0"/>
                <a:ea typeface="Times New Roman" pitchFamily="18" charset="0"/>
                <a:cs typeface="Arial" pitchFamily="34" charset="0"/>
              </a:rPr>
              <a:t> Büyüme ve Gelişim</a:t>
            </a:r>
            <a:endParaRPr lang="tr-TR" sz="2000" dirty="0" smtClean="0">
              <a:latin typeface="Arial" pitchFamily="34" charset="0"/>
              <a:cs typeface="Arial" pitchFamily="34" charset="0"/>
            </a:endParaRPr>
          </a:p>
          <a:p>
            <a:pPr lvl="0" indent="450850" algn="just" eaLnBrk="0" fontAlgn="base" hangingPunct="0">
              <a:spcBef>
                <a:spcPct val="0"/>
              </a:spcBef>
              <a:spcAft>
                <a:spcPct val="0"/>
              </a:spcAft>
            </a:pPr>
            <a:r>
              <a:rPr lang="tr-TR" sz="2000" dirty="0" smtClean="0">
                <a:latin typeface="Arial" pitchFamily="34" charset="0"/>
                <a:ea typeface="Times New Roman" pitchFamily="18" charset="0"/>
                <a:cs typeface="Arial" pitchFamily="34" charset="0"/>
              </a:rPr>
              <a:t>Bebekler bedenlerinin bölümlerini hareket ettirmeyi sağlayan bir genel yetenekle ve refleks adı verilen önemli bir kurulu davranışsal tepkiler dizisiyle birlikte doğarlar. </a:t>
            </a:r>
            <a:r>
              <a:rPr lang="tr-TR" sz="2000" dirty="0" smtClean="0">
                <a:latin typeface="Arial" pitchFamily="34" charset="0"/>
                <a:ea typeface="Times New Roman" pitchFamily="18" charset="0"/>
                <a:cs typeface="Arial" pitchFamily="34" charset="0"/>
              </a:rPr>
              <a:t>Bu </a:t>
            </a:r>
            <a:r>
              <a:rPr lang="tr-TR" sz="2000" dirty="0" smtClean="0">
                <a:latin typeface="Arial" pitchFamily="34" charset="0"/>
                <a:ea typeface="Times New Roman" pitchFamily="18" charset="0"/>
                <a:cs typeface="Arial" pitchFamily="34" charset="0"/>
              </a:rPr>
              <a:t>reflekslerden bazıları emme, yutma, </a:t>
            </a:r>
            <a:r>
              <a:rPr lang="tr-TR" sz="2000" dirty="0" err="1" smtClean="0">
                <a:latin typeface="Arial" pitchFamily="34" charset="0"/>
                <a:ea typeface="Times New Roman" pitchFamily="18" charset="0"/>
                <a:cs typeface="Arial" pitchFamily="34" charset="0"/>
              </a:rPr>
              <a:t>babinski</a:t>
            </a:r>
            <a:r>
              <a:rPr lang="tr-TR" sz="2000" dirty="0" smtClean="0">
                <a:latin typeface="Arial" pitchFamily="34" charset="0"/>
                <a:ea typeface="Times New Roman" pitchFamily="18" charset="0"/>
                <a:cs typeface="Arial" pitchFamily="34" charset="0"/>
              </a:rPr>
              <a:t> </a:t>
            </a:r>
            <a:r>
              <a:rPr lang="tr-TR" sz="2000" dirty="0" smtClean="0">
                <a:latin typeface="Arial" pitchFamily="34" charset="0"/>
                <a:ea typeface="Times New Roman" pitchFamily="18" charset="0"/>
                <a:cs typeface="Arial" pitchFamily="34" charset="0"/>
              </a:rPr>
              <a:t>refleksi, bedenini yana çevirmesini sağlayan tonik boyun refleksi, </a:t>
            </a:r>
            <a:r>
              <a:rPr lang="tr-TR" sz="2000" dirty="0" err="1" smtClean="0">
                <a:latin typeface="Arial" pitchFamily="34" charset="0"/>
                <a:ea typeface="Times New Roman" pitchFamily="18" charset="0"/>
                <a:cs typeface="Arial" pitchFamily="34" charset="0"/>
              </a:rPr>
              <a:t>moro</a:t>
            </a:r>
            <a:r>
              <a:rPr lang="tr-TR" sz="2000" dirty="0" smtClean="0">
                <a:latin typeface="Arial" pitchFamily="34" charset="0"/>
                <a:ea typeface="Times New Roman" pitchFamily="18" charset="0"/>
                <a:cs typeface="Arial" pitchFamily="34" charset="0"/>
              </a:rPr>
              <a:t> </a:t>
            </a:r>
            <a:r>
              <a:rPr lang="tr-TR" sz="2000" dirty="0" smtClean="0">
                <a:latin typeface="Arial" pitchFamily="34" charset="0"/>
                <a:ea typeface="Times New Roman" pitchFamily="18" charset="0"/>
                <a:cs typeface="Arial" pitchFamily="34" charset="0"/>
              </a:rPr>
              <a:t>refleksi ve avuç içine dokunulduğunda belirgin yakalama refleksi gibi otomatik tepkilerdir.</a:t>
            </a:r>
            <a:endParaRPr lang="tr-TR" sz="20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395536" y="404664"/>
            <a:ext cx="8215370"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İlköğretim Dönemi</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Bedensel Büyüme ve Gelişim</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Okul öncesi dönemde başlayan büyüme hızındaki düşme, on-</a:t>
            </a:r>
            <a:r>
              <a:rPr kumimoji="0" lang="tr-TR"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onbir</a:t>
            </a: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yaşlarına kadar süregelir. Yedi yaşındaki erkek çocukları ortalama olarak 127 cm boyundadır. On yaşlarına gelindiğinde ise boyları 138 </a:t>
            </a:r>
            <a:r>
              <a:rPr kumimoji="0" lang="tr-TR"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cm'i</a:t>
            </a: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bulur. Bu çağdaki kızlar erkeklerden ortalama 4-5 cm daha kısadırlar. </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3 Dikdörtgen"/>
          <p:cNvSpPr/>
          <p:nvPr/>
        </p:nvSpPr>
        <p:spPr>
          <a:xfrm>
            <a:off x="395536" y="2780928"/>
            <a:ext cx="8215370" cy="2246769"/>
          </a:xfrm>
          <a:prstGeom prst="rect">
            <a:avLst/>
          </a:prstGeom>
        </p:spPr>
        <p:txBody>
          <a:bodyPr wrap="square">
            <a:spAutoFit/>
          </a:bodyPr>
          <a:lstStyle/>
          <a:p>
            <a:pPr lvl="0" indent="450850" algn="just" eaLnBrk="0" fontAlgn="base" hangingPunct="0">
              <a:spcBef>
                <a:spcPct val="0"/>
              </a:spcBef>
              <a:spcAft>
                <a:spcPct val="0"/>
              </a:spcAft>
            </a:pPr>
            <a:r>
              <a:rPr lang="tr-TR" sz="2000" b="1" dirty="0" smtClean="0">
                <a:latin typeface="Arial" pitchFamily="34" charset="0"/>
                <a:ea typeface="Times New Roman" pitchFamily="18" charset="0"/>
                <a:cs typeface="Arial" pitchFamily="34" charset="0"/>
              </a:rPr>
              <a:t> </a:t>
            </a:r>
            <a:r>
              <a:rPr lang="tr-TR" sz="2000" b="1" dirty="0" err="1" smtClean="0">
                <a:latin typeface="Arial" pitchFamily="34" charset="0"/>
                <a:ea typeface="Times New Roman" pitchFamily="18" charset="0"/>
                <a:cs typeface="Arial" pitchFamily="34" charset="0"/>
              </a:rPr>
              <a:t>Devinsel</a:t>
            </a:r>
            <a:r>
              <a:rPr lang="tr-TR" sz="2000" b="1" dirty="0" smtClean="0">
                <a:latin typeface="Arial" pitchFamily="34" charset="0"/>
                <a:ea typeface="Times New Roman" pitchFamily="18" charset="0"/>
                <a:cs typeface="Arial" pitchFamily="34" charset="0"/>
              </a:rPr>
              <a:t> Büyüme ve Gelişim</a:t>
            </a:r>
            <a:endParaRPr lang="tr-TR" sz="2000" dirty="0" smtClean="0">
              <a:latin typeface="Arial" pitchFamily="34" charset="0"/>
              <a:cs typeface="Arial" pitchFamily="34" charset="0"/>
            </a:endParaRPr>
          </a:p>
          <a:p>
            <a:pPr lvl="0" indent="450850" algn="just" eaLnBrk="0" fontAlgn="base" hangingPunct="0">
              <a:spcBef>
                <a:spcPct val="0"/>
              </a:spcBef>
              <a:spcAft>
                <a:spcPct val="0"/>
              </a:spcAft>
            </a:pPr>
            <a:r>
              <a:rPr lang="tr-TR" sz="2000" dirty="0" smtClean="0">
                <a:latin typeface="Arial" pitchFamily="34" charset="0"/>
                <a:ea typeface="Times New Roman" pitchFamily="18" charset="0"/>
                <a:cs typeface="Arial" pitchFamily="34" charset="0"/>
              </a:rPr>
              <a:t> Motor yeteneklerde, okul öncesi döneme oranla her iki cinste de gelişme gözlenir. İlköğretim çocukları rahatlıkla koşar, </a:t>
            </a:r>
            <a:r>
              <a:rPr lang="tr-TR" sz="2000" dirty="0" smtClean="0">
                <a:latin typeface="Arial" pitchFamily="34" charset="0"/>
                <a:ea typeface="Times New Roman" pitchFamily="18" charset="0"/>
                <a:cs typeface="Arial" pitchFamily="34" charset="0"/>
              </a:rPr>
              <a:t>tırmanır. </a:t>
            </a:r>
            <a:r>
              <a:rPr lang="tr-TR" sz="2000" dirty="0" smtClean="0">
                <a:latin typeface="Arial" pitchFamily="34" charset="0"/>
                <a:ea typeface="Times New Roman" pitchFamily="18" charset="0"/>
                <a:cs typeface="Arial" pitchFamily="34" charset="0"/>
              </a:rPr>
              <a:t>Özellikle ilköğretimin ilk üç yılında yürüme, koşma gibi kaba motor kontrolünü gerektiren becerilerin gerçekleştirilmesinde hiçbir </a:t>
            </a:r>
            <a:r>
              <a:rPr lang="tr-TR" sz="2000" dirty="0" smtClean="0">
                <a:latin typeface="Arial" pitchFamily="34" charset="0"/>
                <a:ea typeface="Times New Roman" pitchFamily="18" charset="0"/>
                <a:cs typeface="Arial" pitchFamily="34" charset="0"/>
              </a:rPr>
              <a:t>sorun yoktur, ancak erkek </a:t>
            </a:r>
            <a:r>
              <a:rPr lang="tr-TR" sz="2000" dirty="0" smtClean="0">
                <a:latin typeface="Arial" pitchFamily="34" charset="0"/>
                <a:ea typeface="Times New Roman" pitchFamily="18" charset="0"/>
                <a:cs typeface="Arial" pitchFamily="34" charset="0"/>
              </a:rPr>
              <a:t>çocukların ince motor kasların koordinasyonunda sorunları vardır. </a:t>
            </a:r>
            <a:endParaRPr lang="tr-TR" sz="20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nvSpPr>
        <p:spPr bwMode="auto">
          <a:xfrm>
            <a:off x="273883" y="548680"/>
            <a:ext cx="7992888" cy="16312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Ortaöğretim Dönemi</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Bedensel Büyüme ve Gelişim</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Çocukluk döneminde göreceli olarak yavaşlayan bedensel büyüme ve gelişme, ergenlik döneminde yeniden hızlanarak, bu dönem sonunda yetişkinlikteki yapısına ulaşır</a:t>
            </a: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Rectangle 1"/>
          <p:cNvSpPr>
            <a:spLocks noChangeArrowheads="1"/>
          </p:cNvSpPr>
          <p:nvPr/>
        </p:nvSpPr>
        <p:spPr bwMode="auto">
          <a:xfrm>
            <a:off x="539552" y="2564904"/>
            <a:ext cx="7727219"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Devinsel</a:t>
            </a:r>
            <a:r>
              <a:rPr kumimoji="0" lang="tr-TR"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Büyüme ve Gelişim</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Ergenlik döneminde güçte, hızda </a:t>
            </a:r>
            <a:r>
              <a:rPr kumimoji="0" lang="tr-TR"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eşgüdümlenmiş</a:t>
            </a: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hareketlerdeki kazanımlar sayesinde genç beden gücünün hemen hemen en yüksek noktasına erişir. Ergenlik döneminde gençlerin çoğu yalnız </a:t>
            </a:r>
            <a:r>
              <a:rPr kumimoji="0" lang="tr-TR"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devinsel</a:t>
            </a: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etkinlikler bakımından değil, aynı zamanda.etkin olma isteği yönünden de en yüksek noktaya ulaşırlar. Ancak ergenliğin ortalarına ve sonlarına doğru beden eylemlerinin gelişmesinde bir gerileme görülür. </a:t>
            </a:r>
            <a:endParaRPr lang="tr-TR" sz="2000" dirty="0" smtClean="0">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ChangeArrowheads="1"/>
          </p:cNvSpPr>
          <p:nvPr/>
        </p:nvSpPr>
        <p:spPr bwMode="auto">
          <a:xfrm>
            <a:off x="1691680" y="1628800"/>
            <a:ext cx="5832648"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Bedensel büyüme ve gelişmenin bireyin kişiliği üzerinde, çok önemli bir etkisi olduğu söylenebilir. Çünkü karmaşık bir sistem ve alt sistemlerden oluşan bedensel yapı, insanın yaşaması için gerekli olan tüm işlevler ve davranışları için bir temel oluşturur. Dolayısıyla bedensel büyüme ve gelişme bireyin tüm olarak gelişmesini de etkiler. Kişilik bu etkileşim sonucunda oluşur.</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755576" y="980728"/>
            <a:ext cx="7500990" cy="4525963"/>
          </a:xfrm>
        </p:spPr>
        <p:txBody>
          <a:bodyPr>
            <a:noAutofit/>
          </a:bodyPr>
          <a:lstStyle/>
          <a:p>
            <a:pPr lvl="0" algn="just">
              <a:buNone/>
            </a:pPr>
            <a:r>
              <a:rPr lang="tr-TR" sz="2400" dirty="0" smtClean="0">
                <a:latin typeface="Arial" pitchFamily="34" charset="0"/>
                <a:ea typeface="Times New Roman" pitchFamily="18" charset="0"/>
                <a:cs typeface="Arial" pitchFamily="34" charset="0"/>
              </a:rPr>
              <a:t>         İlk öğrenimine başlayan çocuğun kalem tutup yazı yazmayı başarabilmesi kas, iskelet ve sinir sistemlerinin olgunlaşmış olmasına bağlıdır.</a:t>
            </a:r>
          </a:p>
          <a:p>
            <a:pPr lvl="0" algn="just">
              <a:buNone/>
            </a:pPr>
            <a:r>
              <a:rPr lang="tr-TR" sz="2400" dirty="0" smtClean="0">
                <a:latin typeface="Arial" pitchFamily="34" charset="0"/>
                <a:ea typeface="Times New Roman" pitchFamily="18" charset="0"/>
                <a:cs typeface="Arial" pitchFamily="34" charset="0"/>
              </a:rPr>
              <a:t>        Bu nedenlerle öğretim ortamında ortaya çıkabilecek bazı sorunların nedeni olarak bedensel büyüme ve gelişme gösterilebilir. Bunu öğretmenlerin bilmesi öğrencinin sorunun çözülmesi için doğru bir yaklaşım içinde bulunmasını sağlar. Öğrenciyi "tembel", "başarısız" olarak tanımlamak yerine bedensel büyüme ve gelişmesine yardımcı olacak çalışmalarda bulunulabilir.</a:t>
            </a:r>
            <a:endParaRPr lang="tr-TR" sz="2400" dirty="0" smtClean="0">
              <a:latin typeface="Arial" pitchFamily="34" charset="0"/>
              <a:cs typeface="Arial" pitchFamily="34" charset="0"/>
            </a:endParaRPr>
          </a:p>
          <a:p>
            <a:endParaRPr lang="tr-TR"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1907704" y="188640"/>
            <a:ext cx="5817258" cy="5693866"/>
          </a:xfrm>
          <a:prstGeom prst="rect">
            <a:avLst/>
          </a:prstGeom>
        </p:spPr>
        <p:txBody>
          <a:bodyPr wrap="square">
            <a:spAutoFit/>
          </a:bodyPr>
          <a:lstStyle/>
          <a:p>
            <a:pPr lvl="0" indent="450850" algn="just" eaLnBrk="0" fontAlgn="base" hangingPunct="0">
              <a:spcBef>
                <a:spcPct val="0"/>
              </a:spcBef>
              <a:spcAft>
                <a:spcPct val="0"/>
              </a:spcAft>
            </a:pPr>
            <a:r>
              <a:rPr lang="tr-TR" sz="2800" b="1" dirty="0" smtClean="0">
                <a:latin typeface="Arial" pitchFamily="34" charset="0"/>
                <a:ea typeface="Times New Roman" pitchFamily="18" charset="0"/>
                <a:cs typeface="Arial" pitchFamily="34" charset="0"/>
              </a:rPr>
              <a:t>Büyüme</a:t>
            </a:r>
            <a:endParaRPr lang="tr-TR" sz="2800" dirty="0" smtClean="0">
              <a:latin typeface="Arial" pitchFamily="34" charset="0"/>
              <a:cs typeface="Arial" pitchFamily="34" charset="0"/>
            </a:endParaRPr>
          </a:p>
          <a:p>
            <a:pPr lvl="0" indent="450850" algn="just" eaLnBrk="0" fontAlgn="base" hangingPunct="0">
              <a:spcBef>
                <a:spcPct val="0"/>
              </a:spcBef>
              <a:spcAft>
                <a:spcPct val="0"/>
              </a:spcAft>
            </a:pPr>
            <a:r>
              <a:rPr lang="tr-TR" sz="2800" dirty="0" smtClean="0">
                <a:latin typeface="Arial" pitchFamily="34" charset="0"/>
                <a:ea typeface="Times New Roman" pitchFamily="18" charset="0"/>
                <a:cs typeface="Arial" pitchFamily="34" charset="0"/>
              </a:rPr>
              <a:t>Genel olarak büyüme kilogram ve santimetre olarak tanımlanır. Normal koşullarda ve ortalama olarak çocuğun doğduğu andaki boyu 50-52 santimetre, ağırlığı ise 3000-3600 gramdır. Doğumdan sonraki ilk yılda büyüme hızlıdır. İkinci yılda da hızlı olmakla birlikte, birinci yıla göre daha yavaştır. Çocuk ilk altı ayda ağırlığının iki, birinci yaş sonunda üç katına ulaşır. </a:t>
            </a:r>
            <a:endParaRPr lang="tr-TR" sz="2800" dirty="0" smtClean="0">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11560" y="1340768"/>
            <a:ext cx="7572428" cy="4857784"/>
          </a:xfrm>
        </p:spPr>
        <p:txBody>
          <a:bodyPr>
            <a:noAutofit/>
          </a:bodyPr>
          <a:lstStyle/>
          <a:p>
            <a:pPr lvl="0" indent="450850" algn="just" eaLnBrk="0" fontAlgn="base" hangingPunct="0">
              <a:spcBef>
                <a:spcPct val="0"/>
              </a:spcBef>
              <a:spcAft>
                <a:spcPct val="0"/>
              </a:spcAft>
              <a:buNone/>
            </a:pPr>
            <a:r>
              <a:rPr lang="tr-TR" sz="2800" dirty="0" smtClean="0">
                <a:latin typeface="Arial" pitchFamily="34" charset="0"/>
                <a:ea typeface="Times New Roman" pitchFamily="18" charset="0"/>
                <a:cs typeface="Arial" pitchFamily="34" charset="0"/>
              </a:rPr>
              <a:t>Erinlik ya da ilk ergenlik yıllarına kadar erkekler kızlardan biraz uzun ve ağır olmakla birlikte, erinlik yıllarında kızlar erkekleri geçer</a:t>
            </a:r>
            <a:r>
              <a:rPr lang="tr-TR" sz="2800" dirty="0" smtClean="0">
                <a:latin typeface="Arial" pitchFamily="34" charset="0"/>
                <a:ea typeface="Times New Roman" pitchFamily="18" charset="0"/>
                <a:cs typeface="Arial" pitchFamily="34" charset="0"/>
              </a:rPr>
              <a:t>..</a:t>
            </a:r>
            <a:endParaRPr lang="tr-TR" sz="2800" dirty="0" smtClean="0">
              <a:latin typeface="Arial" pitchFamily="34" charset="0"/>
              <a:ea typeface="Times New Roman" pitchFamily="18" charset="0"/>
              <a:cs typeface="Arial" pitchFamily="34" charset="0"/>
            </a:endParaRPr>
          </a:p>
          <a:p>
            <a:pPr lvl="0" indent="450850" algn="just" eaLnBrk="0" fontAlgn="base" hangingPunct="0">
              <a:spcBef>
                <a:spcPct val="0"/>
              </a:spcBef>
              <a:spcAft>
                <a:spcPct val="0"/>
              </a:spcAft>
              <a:buNone/>
            </a:pPr>
            <a:r>
              <a:rPr lang="tr-TR" sz="2800" dirty="0" smtClean="0">
                <a:latin typeface="Arial" pitchFamily="34" charset="0"/>
                <a:ea typeface="Times New Roman" pitchFamily="18" charset="0"/>
                <a:cs typeface="Arial" pitchFamily="34" charset="0"/>
              </a:rPr>
              <a:t>Büyümenin en hızlı olduğu dönem, önce doğum öncesi, sonra da yaşamın ilk yılıdır.</a:t>
            </a:r>
            <a:endParaRPr lang="tr-TR" sz="2800" dirty="0" smtClean="0">
              <a:latin typeface="Arial" pitchFamily="34" charset="0"/>
              <a:cs typeface="Arial" pitchFamily="34" charset="0"/>
            </a:endParaRPr>
          </a:p>
          <a:p>
            <a:endParaRPr lang="tr-TR"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683568" y="1412776"/>
            <a:ext cx="7500990" cy="1815882"/>
          </a:xfrm>
          <a:prstGeom prst="rect">
            <a:avLst/>
          </a:prstGeom>
        </p:spPr>
        <p:txBody>
          <a:bodyPr wrap="square">
            <a:spAutoFit/>
          </a:bodyPr>
          <a:lstStyle/>
          <a:p>
            <a:pPr lvl="0" indent="450850" algn="just" eaLnBrk="0" fontAlgn="base" hangingPunct="0">
              <a:spcBef>
                <a:spcPct val="0"/>
              </a:spcBef>
              <a:spcAft>
                <a:spcPct val="0"/>
              </a:spcAft>
            </a:pPr>
            <a:r>
              <a:rPr lang="tr-TR" sz="2800" dirty="0" smtClean="0">
                <a:latin typeface="Arial" pitchFamily="34" charset="0"/>
                <a:ea typeface="Times New Roman" pitchFamily="18" charset="0"/>
                <a:cs typeface="Arial" pitchFamily="34" charset="0"/>
              </a:rPr>
              <a:t>Erinlik döneminde dört önemli fiziksel değişme görülür. </a:t>
            </a:r>
            <a:r>
              <a:rPr lang="tr-TR" sz="2800" dirty="0" smtClean="0">
                <a:latin typeface="Arial" pitchFamily="34" charset="0"/>
                <a:ea typeface="Times New Roman" pitchFamily="18" charset="0"/>
                <a:cs typeface="Arial" pitchFamily="34" charset="0"/>
              </a:rPr>
              <a:t>Erkeklerde </a:t>
            </a:r>
            <a:r>
              <a:rPr lang="tr-TR" sz="2800" dirty="0" smtClean="0">
                <a:latin typeface="Arial" pitchFamily="34" charset="0"/>
                <a:ea typeface="Times New Roman" pitchFamily="18" charset="0"/>
                <a:cs typeface="Arial" pitchFamily="34" charset="0"/>
              </a:rPr>
              <a:t>boy uzaması kızlardan daha uzun sürer ve 20-22 yaşları arasında erkekler yetişkin boylarına ulaşırlar.</a:t>
            </a:r>
            <a:endParaRPr lang="tr-TR" sz="28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1547664" y="1052736"/>
            <a:ext cx="5910544"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tr-TR" sz="2800" b="1"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Devinsel</a:t>
            </a:r>
            <a:r>
              <a:rPr kumimoji="0" lang="tr-TR" sz="28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2800" b="1"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Psiko</a:t>
            </a:r>
            <a:r>
              <a:rPr kumimoji="0" lang="tr-TR" sz="28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-motor) Gelişim</a:t>
            </a:r>
            <a:endParaRPr kumimoji="0" lang="tr-TR"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Çocuğun kol ve bacakları ile tüm organlarını kullanmada güç ve hız kazanmasına, beden organları arasında eşgüdüm sağlanmasına ve onları denetim altına almada becerikli duruma gelmesine </a:t>
            </a:r>
            <a:r>
              <a:rPr kumimoji="0" lang="tr-TR" sz="2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devinsel</a:t>
            </a:r>
            <a:r>
              <a:rPr kumimoji="0" lang="tr-TR"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gelişim denir. </a:t>
            </a: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Bu gelişme bedensel gelişmeye paralel olarak </a:t>
            </a:r>
            <a:r>
              <a:rPr kumimoji="0" lang="tr-TR"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oluşur</a:t>
            </a:r>
            <a:endParaRPr kumimoji="0" lang="tr-TR"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395536" y="404664"/>
            <a:ext cx="8001056" cy="954107"/>
          </a:xfrm>
          <a:prstGeom prst="rect">
            <a:avLst/>
          </a:prstGeom>
        </p:spPr>
        <p:txBody>
          <a:bodyPr wrap="square">
            <a:spAutoFit/>
          </a:bodyPr>
          <a:lstStyle/>
          <a:p>
            <a:pPr lvl="0" indent="450850" algn="just" eaLnBrk="0" fontAlgn="base" hangingPunct="0">
              <a:spcBef>
                <a:spcPct val="0"/>
              </a:spcBef>
              <a:spcAft>
                <a:spcPct val="0"/>
              </a:spcAft>
            </a:pPr>
            <a:r>
              <a:rPr lang="tr-TR" sz="2800" b="1" dirty="0" smtClean="0">
                <a:latin typeface="Arial" pitchFamily="34" charset="0"/>
                <a:ea typeface="Times New Roman" pitchFamily="18" charset="0"/>
                <a:cs typeface="Arial" pitchFamily="34" charset="0"/>
              </a:rPr>
              <a:t>Eşgüdüm(koordinasyon):</a:t>
            </a:r>
            <a:r>
              <a:rPr lang="tr-TR" sz="2800" dirty="0" smtClean="0">
                <a:latin typeface="Arial" pitchFamily="34" charset="0"/>
                <a:ea typeface="Times New Roman" pitchFamily="18" charset="0"/>
                <a:cs typeface="Arial" pitchFamily="34" charset="0"/>
              </a:rPr>
              <a:t>Beden organları arasında bir uyumun olmasıdır. </a:t>
            </a:r>
          </a:p>
        </p:txBody>
      </p:sp>
      <p:sp>
        <p:nvSpPr>
          <p:cNvPr id="2" name="Dikdörtgen 1"/>
          <p:cNvSpPr/>
          <p:nvPr/>
        </p:nvSpPr>
        <p:spPr>
          <a:xfrm>
            <a:off x="407212" y="1341744"/>
            <a:ext cx="7488832" cy="1815882"/>
          </a:xfrm>
          <a:prstGeom prst="rect">
            <a:avLst/>
          </a:prstGeom>
        </p:spPr>
        <p:txBody>
          <a:bodyPr wrap="square">
            <a:spAutoFit/>
          </a:bodyPr>
          <a:lstStyle/>
          <a:p>
            <a:pPr lvl="0" indent="450850" algn="just" eaLnBrk="0" fontAlgn="base" hangingPunct="0">
              <a:spcBef>
                <a:spcPct val="0"/>
              </a:spcBef>
              <a:spcAft>
                <a:spcPct val="0"/>
              </a:spcAft>
            </a:pPr>
            <a:r>
              <a:rPr lang="tr-TR" sz="2800" b="1" dirty="0">
                <a:latin typeface="Arial" pitchFamily="34" charset="0"/>
                <a:ea typeface="Times New Roman" pitchFamily="18" charset="0"/>
                <a:cs typeface="Arial" pitchFamily="34" charset="0"/>
              </a:rPr>
              <a:t>Güç: </a:t>
            </a:r>
            <a:r>
              <a:rPr lang="tr-TR" sz="2800" dirty="0">
                <a:latin typeface="Arial" pitchFamily="34" charset="0"/>
                <a:ea typeface="Times New Roman" pitchFamily="18" charset="0"/>
                <a:cs typeface="Arial" pitchFamily="34" charset="0"/>
              </a:rPr>
              <a:t>Her </a:t>
            </a:r>
            <a:r>
              <a:rPr lang="tr-TR" sz="2800" dirty="0" err="1">
                <a:latin typeface="Arial" pitchFamily="34" charset="0"/>
                <a:ea typeface="Times New Roman" pitchFamily="18" charset="0"/>
                <a:cs typeface="Arial" pitchFamily="34" charset="0"/>
              </a:rPr>
              <a:t>psiko</a:t>
            </a:r>
            <a:r>
              <a:rPr lang="tr-TR" sz="2800" dirty="0">
                <a:latin typeface="Arial" pitchFamily="34" charset="0"/>
                <a:ea typeface="Times New Roman" pitchFamily="18" charset="0"/>
                <a:cs typeface="Arial" pitchFamily="34" charset="0"/>
              </a:rPr>
              <a:t>-motor etkinlik belli bir gücü gerektirir. Gücün artması, kemiklerin, kasların büyümesine ve bedenin olgunlaşmasına bağlıdır. </a:t>
            </a:r>
          </a:p>
        </p:txBody>
      </p:sp>
      <p:sp>
        <p:nvSpPr>
          <p:cNvPr id="3" name="Dikdörtgen 2"/>
          <p:cNvSpPr/>
          <p:nvPr/>
        </p:nvSpPr>
        <p:spPr>
          <a:xfrm>
            <a:off x="631404" y="3157626"/>
            <a:ext cx="7765188" cy="1815882"/>
          </a:xfrm>
          <a:prstGeom prst="rect">
            <a:avLst/>
          </a:prstGeom>
        </p:spPr>
        <p:txBody>
          <a:bodyPr wrap="square">
            <a:spAutoFit/>
          </a:bodyPr>
          <a:lstStyle/>
          <a:p>
            <a:r>
              <a:rPr lang="tr-TR" sz="2800" b="1" dirty="0">
                <a:latin typeface="Arial" pitchFamily="34" charset="0"/>
                <a:ea typeface="Times New Roman" pitchFamily="18" charset="0"/>
                <a:cs typeface="Arial" pitchFamily="34" charset="0"/>
              </a:rPr>
              <a:t>Tepki ve hız: </a:t>
            </a:r>
            <a:r>
              <a:rPr lang="tr-TR" sz="2800" dirty="0">
                <a:latin typeface="Arial" pitchFamily="34" charset="0"/>
                <a:ea typeface="Times New Roman" pitchFamily="18" charset="0"/>
                <a:cs typeface="Arial" pitchFamily="34" charset="0"/>
              </a:rPr>
              <a:t>Tepki uyarıcıya verilen yanıttır. Bir kimsenin bir uyarıcıya karşılık verinceye kadar arada geçen zaman tepki zamanı ya da tepki hızı denir. </a:t>
            </a:r>
            <a:endParaRPr lang="tr-TR"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467544" y="2132856"/>
            <a:ext cx="8286808" cy="2677656"/>
          </a:xfrm>
          <a:prstGeom prst="rect">
            <a:avLst/>
          </a:prstGeom>
        </p:spPr>
        <p:txBody>
          <a:bodyPr wrap="square">
            <a:spAutoFit/>
          </a:bodyPr>
          <a:lstStyle/>
          <a:p>
            <a:pPr lvl="0" indent="450850" algn="just" eaLnBrk="0" fontAlgn="base" hangingPunct="0">
              <a:spcBef>
                <a:spcPct val="0"/>
              </a:spcBef>
              <a:spcAft>
                <a:spcPct val="0"/>
              </a:spcAft>
            </a:pPr>
            <a:r>
              <a:rPr lang="tr-TR" sz="2800" b="1" dirty="0" smtClean="0">
                <a:latin typeface="Arial" pitchFamily="34" charset="0"/>
                <a:ea typeface="Times New Roman" pitchFamily="18" charset="0"/>
                <a:cs typeface="Arial" pitchFamily="34" charset="0"/>
              </a:rPr>
              <a:t>Denge:</a:t>
            </a:r>
            <a:r>
              <a:rPr lang="tr-TR" sz="2800" dirty="0" smtClean="0">
                <a:latin typeface="Arial" pitchFamily="34" charset="0"/>
                <a:ea typeface="Times New Roman" pitchFamily="18" charset="0"/>
                <a:cs typeface="Arial" pitchFamily="34" charset="0"/>
              </a:rPr>
              <a:t> Yürümede, bisiklet kullanmada olduğu gibi </a:t>
            </a:r>
            <a:r>
              <a:rPr lang="tr-TR" sz="2800" dirty="0" err="1" smtClean="0">
                <a:latin typeface="Arial" pitchFamily="34" charset="0"/>
                <a:ea typeface="Times New Roman" pitchFamily="18" charset="0"/>
                <a:cs typeface="Arial" pitchFamily="34" charset="0"/>
              </a:rPr>
              <a:t>devinsel</a:t>
            </a:r>
            <a:r>
              <a:rPr lang="tr-TR" sz="2800" dirty="0" smtClean="0">
                <a:latin typeface="Arial" pitchFamily="34" charset="0"/>
                <a:ea typeface="Times New Roman" pitchFamily="18" charset="0"/>
                <a:cs typeface="Arial" pitchFamily="34" charset="0"/>
              </a:rPr>
              <a:t> etkinliklerin çoğu bedenin dengeli bir biçimde durmasını gerektirir.</a:t>
            </a:r>
            <a:endParaRPr lang="tr-TR" sz="2800" b="1" dirty="0" smtClean="0">
              <a:latin typeface="Arial" pitchFamily="34" charset="0"/>
              <a:ea typeface="Times New Roman" pitchFamily="18" charset="0"/>
              <a:cs typeface="Arial" pitchFamily="34" charset="0"/>
            </a:endParaRPr>
          </a:p>
          <a:p>
            <a:pPr lvl="0" indent="450850" algn="just" eaLnBrk="0" fontAlgn="base" hangingPunct="0">
              <a:spcBef>
                <a:spcPct val="0"/>
              </a:spcBef>
              <a:spcAft>
                <a:spcPct val="0"/>
              </a:spcAft>
            </a:pPr>
            <a:r>
              <a:rPr lang="tr-TR" sz="2800" b="1" dirty="0" smtClean="0">
                <a:latin typeface="Arial" pitchFamily="34" charset="0"/>
                <a:ea typeface="Times New Roman" pitchFamily="18" charset="0"/>
                <a:cs typeface="Arial" pitchFamily="34" charset="0"/>
              </a:rPr>
              <a:t>Esneklik:</a:t>
            </a:r>
            <a:r>
              <a:rPr lang="tr-TR" sz="2800" dirty="0" smtClean="0">
                <a:latin typeface="Arial" pitchFamily="34" charset="0"/>
                <a:ea typeface="Times New Roman" pitchFamily="18" charset="0"/>
                <a:cs typeface="Arial" pitchFamily="34" charset="0"/>
              </a:rPr>
              <a:t> Bale, atletizm ve çeşitli oyunlar gibi </a:t>
            </a:r>
            <a:r>
              <a:rPr lang="tr-TR" sz="2800" dirty="0" err="1" smtClean="0">
                <a:latin typeface="Arial" pitchFamily="34" charset="0"/>
                <a:ea typeface="Times New Roman" pitchFamily="18" charset="0"/>
                <a:cs typeface="Arial" pitchFamily="34" charset="0"/>
              </a:rPr>
              <a:t>devinsel</a:t>
            </a:r>
            <a:r>
              <a:rPr lang="tr-TR" sz="2800" dirty="0" smtClean="0">
                <a:latin typeface="Arial" pitchFamily="34" charset="0"/>
                <a:ea typeface="Times New Roman" pitchFamily="18" charset="0"/>
                <a:cs typeface="Arial" pitchFamily="34" charset="0"/>
              </a:rPr>
              <a:t> etkinliklerde belli bir esnekliğe gereksinme duyulur. </a:t>
            </a:r>
          </a:p>
        </p:txBody>
      </p:sp>
      <p:sp>
        <p:nvSpPr>
          <p:cNvPr id="6" name="Dikdörtgen 5"/>
          <p:cNvSpPr/>
          <p:nvPr/>
        </p:nvSpPr>
        <p:spPr>
          <a:xfrm>
            <a:off x="544195" y="1052736"/>
            <a:ext cx="7920880" cy="954107"/>
          </a:xfrm>
          <a:prstGeom prst="rect">
            <a:avLst/>
          </a:prstGeom>
        </p:spPr>
        <p:txBody>
          <a:bodyPr wrap="square">
            <a:spAutoFit/>
          </a:bodyPr>
          <a:lstStyle/>
          <a:p>
            <a:pPr lvl="0" indent="450850" algn="just" eaLnBrk="0" fontAlgn="base" hangingPunct="0">
              <a:spcBef>
                <a:spcPct val="0"/>
              </a:spcBef>
              <a:spcAft>
                <a:spcPct val="0"/>
              </a:spcAft>
            </a:pPr>
            <a:r>
              <a:rPr lang="tr-TR" sz="2800" b="1" dirty="0">
                <a:latin typeface="Arial" pitchFamily="34" charset="0"/>
                <a:ea typeface="Times New Roman" pitchFamily="18" charset="0"/>
                <a:cs typeface="Arial" pitchFamily="34" charset="0"/>
              </a:rPr>
              <a:t>Dikkat: </a:t>
            </a:r>
            <a:r>
              <a:rPr lang="tr-TR" sz="2800" dirty="0" err="1">
                <a:latin typeface="Arial" pitchFamily="34" charset="0"/>
                <a:ea typeface="Times New Roman" pitchFamily="18" charset="0"/>
                <a:cs typeface="Arial" pitchFamily="34" charset="0"/>
              </a:rPr>
              <a:t>Psikofizik</a:t>
            </a:r>
            <a:r>
              <a:rPr lang="tr-TR" sz="2800" dirty="0">
                <a:latin typeface="Arial" pitchFamily="34" charset="0"/>
                <a:ea typeface="Times New Roman" pitchFamily="18" charset="0"/>
                <a:cs typeface="Arial" pitchFamily="34" charset="0"/>
              </a:rPr>
              <a:t> enerjinin bir noktada toplanması, yoğunlaştırılmasıdır. </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751</TotalTime>
  <Words>681</Words>
  <Application>Microsoft Office PowerPoint</Application>
  <PresentationFormat>Ekran Gösterisi (4:3)</PresentationFormat>
  <Paragraphs>33</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Calibri</vt:lpstr>
      <vt:lpstr>Times New Roman</vt: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Bengü</dc:creator>
  <cp:lastModifiedBy>saba</cp:lastModifiedBy>
  <cp:revision>68</cp:revision>
  <dcterms:created xsi:type="dcterms:W3CDTF">2012-04-08T09:38:23Z</dcterms:created>
  <dcterms:modified xsi:type="dcterms:W3CDTF">2018-02-13T14:14:00Z</dcterms:modified>
</cp:coreProperties>
</file>