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648" r:id="rId2"/>
    <p:sldId id="456" r:id="rId3"/>
    <p:sldId id="457" r:id="rId4"/>
    <p:sldId id="544" r:id="rId5"/>
    <p:sldId id="543" r:id="rId6"/>
    <p:sldId id="545" r:id="rId7"/>
    <p:sldId id="546" r:id="rId8"/>
    <p:sldId id="351" r:id="rId9"/>
    <p:sldId id="714" r:id="rId10"/>
    <p:sldId id="712" r:id="rId11"/>
    <p:sldId id="717" r:id="rId12"/>
    <p:sldId id="715" r:id="rId13"/>
    <p:sldId id="713" r:id="rId14"/>
    <p:sldId id="259" r:id="rId15"/>
    <p:sldId id="387" r:id="rId16"/>
    <p:sldId id="350" r:id="rId17"/>
    <p:sldId id="260" r:id="rId18"/>
    <p:sldId id="535" r:id="rId19"/>
    <p:sldId id="536" r:id="rId20"/>
    <p:sldId id="338" r:id="rId21"/>
    <p:sldId id="667" r:id="rId22"/>
    <p:sldId id="537" r:id="rId23"/>
    <p:sldId id="339" r:id="rId24"/>
    <p:sldId id="540" r:id="rId25"/>
    <p:sldId id="538" r:id="rId26"/>
    <p:sldId id="662" r:id="rId27"/>
    <p:sldId id="262" r:id="rId28"/>
    <p:sldId id="34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9" autoAdjust="0"/>
    <p:restoredTop sz="94660"/>
  </p:normalViewPr>
  <p:slideViewPr>
    <p:cSldViewPr snapToGrid="0">
      <p:cViewPr varScale="1">
        <p:scale>
          <a:sx n="88" d="100"/>
          <a:sy n="88" d="100"/>
        </p:scale>
        <p:origin x="11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0DF0CD-2B8F-4BC3-8169-A2A2F74AC5DE}" type="datetimeFigureOut">
              <a:rPr lang="tr-TR" smtClean="0"/>
              <a:t>30.04.2020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AC09C6-CF29-45E9-919D-727F12685056}" type="slidenum">
              <a:rPr lang="tr-TR" smtClean="0"/>
              <a:t>‹#›</a:t>
            </a:fld>
            <a:endParaRPr lang="tr-TR"/>
          </a:p>
        </p:txBody>
      </p:sp>
    </p:spTree>
    <p:extLst>
      <p:ext uri="{BB962C8B-B14F-4D97-AF65-F5344CB8AC3E}">
        <p14:creationId xmlns:p14="http://schemas.microsoft.com/office/powerpoint/2010/main" val="3026748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Slayt Görüntüsü Yer Tutucusu">
            <a:extLst>
              <a:ext uri="{FF2B5EF4-FFF2-40B4-BE49-F238E27FC236}">
                <a16:creationId xmlns:a16="http://schemas.microsoft.com/office/drawing/2014/main" id="{181A1239-9584-4C85-AE0A-16DDB14A0C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2 Not Yer Tutucusu">
            <a:extLst>
              <a:ext uri="{FF2B5EF4-FFF2-40B4-BE49-F238E27FC236}">
                <a16:creationId xmlns:a16="http://schemas.microsoft.com/office/drawing/2014/main" id="{E407D3F3-C6B9-45CA-979E-2D6BD7939E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55300" name="3 Slayt Numarası Yer Tutucusu">
            <a:extLst>
              <a:ext uri="{FF2B5EF4-FFF2-40B4-BE49-F238E27FC236}">
                <a16:creationId xmlns:a16="http://schemas.microsoft.com/office/drawing/2014/main" id="{23D98EF4-3FA6-4C1D-8FF9-C0D6875706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3050DB6-4ED4-4A26-ACA4-AA0EE6E79FFF}" type="slidenum">
              <a:rPr lang="tr-TR" altLang="tr-TR" sz="1200"/>
              <a:pPr/>
              <a:t>1</a:t>
            </a:fld>
            <a:endParaRPr lang="tr-TR" altLang="tr-TR"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1 Slayt Görüntüsü Yer Tutucusu">
            <a:extLst>
              <a:ext uri="{FF2B5EF4-FFF2-40B4-BE49-F238E27FC236}">
                <a16:creationId xmlns:a16="http://schemas.microsoft.com/office/drawing/2014/main" id="{83E1DAC2-16DE-4026-80C8-971B7E567B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2 Not Yer Tutucusu">
            <a:extLst>
              <a:ext uri="{FF2B5EF4-FFF2-40B4-BE49-F238E27FC236}">
                <a16:creationId xmlns:a16="http://schemas.microsoft.com/office/drawing/2014/main" id="{59F1DD44-A150-4D5B-9092-36F349B87BA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73732" name="3 Slayt Numarası Yer Tutucusu">
            <a:extLst>
              <a:ext uri="{FF2B5EF4-FFF2-40B4-BE49-F238E27FC236}">
                <a16:creationId xmlns:a16="http://schemas.microsoft.com/office/drawing/2014/main" id="{0CCB7BB3-35C1-484E-9B49-77B89A345C6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C095082-313D-4AF6-AE33-69A215674E7C}" type="slidenum">
              <a:rPr lang="tr-TR" altLang="tr-TR" sz="1200"/>
              <a:pPr/>
              <a:t>10</a:t>
            </a:fld>
            <a:endParaRPr lang="tr-TR" altLang="tr-TR"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1 Slayt Görüntüsü Yer Tutucusu">
            <a:extLst>
              <a:ext uri="{FF2B5EF4-FFF2-40B4-BE49-F238E27FC236}">
                <a16:creationId xmlns:a16="http://schemas.microsoft.com/office/drawing/2014/main" id="{99281233-786C-43FA-83DA-0E10054AB1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2 Not Yer Tutucusu">
            <a:extLst>
              <a:ext uri="{FF2B5EF4-FFF2-40B4-BE49-F238E27FC236}">
                <a16:creationId xmlns:a16="http://schemas.microsoft.com/office/drawing/2014/main" id="{FE2E6E82-723F-40D4-BE9A-CAC2A775D8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75780" name="3 Slayt Numarası Yer Tutucusu">
            <a:extLst>
              <a:ext uri="{FF2B5EF4-FFF2-40B4-BE49-F238E27FC236}">
                <a16:creationId xmlns:a16="http://schemas.microsoft.com/office/drawing/2014/main" id="{93FF4275-625F-484E-9B3A-AA40F62DB5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1C09206-21A4-49B6-AA0D-A327785B446C}" type="slidenum">
              <a:rPr lang="tr-TR" altLang="tr-TR" sz="1200"/>
              <a:pPr/>
              <a:t>11</a:t>
            </a:fld>
            <a:endParaRPr lang="tr-TR" altLang="tr-TR"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Slayt Görüntüsü Yer Tutucusu">
            <a:extLst>
              <a:ext uri="{FF2B5EF4-FFF2-40B4-BE49-F238E27FC236}">
                <a16:creationId xmlns:a16="http://schemas.microsoft.com/office/drawing/2014/main" id="{F6869C7E-00D5-4450-877E-3452B5B5A8D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2 Not Yer Tutucusu">
            <a:extLst>
              <a:ext uri="{FF2B5EF4-FFF2-40B4-BE49-F238E27FC236}">
                <a16:creationId xmlns:a16="http://schemas.microsoft.com/office/drawing/2014/main" id="{B887C7E2-BF80-4F74-8742-0F6C708B47A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77828" name="3 Slayt Numarası Yer Tutucusu">
            <a:extLst>
              <a:ext uri="{FF2B5EF4-FFF2-40B4-BE49-F238E27FC236}">
                <a16:creationId xmlns:a16="http://schemas.microsoft.com/office/drawing/2014/main" id="{1CCBE7C1-8AD9-4D26-A5C5-0B6ED967AD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007E3A6-05D8-484E-B553-D2ECDE3F996B}" type="slidenum">
              <a:rPr lang="tr-TR" altLang="tr-TR" sz="1200"/>
              <a:pPr/>
              <a:t>12</a:t>
            </a:fld>
            <a:endParaRPr lang="tr-TR" altLang="tr-TR"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Slayt Görüntüsü Yer Tutucusu">
            <a:extLst>
              <a:ext uri="{FF2B5EF4-FFF2-40B4-BE49-F238E27FC236}">
                <a16:creationId xmlns:a16="http://schemas.microsoft.com/office/drawing/2014/main" id="{38356896-00F1-46D9-97B9-DCFF07BB25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2 Not Yer Tutucusu">
            <a:extLst>
              <a:ext uri="{FF2B5EF4-FFF2-40B4-BE49-F238E27FC236}">
                <a16:creationId xmlns:a16="http://schemas.microsoft.com/office/drawing/2014/main" id="{BA056F3F-63ED-4546-AB6C-349BB58E6A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79876" name="3 Slayt Numarası Yer Tutucusu">
            <a:extLst>
              <a:ext uri="{FF2B5EF4-FFF2-40B4-BE49-F238E27FC236}">
                <a16:creationId xmlns:a16="http://schemas.microsoft.com/office/drawing/2014/main" id="{3C121DE4-955F-4BD0-BFE4-ED62FA3A35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0EFCE73-F812-4814-AD0F-76452BE72881}" type="slidenum">
              <a:rPr lang="tr-TR" altLang="tr-TR" sz="1200"/>
              <a:pPr/>
              <a:t>13</a:t>
            </a:fld>
            <a:endParaRPr lang="tr-TR" altLang="tr-TR"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1 Slayt Görüntüsü Yer Tutucusu">
            <a:extLst>
              <a:ext uri="{FF2B5EF4-FFF2-40B4-BE49-F238E27FC236}">
                <a16:creationId xmlns:a16="http://schemas.microsoft.com/office/drawing/2014/main" id="{271B979E-6F63-4FB3-8384-4A1DB88664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2 Not Yer Tutucusu">
            <a:extLst>
              <a:ext uri="{FF2B5EF4-FFF2-40B4-BE49-F238E27FC236}">
                <a16:creationId xmlns:a16="http://schemas.microsoft.com/office/drawing/2014/main" id="{FD25AC7E-D8F0-43B5-919D-29CC4688C0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81924" name="3 Slayt Numarası Yer Tutucusu">
            <a:extLst>
              <a:ext uri="{FF2B5EF4-FFF2-40B4-BE49-F238E27FC236}">
                <a16:creationId xmlns:a16="http://schemas.microsoft.com/office/drawing/2014/main" id="{DBEBFFF3-9B06-4898-A2DF-EAFBC33A3D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71C4785-B0D0-4A54-8A07-609793896CDA}" type="slidenum">
              <a:rPr lang="tr-TR" altLang="tr-TR" sz="1200"/>
              <a:pPr/>
              <a:t>14</a:t>
            </a:fld>
            <a:endParaRPr lang="tr-TR" altLang="tr-TR"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1 Slayt Görüntüsü Yer Tutucusu">
            <a:extLst>
              <a:ext uri="{FF2B5EF4-FFF2-40B4-BE49-F238E27FC236}">
                <a16:creationId xmlns:a16="http://schemas.microsoft.com/office/drawing/2014/main" id="{89F50DD1-1163-42E7-98FF-07C98F1213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2 Not Yer Tutucusu">
            <a:extLst>
              <a:ext uri="{FF2B5EF4-FFF2-40B4-BE49-F238E27FC236}">
                <a16:creationId xmlns:a16="http://schemas.microsoft.com/office/drawing/2014/main" id="{24279474-2340-45C6-A9ED-23A0F7B2D5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83972" name="3 Slayt Numarası Yer Tutucusu">
            <a:extLst>
              <a:ext uri="{FF2B5EF4-FFF2-40B4-BE49-F238E27FC236}">
                <a16:creationId xmlns:a16="http://schemas.microsoft.com/office/drawing/2014/main" id="{7AA1005F-9C58-4C63-9C7F-130E5F1C12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9039789-0022-4B1B-B5A7-72B58AA7B997}" type="slidenum">
              <a:rPr lang="tr-TR" altLang="tr-TR" sz="1200"/>
              <a:pPr/>
              <a:t>15</a:t>
            </a:fld>
            <a:endParaRPr lang="tr-TR" altLang="tr-TR"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1 Slayt Görüntüsü Yer Tutucusu">
            <a:extLst>
              <a:ext uri="{FF2B5EF4-FFF2-40B4-BE49-F238E27FC236}">
                <a16:creationId xmlns:a16="http://schemas.microsoft.com/office/drawing/2014/main" id="{221CB344-2205-4D82-8CE2-73BD9330FE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2 Not Yer Tutucusu">
            <a:extLst>
              <a:ext uri="{FF2B5EF4-FFF2-40B4-BE49-F238E27FC236}">
                <a16:creationId xmlns:a16="http://schemas.microsoft.com/office/drawing/2014/main" id="{7A099F89-D244-4FEF-AEBC-E6336C1643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86020" name="3 Slayt Numarası Yer Tutucusu">
            <a:extLst>
              <a:ext uri="{FF2B5EF4-FFF2-40B4-BE49-F238E27FC236}">
                <a16:creationId xmlns:a16="http://schemas.microsoft.com/office/drawing/2014/main" id="{071002E7-BBBF-45C9-9C03-21A5A702BF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32BEFCB-BF71-44F2-8735-6564780A9D82}" type="slidenum">
              <a:rPr lang="tr-TR" altLang="tr-TR" sz="1200"/>
              <a:pPr/>
              <a:t>16</a:t>
            </a:fld>
            <a:endParaRPr lang="tr-TR" altLang="tr-TR"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1 Slayt Görüntüsü Yer Tutucusu">
            <a:extLst>
              <a:ext uri="{FF2B5EF4-FFF2-40B4-BE49-F238E27FC236}">
                <a16:creationId xmlns:a16="http://schemas.microsoft.com/office/drawing/2014/main" id="{56BFA5C7-7029-416D-89B2-1615117D96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2 Not Yer Tutucusu">
            <a:extLst>
              <a:ext uri="{FF2B5EF4-FFF2-40B4-BE49-F238E27FC236}">
                <a16:creationId xmlns:a16="http://schemas.microsoft.com/office/drawing/2014/main" id="{93A45E6A-4EC8-4B84-84D3-F0C3CFBF27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88068" name="3 Slayt Numarası Yer Tutucusu">
            <a:extLst>
              <a:ext uri="{FF2B5EF4-FFF2-40B4-BE49-F238E27FC236}">
                <a16:creationId xmlns:a16="http://schemas.microsoft.com/office/drawing/2014/main" id="{22157446-0482-4357-A86F-3537FF6124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961B92F-A70A-4D30-8462-FCAF0E9D2864}" type="slidenum">
              <a:rPr lang="tr-TR" altLang="tr-TR" sz="1200"/>
              <a:pPr/>
              <a:t>17</a:t>
            </a:fld>
            <a:endParaRPr lang="tr-TR" altLang="tr-TR"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1 Slayt Görüntüsü Yer Tutucusu">
            <a:extLst>
              <a:ext uri="{FF2B5EF4-FFF2-40B4-BE49-F238E27FC236}">
                <a16:creationId xmlns:a16="http://schemas.microsoft.com/office/drawing/2014/main" id="{CB38CAE2-8BB1-4CF7-95B5-0470E3DE36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2 Not Yer Tutucusu">
            <a:extLst>
              <a:ext uri="{FF2B5EF4-FFF2-40B4-BE49-F238E27FC236}">
                <a16:creationId xmlns:a16="http://schemas.microsoft.com/office/drawing/2014/main" id="{9662A57D-861D-4CDA-825D-462774E1D7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90116" name="3 Slayt Numarası Yer Tutucusu">
            <a:extLst>
              <a:ext uri="{FF2B5EF4-FFF2-40B4-BE49-F238E27FC236}">
                <a16:creationId xmlns:a16="http://schemas.microsoft.com/office/drawing/2014/main" id="{B273BE50-7949-4726-A44F-2923056D39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8133C96-5AC7-443D-BA56-88A645DB95A0}" type="slidenum">
              <a:rPr lang="tr-TR" altLang="tr-TR" sz="1200"/>
              <a:pPr/>
              <a:t>18</a:t>
            </a:fld>
            <a:endParaRPr lang="tr-TR" altLang="tr-TR"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1 Slayt Görüntüsü Yer Tutucusu">
            <a:extLst>
              <a:ext uri="{FF2B5EF4-FFF2-40B4-BE49-F238E27FC236}">
                <a16:creationId xmlns:a16="http://schemas.microsoft.com/office/drawing/2014/main" id="{F814AF74-A08E-4C33-9D68-F95A5BB477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2 Not Yer Tutucusu">
            <a:extLst>
              <a:ext uri="{FF2B5EF4-FFF2-40B4-BE49-F238E27FC236}">
                <a16:creationId xmlns:a16="http://schemas.microsoft.com/office/drawing/2014/main" id="{FDF55313-C4F1-4CD6-981A-A2323206F0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92164" name="3 Slayt Numarası Yer Tutucusu">
            <a:extLst>
              <a:ext uri="{FF2B5EF4-FFF2-40B4-BE49-F238E27FC236}">
                <a16:creationId xmlns:a16="http://schemas.microsoft.com/office/drawing/2014/main" id="{069F36BC-79DB-4765-AD79-3335A0E2BED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976E8FC-B217-42B3-B890-F9ADBE97432E}" type="slidenum">
              <a:rPr lang="tr-TR" altLang="tr-TR" sz="1200"/>
              <a:pPr/>
              <a:t>19</a:t>
            </a:fld>
            <a:endParaRPr lang="tr-TR" altLang="tr-TR"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Slayt Görüntüsü Yer Tutucusu">
            <a:extLst>
              <a:ext uri="{FF2B5EF4-FFF2-40B4-BE49-F238E27FC236}">
                <a16:creationId xmlns:a16="http://schemas.microsoft.com/office/drawing/2014/main" id="{D9CB9CE4-41D5-4879-AED8-933142C7C8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2 Not Yer Tutucusu">
            <a:extLst>
              <a:ext uri="{FF2B5EF4-FFF2-40B4-BE49-F238E27FC236}">
                <a16:creationId xmlns:a16="http://schemas.microsoft.com/office/drawing/2014/main" id="{AFEE56FF-F0F5-4C96-9BFA-B07F05E211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57348" name="3 Slayt Numarası Yer Tutucusu">
            <a:extLst>
              <a:ext uri="{FF2B5EF4-FFF2-40B4-BE49-F238E27FC236}">
                <a16:creationId xmlns:a16="http://schemas.microsoft.com/office/drawing/2014/main" id="{1A7646E2-239C-4A37-BF27-DA46022A76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780BAD7-7867-4375-BEA0-4BAD06AAF536}" type="slidenum">
              <a:rPr lang="tr-TR" altLang="tr-TR" sz="1200"/>
              <a:pPr/>
              <a:t>2</a:t>
            </a:fld>
            <a:endParaRPr lang="tr-TR" altLang="tr-TR"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1 Slayt Görüntüsü Yer Tutucusu">
            <a:extLst>
              <a:ext uri="{FF2B5EF4-FFF2-40B4-BE49-F238E27FC236}">
                <a16:creationId xmlns:a16="http://schemas.microsoft.com/office/drawing/2014/main" id="{BF6FE7D4-BE32-4601-BF64-C29BFF3370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2 Not Yer Tutucusu">
            <a:extLst>
              <a:ext uri="{FF2B5EF4-FFF2-40B4-BE49-F238E27FC236}">
                <a16:creationId xmlns:a16="http://schemas.microsoft.com/office/drawing/2014/main" id="{6BC903CA-DF04-4C36-8923-AE610BFA5D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94212" name="3 Slayt Numarası Yer Tutucusu">
            <a:extLst>
              <a:ext uri="{FF2B5EF4-FFF2-40B4-BE49-F238E27FC236}">
                <a16:creationId xmlns:a16="http://schemas.microsoft.com/office/drawing/2014/main" id="{F49D21FA-1EB1-4285-9D60-CB799D101F4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5194014-E46E-4D34-821A-3BF8B42DC3F9}" type="slidenum">
              <a:rPr lang="tr-TR" altLang="tr-TR" sz="1200"/>
              <a:pPr/>
              <a:t>20</a:t>
            </a:fld>
            <a:endParaRPr lang="tr-TR" altLang="tr-TR"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Slayt Görüntüsü Yer Tutucusu">
            <a:extLst>
              <a:ext uri="{FF2B5EF4-FFF2-40B4-BE49-F238E27FC236}">
                <a16:creationId xmlns:a16="http://schemas.microsoft.com/office/drawing/2014/main" id="{97BA2913-5956-4323-A5A4-E8CE62C91B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2 Not Yer Tutucusu">
            <a:extLst>
              <a:ext uri="{FF2B5EF4-FFF2-40B4-BE49-F238E27FC236}">
                <a16:creationId xmlns:a16="http://schemas.microsoft.com/office/drawing/2014/main" id="{EECBCA5D-A0B6-47FB-8B48-F1F35A2FBAC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96260" name="3 Slayt Numarası Yer Tutucusu">
            <a:extLst>
              <a:ext uri="{FF2B5EF4-FFF2-40B4-BE49-F238E27FC236}">
                <a16:creationId xmlns:a16="http://schemas.microsoft.com/office/drawing/2014/main" id="{C9B0A693-C9E6-4D88-B48E-B2F37DBC73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F1F12F4-AD3E-4468-B42A-DE15C9B06864}" type="slidenum">
              <a:rPr lang="tr-TR" altLang="tr-TR" sz="1200"/>
              <a:pPr/>
              <a:t>21</a:t>
            </a:fld>
            <a:endParaRPr lang="tr-TR" altLang="tr-TR"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1 Slayt Görüntüsü Yer Tutucusu">
            <a:extLst>
              <a:ext uri="{FF2B5EF4-FFF2-40B4-BE49-F238E27FC236}">
                <a16:creationId xmlns:a16="http://schemas.microsoft.com/office/drawing/2014/main" id="{C03DC2CE-90BF-4734-93C7-725737B0BF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2 Not Yer Tutucusu">
            <a:extLst>
              <a:ext uri="{FF2B5EF4-FFF2-40B4-BE49-F238E27FC236}">
                <a16:creationId xmlns:a16="http://schemas.microsoft.com/office/drawing/2014/main" id="{F964F497-8A8D-45B9-966C-DBB1B729EE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98308" name="3 Slayt Numarası Yer Tutucusu">
            <a:extLst>
              <a:ext uri="{FF2B5EF4-FFF2-40B4-BE49-F238E27FC236}">
                <a16:creationId xmlns:a16="http://schemas.microsoft.com/office/drawing/2014/main" id="{1622FD41-CED1-451F-B453-EB31EDF637C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26A0F1F-27C3-4112-B807-D940100DCECE}" type="slidenum">
              <a:rPr lang="tr-TR" altLang="tr-TR" sz="1200"/>
              <a:pPr/>
              <a:t>22</a:t>
            </a:fld>
            <a:endParaRPr lang="tr-TR" altLang="tr-TR"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1 Slayt Görüntüsü Yer Tutucusu">
            <a:extLst>
              <a:ext uri="{FF2B5EF4-FFF2-40B4-BE49-F238E27FC236}">
                <a16:creationId xmlns:a16="http://schemas.microsoft.com/office/drawing/2014/main" id="{AFC117C6-360C-4A1A-9C95-0A4321B30E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2 Not Yer Tutucusu">
            <a:extLst>
              <a:ext uri="{FF2B5EF4-FFF2-40B4-BE49-F238E27FC236}">
                <a16:creationId xmlns:a16="http://schemas.microsoft.com/office/drawing/2014/main" id="{E929F9FA-4945-4CFB-8CFA-D44C57F7DD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00356" name="3 Slayt Numarası Yer Tutucusu">
            <a:extLst>
              <a:ext uri="{FF2B5EF4-FFF2-40B4-BE49-F238E27FC236}">
                <a16:creationId xmlns:a16="http://schemas.microsoft.com/office/drawing/2014/main" id="{7C2F60DA-113A-4283-AEA5-EB35E6C8D85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970D82B-4395-49D2-BCFD-E5916D5ABBAF}" type="slidenum">
              <a:rPr lang="tr-TR" altLang="tr-TR" sz="1200"/>
              <a:pPr/>
              <a:t>23</a:t>
            </a:fld>
            <a:endParaRPr lang="tr-TR" altLang="tr-TR"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1 Slayt Görüntüsü Yer Tutucusu">
            <a:extLst>
              <a:ext uri="{FF2B5EF4-FFF2-40B4-BE49-F238E27FC236}">
                <a16:creationId xmlns:a16="http://schemas.microsoft.com/office/drawing/2014/main" id="{41A78EE3-4A00-49FA-8096-6400696055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2 Not Yer Tutucusu">
            <a:extLst>
              <a:ext uri="{FF2B5EF4-FFF2-40B4-BE49-F238E27FC236}">
                <a16:creationId xmlns:a16="http://schemas.microsoft.com/office/drawing/2014/main" id="{238080CF-3910-4A1E-9493-5DF7D444A1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02404" name="3 Slayt Numarası Yer Tutucusu">
            <a:extLst>
              <a:ext uri="{FF2B5EF4-FFF2-40B4-BE49-F238E27FC236}">
                <a16:creationId xmlns:a16="http://schemas.microsoft.com/office/drawing/2014/main" id="{D589DF69-F0B3-4696-9C11-7C74A59380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32F8C76-90E7-466F-A525-A1015EB62C12}" type="slidenum">
              <a:rPr lang="tr-TR" altLang="tr-TR" sz="1200"/>
              <a:pPr/>
              <a:t>24</a:t>
            </a:fld>
            <a:endParaRPr lang="tr-TR" altLang="tr-TR"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1 Slayt Görüntüsü Yer Tutucusu">
            <a:extLst>
              <a:ext uri="{FF2B5EF4-FFF2-40B4-BE49-F238E27FC236}">
                <a16:creationId xmlns:a16="http://schemas.microsoft.com/office/drawing/2014/main" id="{26E5B6AC-964C-48FD-850E-C8A39B3723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2 Not Yer Tutucusu">
            <a:extLst>
              <a:ext uri="{FF2B5EF4-FFF2-40B4-BE49-F238E27FC236}">
                <a16:creationId xmlns:a16="http://schemas.microsoft.com/office/drawing/2014/main" id="{9DCD3DC2-AE77-4058-B874-55FE9567BF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04452" name="3 Slayt Numarası Yer Tutucusu">
            <a:extLst>
              <a:ext uri="{FF2B5EF4-FFF2-40B4-BE49-F238E27FC236}">
                <a16:creationId xmlns:a16="http://schemas.microsoft.com/office/drawing/2014/main" id="{A96718AB-7F4B-4115-A018-087AB5977D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C1FD4DA-0D75-4327-A2E4-07BD7624D2A5}" type="slidenum">
              <a:rPr lang="tr-TR" altLang="tr-TR" sz="1200"/>
              <a:pPr/>
              <a:t>25</a:t>
            </a:fld>
            <a:endParaRPr lang="tr-TR" altLang="tr-TR"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1 Slayt Görüntüsü Yer Tutucusu">
            <a:extLst>
              <a:ext uri="{FF2B5EF4-FFF2-40B4-BE49-F238E27FC236}">
                <a16:creationId xmlns:a16="http://schemas.microsoft.com/office/drawing/2014/main" id="{52E69322-85E9-4908-BBB8-892924E691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2 Not Yer Tutucusu">
            <a:extLst>
              <a:ext uri="{FF2B5EF4-FFF2-40B4-BE49-F238E27FC236}">
                <a16:creationId xmlns:a16="http://schemas.microsoft.com/office/drawing/2014/main" id="{12B31423-59C6-4A32-95C2-0904B7947D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06500" name="3 Slayt Numarası Yer Tutucusu">
            <a:extLst>
              <a:ext uri="{FF2B5EF4-FFF2-40B4-BE49-F238E27FC236}">
                <a16:creationId xmlns:a16="http://schemas.microsoft.com/office/drawing/2014/main" id="{630BDB7D-3667-46DF-ADD7-0D07B3AAB5D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E253535-7F96-4833-9C8E-02B158CE402B}" type="slidenum">
              <a:rPr lang="tr-TR" altLang="tr-TR" sz="1200"/>
              <a:pPr/>
              <a:t>26</a:t>
            </a:fld>
            <a:endParaRPr lang="tr-TR" altLang="tr-TR"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1 Slayt Görüntüsü Yer Tutucusu">
            <a:extLst>
              <a:ext uri="{FF2B5EF4-FFF2-40B4-BE49-F238E27FC236}">
                <a16:creationId xmlns:a16="http://schemas.microsoft.com/office/drawing/2014/main" id="{5C944620-7D24-42D6-9F30-317F9EE553A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2 Not Yer Tutucusu">
            <a:extLst>
              <a:ext uri="{FF2B5EF4-FFF2-40B4-BE49-F238E27FC236}">
                <a16:creationId xmlns:a16="http://schemas.microsoft.com/office/drawing/2014/main" id="{D74AE8A2-0586-468C-A755-905FFDFB74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08548" name="3 Slayt Numarası Yer Tutucusu">
            <a:extLst>
              <a:ext uri="{FF2B5EF4-FFF2-40B4-BE49-F238E27FC236}">
                <a16:creationId xmlns:a16="http://schemas.microsoft.com/office/drawing/2014/main" id="{3CF9572E-BD91-4FEB-BCA8-3A88525A18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793A728-E73F-451B-B69E-30E587911E3A}" type="slidenum">
              <a:rPr lang="tr-TR" altLang="tr-TR" sz="1200"/>
              <a:pPr/>
              <a:t>27</a:t>
            </a:fld>
            <a:endParaRPr lang="tr-TR" altLang="tr-TR"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1 Slayt Görüntüsü Yer Tutucusu">
            <a:extLst>
              <a:ext uri="{FF2B5EF4-FFF2-40B4-BE49-F238E27FC236}">
                <a16:creationId xmlns:a16="http://schemas.microsoft.com/office/drawing/2014/main" id="{1AB7F365-1EDD-45D4-B68F-0088C9747CE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2 Not Yer Tutucusu">
            <a:extLst>
              <a:ext uri="{FF2B5EF4-FFF2-40B4-BE49-F238E27FC236}">
                <a16:creationId xmlns:a16="http://schemas.microsoft.com/office/drawing/2014/main" id="{3F748FBF-B63E-4889-8690-1403C897EF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10596" name="3 Slayt Numarası Yer Tutucusu">
            <a:extLst>
              <a:ext uri="{FF2B5EF4-FFF2-40B4-BE49-F238E27FC236}">
                <a16:creationId xmlns:a16="http://schemas.microsoft.com/office/drawing/2014/main" id="{D38DD01A-089D-47D4-9B34-6F604B243F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767DDF7-C647-4EF6-B79C-4508669AF272}" type="slidenum">
              <a:rPr lang="tr-TR" altLang="tr-TR" sz="1200"/>
              <a:pPr/>
              <a:t>28</a:t>
            </a:fld>
            <a:endParaRPr lang="tr-TR" altLang="tr-TR"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1 Slayt Görüntüsü Yer Tutucusu">
            <a:extLst>
              <a:ext uri="{FF2B5EF4-FFF2-40B4-BE49-F238E27FC236}">
                <a16:creationId xmlns:a16="http://schemas.microsoft.com/office/drawing/2014/main" id="{12418430-5C0F-4759-A707-4F950118516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2 Not Yer Tutucusu">
            <a:extLst>
              <a:ext uri="{FF2B5EF4-FFF2-40B4-BE49-F238E27FC236}">
                <a16:creationId xmlns:a16="http://schemas.microsoft.com/office/drawing/2014/main" id="{F55A9ACA-1864-4D1F-A48F-01B58F5BE4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59396" name="3 Slayt Numarası Yer Tutucusu">
            <a:extLst>
              <a:ext uri="{FF2B5EF4-FFF2-40B4-BE49-F238E27FC236}">
                <a16:creationId xmlns:a16="http://schemas.microsoft.com/office/drawing/2014/main" id="{09E1AACF-1F07-4040-8FA6-D2398B5A7B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D68B1E0-9636-455A-ACFF-DA6C8E55A6D5}" type="slidenum">
              <a:rPr lang="tr-TR" altLang="tr-TR" sz="1200"/>
              <a:pPr/>
              <a:t>3</a:t>
            </a:fld>
            <a:endParaRPr lang="tr-TR" altLang="tr-TR"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1 Slayt Görüntüsü Yer Tutucusu">
            <a:extLst>
              <a:ext uri="{FF2B5EF4-FFF2-40B4-BE49-F238E27FC236}">
                <a16:creationId xmlns:a16="http://schemas.microsoft.com/office/drawing/2014/main" id="{9790EA73-0062-447E-BA03-35214867C9E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2 Not Yer Tutucusu">
            <a:extLst>
              <a:ext uri="{FF2B5EF4-FFF2-40B4-BE49-F238E27FC236}">
                <a16:creationId xmlns:a16="http://schemas.microsoft.com/office/drawing/2014/main" id="{E3466964-FB3A-4FCC-AB17-E81A1E9AE6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61444" name="3 Slayt Numarası Yer Tutucusu">
            <a:extLst>
              <a:ext uri="{FF2B5EF4-FFF2-40B4-BE49-F238E27FC236}">
                <a16:creationId xmlns:a16="http://schemas.microsoft.com/office/drawing/2014/main" id="{2BA84FAB-9278-416C-BEB8-081F447C54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1815114-6E2B-4A9F-B0DC-EBAE5FA5640C}" type="slidenum">
              <a:rPr lang="tr-TR" altLang="tr-TR" sz="1200"/>
              <a:pPr/>
              <a:t>4</a:t>
            </a:fld>
            <a:endParaRPr lang="tr-TR" altLang="tr-TR"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1 Slayt Görüntüsü Yer Tutucusu">
            <a:extLst>
              <a:ext uri="{FF2B5EF4-FFF2-40B4-BE49-F238E27FC236}">
                <a16:creationId xmlns:a16="http://schemas.microsoft.com/office/drawing/2014/main" id="{B3EEA8FD-2A72-4C91-9FA7-7FA2AC3B8D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2 Not Yer Tutucusu">
            <a:extLst>
              <a:ext uri="{FF2B5EF4-FFF2-40B4-BE49-F238E27FC236}">
                <a16:creationId xmlns:a16="http://schemas.microsoft.com/office/drawing/2014/main" id="{2EB6D862-310F-4CD1-A680-48B812E6AC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63492" name="3 Slayt Numarası Yer Tutucusu">
            <a:extLst>
              <a:ext uri="{FF2B5EF4-FFF2-40B4-BE49-F238E27FC236}">
                <a16:creationId xmlns:a16="http://schemas.microsoft.com/office/drawing/2014/main" id="{6143A1C7-1DB5-4680-8865-7C55DC0FDE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CEB53E3-BEEF-4A7A-8B30-EE0FAF71E17A}" type="slidenum">
              <a:rPr lang="tr-TR" altLang="tr-TR" sz="1200"/>
              <a:pPr/>
              <a:t>5</a:t>
            </a:fld>
            <a:endParaRPr lang="tr-TR" altLang="tr-TR"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1 Slayt Görüntüsü Yer Tutucusu">
            <a:extLst>
              <a:ext uri="{FF2B5EF4-FFF2-40B4-BE49-F238E27FC236}">
                <a16:creationId xmlns:a16="http://schemas.microsoft.com/office/drawing/2014/main" id="{50781E5D-7B7B-42ED-8BF1-8F249E179D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2 Not Yer Tutucusu">
            <a:extLst>
              <a:ext uri="{FF2B5EF4-FFF2-40B4-BE49-F238E27FC236}">
                <a16:creationId xmlns:a16="http://schemas.microsoft.com/office/drawing/2014/main" id="{E971F737-47F5-4A01-B719-6029DA58F3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65540" name="3 Slayt Numarası Yer Tutucusu">
            <a:extLst>
              <a:ext uri="{FF2B5EF4-FFF2-40B4-BE49-F238E27FC236}">
                <a16:creationId xmlns:a16="http://schemas.microsoft.com/office/drawing/2014/main" id="{104F1243-50CF-46D4-B821-7285616FBA0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FD48BBD-D15A-47C9-8DB1-830EFB53F3C3}" type="slidenum">
              <a:rPr lang="tr-TR" altLang="tr-TR" sz="1200"/>
              <a:pPr/>
              <a:t>6</a:t>
            </a:fld>
            <a:endParaRPr lang="tr-TR" altLang="tr-TR"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Slayt Görüntüsü Yer Tutucusu">
            <a:extLst>
              <a:ext uri="{FF2B5EF4-FFF2-40B4-BE49-F238E27FC236}">
                <a16:creationId xmlns:a16="http://schemas.microsoft.com/office/drawing/2014/main" id="{9CD3050A-28BE-4200-9504-0067F0B168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2 Not Yer Tutucusu">
            <a:extLst>
              <a:ext uri="{FF2B5EF4-FFF2-40B4-BE49-F238E27FC236}">
                <a16:creationId xmlns:a16="http://schemas.microsoft.com/office/drawing/2014/main" id="{F8FC57C5-FCC2-4906-9141-11AB799561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67588" name="3 Slayt Numarası Yer Tutucusu">
            <a:extLst>
              <a:ext uri="{FF2B5EF4-FFF2-40B4-BE49-F238E27FC236}">
                <a16:creationId xmlns:a16="http://schemas.microsoft.com/office/drawing/2014/main" id="{707530CB-0F7F-4B26-89CA-253BDD68A11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259D9AF-5AE7-41CE-B5DB-EBF02E8C7DBD}" type="slidenum">
              <a:rPr lang="tr-TR" altLang="tr-TR" sz="1200"/>
              <a:pPr/>
              <a:t>7</a:t>
            </a:fld>
            <a:endParaRPr lang="tr-TR" altLang="tr-TR"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1 Slayt Görüntüsü Yer Tutucusu">
            <a:extLst>
              <a:ext uri="{FF2B5EF4-FFF2-40B4-BE49-F238E27FC236}">
                <a16:creationId xmlns:a16="http://schemas.microsoft.com/office/drawing/2014/main" id="{4C1C374F-D6BD-4DA0-9436-6F79B04E1C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2 Not Yer Tutucusu">
            <a:extLst>
              <a:ext uri="{FF2B5EF4-FFF2-40B4-BE49-F238E27FC236}">
                <a16:creationId xmlns:a16="http://schemas.microsoft.com/office/drawing/2014/main" id="{07B7EF5D-E1B7-41DF-98B7-686D79A9CF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69636" name="3 Slayt Numarası Yer Tutucusu">
            <a:extLst>
              <a:ext uri="{FF2B5EF4-FFF2-40B4-BE49-F238E27FC236}">
                <a16:creationId xmlns:a16="http://schemas.microsoft.com/office/drawing/2014/main" id="{504ACE33-9C5B-4987-B384-8FC7C3AD31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F9E206D-07A1-4644-A7EB-AAAFA1C3D625}" type="slidenum">
              <a:rPr lang="tr-TR" altLang="tr-TR" sz="1200"/>
              <a:pPr/>
              <a:t>8</a:t>
            </a:fld>
            <a:endParaRPr lang="tr-TR" altLang="tr-TR"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a:extLst>
              <a:ext uri="{FF2B5EF4-FFF2-40B4-BE49-F238E27FC236}">
                <a16:creationId xmlns:a16="http://schemas.microsoft.com/office/drawing/2014/main" id="{5B25BCA6-F638-4DE0-B9CC-322CD2F9A9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2 Not Yer Tutucusu">
            <a:extLst>
              <a:ext uri="{FF2B5EF4-FFF2-40B4-BE49-F238E27FC236}">
                <a16:creationId xmlns:a16="http://schemas.microsoft.com/office/drawing/2014/main" id="{E607100C-61B3-4829-A722-2F51B6C864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71684" name="3 Slayt Numarası Yer Tutucusu">
            <a:extLst>
              <a:ext uri="{FF2B5EF4-FFF2-40B4-BE49-F238E27FC236}">
                <a16:creationId xmlns:a16="http://schemas.microsoft.com/office/drawing/2014/main" id="{E06A5930-F2AC-496B-B1F7-CA276BCBAD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B76E95B-F97F-4357-BE50-D118BDAC647D}" type="slidenum">
              <a:rPr lang="tr-TR" altLang="tr-TR" sz="1200"/>
              <a:pPr/>
              <a:t>9</a:t>
            </a:fld>
            <a:endParaRPr lang="tr-TR" altLang="tr-TR"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7C3D0262-78A8-4612-B43B-AF13C99E5145}" type="datetimeFigureOut">
              <a:rPr lang="tr-TR" smtClean="0"/>
              <a:t>30.04.2020</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1311D9AD-45B0-4500-966F-3661739A4763}"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93176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C3D0262-78A8-4612-B43B-AF13C99E5145}"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11D9AD-45B0-4500-966F-3661739A4763}" type="slidenum">
              <a:rPr lang="tr-TR" smtClean="0"/>
              <a:t>‹#›</a:t>
            </a:fld>
            <a:endParaRPr lang="tr-TR"/>
          </a:p>
        </p:txBody>
      </p:sp>
    </p:spTree>
    <p:extLst>
      <p:ext uri="{BB962C8B-B14F-4D97-AF65-F5344CB8AC3E}">
        <p14:creationId xmlns:p14="http://schemas.microsoft.com/office/powerpoint/2010/main" val="4118259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C3D0262-78A8-4612-B43B-AF13C99E5145}"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11D9AD-45B0-4500-966F-3661739A4763}" type="slidenum">
              <a:rPr lang="tr-TR" smtClean="0"/>
              <a:t>‹#›</a:t>
            </a:fld>
            <a:endParaRPr lang="tr-TR"/>
          </a:p>
        </p:txBody>
      </p:sp>
    </p:spTree>
    <p:extLst>
      <p:ext uri="{BB962C8B-B14F-4D97-AF65-F5344CB8AC3E}">
        <p14:creationId xmlns:p14="http://schemas.microsoft.com/office/powerpoint/2010/main" val="2686892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C3D0262-78A8-4612-B43B-AF13C99E5145}"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11D9AD-45B0-4500-966F-3661739A4763}" type="slidenum">
              <a:rPr lang="tr-TR" smtClean="0"/>
              <a:t>‹#›</a:t>
            </a:fld>
            <a:endParaRPr lang="tr-TR"/>
          </a:p>
        </p:txBody>
      </p:sp>
    </p:spTree>
    <p:extLst>
      <p:ext uri="{BB962C8B-B14F-4D97-AF65-F5344CB8AC3E}">
        <p14:creationId xmlns:p14="http://schemas.microsoft.com/office/powerpoint/2010/main" val="2676158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7C3D0262-78A8-4612-B43B-AF13C99E5145}" type="datetimeFigureOut">
              <a:rPr lang="tr-TR" smtClean="0"/>
              <a:t>30.04.2020</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1311D9AD-45B0-4500-966F-3661739A4763}"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3779806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C3D0262-78A8-4612-B43B-AF13C99E5145}"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11D9AD-45B0-4500-966F-3661739A4763}" type="slidenum">
              <a:rPr lang="tr-TR" smtClean="0"/>
              <a:t>‹#›</a:t>
            </a:fld>
            <a:endParaRPr lang="tr-TR"/>
          </a:p>
        </p:txBody>
      </p:sp>
    </p:spTree>
    <p:extLst>
      <p:ext uri="{BB962C8B-B14F-4D97-AF65-F5344CB8AC3E}">
        <p14:creationId xmlns:p14="http://schemas.microsoft.com/office/powerpoint/2010/main" val="334064890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C3D0262-78A8-4612-B43B-AF13C99E5145}" type="datetimeFigureOut">
              <a:rPr lang="tr-TR" smtClean="0"/>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311D9AD-45B0-4500-966F-3661739A4763}" type="slidenum">
              <a:rPr lang="tr-TR" smtClean="0"/>
              <a:t>‹#›</a:t>
            </a:fld>
            <a:endParaRPr lang="tr-TR"/>
          </a:p>
        </p:txBody>
      </p:sp>
    </p:spTree>
    <p:extLst>
      <p:ext uri="{BB962C8B-B14F-4D97-AF65-F5344CB8AC3E}">
        <p14:creationId xmlns:p14="http://schemas.microsoft.com/office/powerpoint/2010/main" val="323656906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C3D0262-78A8-4612-B43B-AF13C99E5145}" type="datetimeFigureOut">
              <a:rPr lang="tr-TR" smtClean="0"/>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311D9AD-45B0-4500-966F-3661739A4763}" type="slidenum">
              <a:rPr lang="tr-TR" smtClean="0"/>
              <a:t>‹#›</a:t>
            </a:fld>
            <a:endParaRPr lang="tr-TR"/>
          </a:p>
        </p:txBody>
      </p:sp>
    </p:spTree>
    <p:extLst>
      <p:ext uri="{BB962C8B-B14F-4D97-AF65-F5344CB8AC3E}">
        <p14:creationId xmlns:p14="http://schemas.microsoft.com/office/powerpoint/2010/main" val="3959811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3D0262-78A8-4612-B43B-AF13C99E5145}" type="datetimeFigureOut">
              <a:rPr lang="tr-TR" smtClean="0"/>
              <a:t>30.04.2020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311D9AD-45B0-4500-966F-3661739A4763}" type="slidenum">
              <a:rPr lang="tr-TR" smtClean="0"/>
              <a:t>‹#›</a:t>
            </a:fld>
            <a:endParaRPr lang="tr-TR"/>
          </a:p>
        </p:txBody>
      </p:sp>
    </p:spTree>
    <p:extLst>
      <p:ext uri="{BB962C8B-B14F-4D97-AF65-F5344CB8AC3E}">
        <p14:creationId xmlns:p14="http://schemas.microsoft.com/office/powerpoint/2010/main" val="773552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051" y="6375679"/>
            <a:ext cx="1233355" cy="348462"/>
          </a:xfrm>
        </p:spPr>
        <p:txBody>
          <a:bodyPr/>
          <a:lstStyle/>
          <a:p>
            <a:fld id="{7C3D0262-78A8-4612-B43B-AF13C99E5145}" type="datetimeFigureOut">
              <a:rPr lang="tr-TR" smtClean="0"/>
              <a:t>30.04.2020</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1311D9AD-45B0-4500-966F-3661739A4763}"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9684701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950" y="6375679"/>
            <a:ext cx="1232456" cy="348462"/>
          </a:xfrm>
        </p:spPr>
        <p:txBody>
          <a:bodyPr/>
          <a:lstStyle/>
          <a:p>
            <a:fld id="{7C3D0262-78A8-4612-B43B-AF13C99E5145}" type="datetimeFigureOut">
              <a:rPr lang="tr-TR" smtClean="0"/>
              <a:t>30.04.2020</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1311D9AD-45B0-4500-966F-3661739A4763}" type="slidenum">
              <a:rPr lang="tr-TR" smtClean="0"/>
              <a:t>‹#›</a:t>
            </a:fld>
            <a:endParaRPr lang="tr-TR"/>
          </a:p>
        </p:txBody>
      </p:sp>
    </p:spTree>
    <p:extLst>
      <p:ext uri="{BB962C8B-B14F-4D97-AF65-F5344CB8AC3E}">
        <p14:creationId xmlns:p14="http://schemas.microsoft.com/office/powerpoint/2010/main" val="621954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7C3D0262-78A8-4612-B43B-AF13C99E5145}" type="datetimeFigureOut">
              <a:rPr lang="tr-TR" smtClean="0"/>
              <a:t>30.04.2020</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1311D9AD-45B0-4500-966F-3661739A4763}"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536322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Slayt Numarası Yer Tutucusu">
            <a:extLst>
              <a:ext uri="{FF2B5EF4-FFF2-40B4-BE49-F238E27FC236}">
                <a16:creationId xmlns:a16="http://schemas.microsoft.com/office/drawing/2014/main" id="{E4FC11F6-E802-4440-825A-FEDA20C6653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E097B7EE-63E1-4DCE-82CB-7CF629D3A30D}" type="slidenum">
              <a:rPr kumimoji="0" lang="tr-TR" altLang="tr-TR" sz="1400"/>
              <a:pPr>
                <a:spcBef>
                  <a:spcPct val="50000"/>
                </a:spcBef>
                <a:buClrTx/>
                <a:buSzTx/>
                <a:buFontTx/>
                <a:buNone/>
              </a:pPr>
              <a:t>1</a:t>
            </a:fld>
            <a:endParaRPr kumimoji="0" lang="tr-TR" altLang="tr-TR" sz="1400"/>
          </a:p>
        </p:txBody>
      </p:sp>
      <p:sp>
        <p:nvSpPr>
          <p:cNvPr id="3" name="2 Dikdörtgen">
            <a:extLst>
              <a:ext uri="{FF2B5EF4-FFF2-40B4-BE49-F238E27FC236}">
                <a16:creationId xmlns:a16="http://schemas.microsoft.com/office/drawing/2014/main" id="{156A9484-2E5B-4CF2-B59C-09CA5E7065AB}"/>
              </a:ext>
            </a:extLst>
          </p:cNvPr>
          <p:cNvSpPr/>
          <p:nvPr/>
        </p:nvSpPr>
        <p:spPr>
          <a:xfrm>
            <a:off x="3810000" y="1412875"/>
            <a:ext cx="5238750" cy="3046988"/>
          </a:xfrm>
          <a:prstGeom prst="rect">
            <a:avLst/>
          </a:prstGeom>
        </p:spPr>
        <p:txBody>
          <a:bodyPr>
            <a:spAutoFit/>
          </a:bodyPr>
          <a:lstStyle/>
          <a:p>
            <a:pPr algn="ctr">
              <a:defRPr/>
            </a:pPr>
            <a:endParaRPr lang="tr-TR" sz="3200" b="1" dirty="0">
              <a:solidFill>
                <a:srgbClr val="FF0000"/>
              </a:solidFill>
            </a:endParaRPr>
          </a:p>
          <a:p>
            <a:pPr algn="ctr">
              <a:defRPr/>
            </a:pPr>
            <a:r>
              <a:rPr lang="tr-TR" sz="3200" b="1" dirty="0">
                <a:solidFill>
                  <a:srgbClr val="FF0000"/>
                </a:solidFill>
              </a:rPr>
              <a:t>3.BİLİM-ARAŞTIRMA İLİŞKİSİ</a:t>
            </a:r>
            <a:br>
              <a:rPr lang="tr-TR" sz="3200" b="1" dirty="0">
                <a:solidFill>
                  <a:srgbClr val="FF0000"/>
                </a:solidFill>
              </a:rPr>
            </a:br>
            <a:r>
              <a:rPr lang="tr-TR" sz="3200" b="1" dirty="0">
                <a:solidFill>
                  <a:srgbClr val="FF0000"/>
                </a:solidFill>
              </a:rPr>
              <a:t> ve </a:t>
            </a:r>
            <a:br>
              <a:rPr lang="tr-TR" sz="3200" b="1" dirty="0">
                <a:solidFill>
                  <a:srgbClr val="FF0000"/>
                </a:solidFill>
              </a:rPr>
            </a:br>
            <a:r>
              <a:rPr lang="tr-TR" sz="3200" b="1" dirty="0">
                <a:solidFill>
                  <a:srgbClr val="FF0000"/>
                </a:solidFill>
              </a:rPr>
              <a:t>ARAŞTIRMA TÜRLERİ (I.Sınıflandırma)</a:t>
            </a:r>
            <a:br>
              <a:rPr lang="tr-TR" sz="3200" b="1" dirty="0"/>
            </a:br>
            <a:endParaRPr lang="tr-TR"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Başlık">
            <a:extLst>
              <a:ext uri="{FF2B5EF4-FFF2-40B4-BE49-F238E27FC236}">
                <a16:creationId xmlns:a16="http://schemas.microsoft.com/office/drawing/2014/main" id="{4ED3DF1B-76D9-4485-BEF9-4B8320D1772A}"/>
              </a:ext>
            </a:extLst>
          </p:cNvPr>
          <p:cNvSpPr>
            <a:spLocks noGrp="1"/>
          </p:cNvSpPr>
          <p:nvPr>
            <p:ph type="title"/>
          </p:nvPr>
        </p:nvSpPr>
        <p:spPr>
          <a:xfrm>
            <a:off x="2697163" y="188913"/>
            <a:ext cx="7772400" cy="431800"/>
          </a:xfrm>
        </p:spPr>
        <p:txBody>
          <a:bodyPr/>
          <a:lstStyle/>
          <a:p>
            <a:pPr algn="ctr">
              <a:defRPr/>
            </a:pPr>
            <a:r>
              <a:rPr lang="tr-TR" sz="2400" b="1" dirty="0">
                <a:solidFill>
                  <a:srgbClr val="C00000"/>
                </a:solidFill>
                <a:latin typeface="+mn-lt"/>
              </a:rPr>
              <a:t>FAZ 1, 2 KLİNİK ARAŞTIRMALARI</a:t>
            </a:r>
          </a:p>
        </p:txBody>
      </p:sp>
      <p:sp>
        <p:nvSpPr>
          <p:cNvPr id="72707" name="2 İçerik Yer Tutucusu">
            <a:extLst>
              <a:ext uri="{FF2B5EF4-FFF2-40B4-BE49-F238E27FC236}">
                <a16:creationId xmlns:a16="http://schemas.microsoft.com/office/drawing/2014/main" id="{B7114E61-5202-4A91-AE6E-64382CB416B6}"/>
              </a:ext>
            </a:extLst>
          </p:cNvPr>
          <p:cNvSpPr>
            <a:spLocks noGrp="1"/>
          </p:cNvSpPr>
          <p:nvPr>
            <p:ph idx="1"/>
          </p:nvPr>
        </p:nvSpPr>
        <p:spPr>
          <a:xfrm>
            <a:off x="2640013" y="620714"/>
            <a:ext cx="7829550" cy="5976937"/>
          </a:xfrm>
        </p:spPr>
        <p:txBody>
          <a:bodyPr>
            <a:normAutofit fontScale="92500" lnSpcReduction="20000"/>
          </a:bodyPr>
          <a:lstStyle/>
          <a:p>
            <a:r>
              <a:rPr lang="tr-TR" altLang="tr-TR" sz="2400" b="1">
                <a:solidFill>
                  <a:srgbClr val="C00000"/>
                </a:solidFill>
              </a:rPr>
              <a:t>Faz 1: </a:t>
            </a:r>
            <a:r>
              <a:rPr lang="tr-TR" altLang="tr-TR" sz="2400" b="1">
                <a:solidFill>
                  <a:srgbClr val="FF0000"/>
                </a:solidFill>
              </a:rPr>
              <a:t>(Kırmızı Dosya)</a:t>
            </a:r>
          </a:p>
          <a:p>
            <a:pPr>
              <a:buFont typeface="Wingdings" panose="05000000000000000000" pitchFamily="2" charset="2"/>
              <a:buChar char="Ø"/>
            </a:pPr>
            <a:r>
              <a:rPr lang="tr-TR" altLang="tr-TR" sz="1800"/>
              <a:t>20-100 sağlıklı erkek gönüllüler(kadınların özel durumu nedeniyle)</a:t>
            </a:r>
          </a:p>
          <a:p>
            <a:pPr>
              <a:buFont typeface="Wingdings" panose="05000000000000000000" pitchFamily="2" charset="2"/>
              <a:buChar char="Ø"/>
            </a:pPr>
            <a:r>
              <a:rPr lang="tr-TR" altLang="tr-TR" sz="1800"/>
              <a:t> İnsanda ilk kez yapılıyor olması,</a:t>
            </a:r>
          </a:p>
          <a:p>
            <a:pPr>
              <a:buFont typeface="Wingdings" panose="05000000000000000000" pitchFamily="2" charset="2"/>
              <a:buChar char="Ø"/>
            </a:pPr>
            <a:r>
              <a:rPr lang="tr-TR" altLang="tr-TR" sz="1800"/>
              <a:t> 6 ay-1 yıl sürer,</a:t>
            </a:r>
          </a:p>
          <a:p>
            <a:pPr>
              <a:buFont typeface="Wingdings" panose="05000000000000000000" pitchFamily="2" charset="2"/>
              <a:buChar char="Ø"/>
            </a:pPr>
            <a:r>
              <a:rPr lang="tr-TR" altLang="tr-TR" sz="1800" b="1">
                <a:solidFill>
                  <a:srgbClr val="00B050"/>
                </a:solidFill>
              </a:rPr>
              <a:t>Amaç;</a:t>
            </a:r>
          </a:p>
          <a:p>
            <a:pPr>
              <a:buFont typeface="Wingdings" panose="05000000000000000000" pitchFamily="2" charset="2"/>
              <a:buChar char="ü"/>
            </a:pPr>
            <a:r>
              <a:rPr lang="tr-TR" altLang="tr-TR" sz="1800"/>
              <a:t>Gönüllülerin ilaca dayancını, </a:t>
            </a:r>
          </a:p>
          <a:p>
            <a:pPr>
              <a:buFont typeface="Wingdings" panose="05000000000000000000" pitchFamily="2" charset="2"/>
              <a:buChar char="ü"/>
            </a:pPr>
            <a:r>
              <a:rPr lang="tr-TR" altLang="tr-TR" sz="1800"/>
              <a:t>Preparatın kinetik özelliklerini, sistemler üzerine farmakolojik etkisini, </a:t>
            </a:r>
          </a:p>
          <a:p>
            <a:pPr>
              <a:buFont typeface="Wingdings" panose="05000000000000000000" pitchFamily="2" charset="2"/>
              <a:buChar char="ü"/>
            </a:pPr>
            <a:r>
              <a:rPr lang="tr-TR" altLang="tr-TR" sz="1800"/>
              <a:t>Akut istenmeyen etkileri, biyoyararlanım,</a:t>
            </a:r>
          </a:p>
          <a:p>
            <a:pPr>
              <a:buFont typeface="Wingdings" panose="05000000000000000000" pitchFamily="2" charset="2"/>
              <a:buChar char="ü"/>
            </a:pPr>
            <a:r>
              <a:rPr lang="tr-TR" altLang="tr-TR" sz="1800"/>
              <a:t>En yüksek güvenli dozu saptamayı amaçlar. </a:t>
            </a:r>
          </a:p>
          <a:p>
            <a:r>
              <a:rPr lang="tr-TR" altLang="tr-TR" sz="2400" b="1">
                <a:solidFill>
                  <a:srgbClr val="C00000"/>
                </a:solidFill>
              </a:rPr>
              <a:t>Faz 2: </a:t>
            </a:r>
            <a:r>
              <a:rPr lang="tr-TR" altLang="tr-TR" sz="2400" b="1">
                <a:solidFill>
                  <a:srgbClr val="FFFF00"/>
                </a:solidFill>
              </a:rPr>
              <a:t>(Sarı Dosya)</a:t>
            </a:r>
          </a:p>
          <a:p>
            <a:pPr>
              <a:buFont typeface="Wingdings" panose="05000000000000000000" pitchFamily="2" charset="2"/>
              <a:buChar char="Ø"/>
            </a:pPr>
            <a:r>
              <a:rPr lang="tr-TR" altLang="tr-TR" sz="1800"/>
              <a:t>100-500 gönüllü hasta,</a:t>
            </a:r>
          </a:p>
          <a:p>
            <a:pPr>
              <a:buFont typeface="Wingdings" panose="05000000000000000000" pitchFamily="2" charset="2"/>
              <a:buChar char="Ø"/>
            </a:pPr>
            <a:r>
              <a:rPr lang="tr-TR" altLang="tr-TR" sz="1800"/>
              <a:t>Ortalama 2 yıl sürer,</a:t>
            </a:r>
          </a:p>
          <a:p>
            <a:pPr>
              <a:buFont typeface="Wingdings" panose="05000000000000000000" pitchFamily="2" charset="2"/>
              <a:buChar char="Ø"/>
            </a:pPr>
            <a:r>
              <a:rPr lang="tr-TR" altLang="tr-TR" sz="1800" b="1">
                <a:solidFill>
                  <a:srgbClr val="00B050"/>
                </a:solidFill>
              </a:rPr>
              <a:t>Amaç;</a:t>
            </a:r>
          </a:p>
          <a:p>
            <a:pPr>
              <a:buFont typeface="Wingdings" panose="05000000000000000000" pitchFamily="2" charset="2"/>
              <a:buChar char="ü"/>
            </a:pPr>
            <a:r>
              <a:rPr lang="tr-TR" altLang="tr-TR" sz="1800"/>
              <a:t>Terapötik doz sınırları,</a:t>
            </a:r>
          </a:p>
          <a:p>
            <a:pPr>
              <a:buFont typeface="Wingdings" panose="05000000000000000000" pitchFamily="2" charset="2"/>
              <a:buChar char="ü"/>
            </a:pPr>
            <a:r>
              <a:rPr lang="tr-TR" altLang="tr-TR" sz="1800"/>
              <a:t>Klinik etkililiği, güvenliliği,</a:t>
            </a:r>
          </a:p>
          <a:p>
            <a:pPr>
              <a:buFont typeface="Wingdings" panose="05000000000000000000" pitchFamily="2" charset="2"/>
              <a:buChar char="ü"/>
            </a:pPr>
            <a:r>
              <a:rPr lang="tr-TR" altLang="tr-TR" sz="1800"/>
              <a:t>Farmakokinetik özelliği ve toksisitesi araştırılır,</a:t>
            </a:r>
          </a:p>
          <a:p>
            <a:pPr>
              <a:buFont typeface="Wingdings" panose="05000000000000000000" pitchFamily="2" charset="2"/>
              <a:buChar char="ü"/>
            </a:pPr>
            <a:r>
              <a:rPr lang="tr-TR" altLang="tr-TR" sz="1800"/>
              <a:t>Faz 3 fizitebilitesine katkı,</a:t>
            </a:r>
          </a:p>
          <a:p>
            <a:pPr>
              <a:buFont typeface="Monotype Sorts" pitchFamily="2" charset="2"/>
              <a:buNone/>
            </a:pPr>
            <a:endParaRPr lang="tr-TR" altLang="tr-TR" sz="1800"/>
          </a:p>
          <a:p>
            <a:pPr>
              <a:buFont typeface="Monotype Sorts" pitchFamily="2" charset="2"/>
              <a:buNone/>
            </a:pPr>
            <a:endParaRPr lang="tr-TR" altLang="tr-TR" sz="2400"/>
          </a:p>
          <a:p>
            <a:pPr>
              <a:buFont typeface="Monotype Sorts" pitchFamily="2" charset="2"/>
              <a:buNone/>
            </a:pPr>
            <a:endParaRPr lang="tr-TR" altLang="tr-TR" sz="2400"/>
          </a:p>
        </p:txBody>
      </p:sp>
      <p:sp>
        <p:nvSpPr>
          <p:cNvPr id="72708" name="3 Slayt Numarası Yer Tutucusu">
            <a:extLst>
              <a:ext uri="{FF2B5EF4-FFF2-40B4-BE49-F238E27FC236}">
                <a16:creationId xmlns:a16="http://schemas.microsoft.com/office/drawing/2014/main" id="{7EFA2521-14D5-4AD8-BD65-0B4B98DC66A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7C484B07-7208-430E-ADFA-71ED027AA651}" type="slidenum">
              <a:rPr kumimoji="0" lang="tr-TR" altLang="tr-TR" sz="1400"/>
              <a:pPr>
                <a:spcBef>
                  <a:spcPct val="50000"/>
                </a:spcBef>
                <a:buClrTx/>
                <a:buSzTx/>
                <a:buFontTx/>
                <a:buNone/>
              </a:pPr>
              <a:t>10</a:t>
            </a:fld>
            <a:endParaRPr kumimoji="0" lang="tr-TR" altLang="tr-TR"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Başlık">
            <a:extLst>
              <a:ext uri="{FF2B5EF4-FFF2-40B4-BE49-F238E27FC236}">
                <a16:creationId xmlns:a16="http://schemas.microsoft.com/office/drawing/2014/main" id="{A10FA42A-6FB6-4EA4-A292-666A70B9C480}"/>
              </a:ext>
            </a:extLst>
          </p:cNvPr>
          <p:cNvSpPr>
            <a:spLocks noGrp="1"/>
          </p:cNvSpPr>
          <p:nvPr>
            <p:ph type="title"/>
          </p:nvPr>
        </p:nvSpPr>
        <p:spPr>
          <a:xfrm>
            <a:off x="2697163" y="0"/>
            <a:ext cx="7772400" cy="476250"/>
          </a:xfrm>
        </p:spPr>
        <p:txBody>
          <a:bodyPr/>
          <a:lstStyle/>
          <a:p>
            <a:pPr algn="ctr">
              <a:defRPr/>
            </a:pPr>
            <a:r>
              <a:rPr lang="tr-TR" sz="2400" b="1" dirty="0">
                <a:solidFill>
                  <a:srgbClr val="C00000"/>
                </a:solidFill>
                <a:latin typeface="+mn-lt"/>
              </a:rPr>
              <a:t>FAZ 3, 4 KLİNİK ARAŞTIRMALARI</a:t>
            </a:r>
            <a:endParaRPr lang="tr-TR" sz="2400" dirty="0">
              <a:latin typeface="+mn-lt"/>
            </a:endParaRPr>
          </a:p>
        </p:txBody>
      </p:sp>
      <p:sp>
        <p:nvSpPr>
          <p:cNvPr id="74755" name="2 İçerik Yer Tutucusu">
            <a:extLst>
              <a:ext uri="{FF2B5EF4-FFF2-40B4-BE49-F238E27FC236}">
                <a16:creationId xmlns:a16="http://schemas.microsoft.com/office/drawing/2014/main" id="{D72742B2-69EC-47D7-82FA-A683BFBAE749}"/>
              </a:ext>
            </a:extLst>
          </p:cNvPr>
          <p:cNvSpPr>
            <a:spLocks noGrp="1"/>
          </p:cNvSpPr>
          <p:nvPr>
            <p:ph idx="1"/>
          </p:nvPr>
        </p:nvSpPr>
        <p:spPr>
          <a:xfrm>
            <a:off x="2566989" y="476250"/>
            <a:ext cx="7902575" cy="6192838"/>
          </a:xfrm>
        </p:spPr>
        <p:txBody>
          <a:bodyPr>
            <a:normAutofit fontScale="92500" lnSpcReduction="10000"/>
          </a:bodyPr>
          <a:lstStyle/>
          <a:p>
            <a:r>
              <a:rPr lang="tr-TR" altLang="tr-TR" sz="2400" b="1">
                <a:solidFill>
                  <a:srgbClr val="C00000"/>
                </a:solidFill>
              </a:rPr>
              <a:t>Faz 3: </a:t>
            </a:r>
            <a:r>
              <a:rPr lang="tr-TR" altLang="tr-TR" sz="2400" b="1">
                <a:solidFill>
                  <a:srgbClr val="00B0F0"/>
                </a:solidFill>
              </a:rPr>
              <a:t>(Mavi Dosya)</a:t>
            </a:r>
          </a:p>
          <a:p>
            <a:pPr>
              <a:buFont typeface="Wingdings" panose="05000000000000000000" pitchFamily="2" charset="2"/>
              <a:buChar char="Ø"/>
            </a:pPr>
            <a:r>
              <a:rPr lang="tr-TR" altLang="tr-TR" sz="1800"/>
              <a:t>1.000-10.000 gönüllü hasta,</a:t>
            </a:r>
          </a:p>
          <a:p>
            <a:pPr>
              <a:buFont typeface="Wingdings" panose="05000000000000000000" pitchFamily="2" charset="2"/>
              <a:buChar char="Ø"/>
            </a:pPr>
            <a:r>
              <a:rPr lang="tr-TR" altLang="tr-TR" sz="1800"/>
              <a:t>I. ve II. Fazlardan geçmiş ürün araştırılır,</a:t>
            </a:r>
          </a:p>
          <a:p>
            <a:pPr>
              <a:buFont typeface="Wingdings" panose="05000000000000000000" pitchFamily="2" charset="2"/>
              <a:buChar char="Ø"/>
            </a:pPr>
            <a:r>
              <a:rPr lang="tr-TR" altLang="tr-TR" sz="1800"/>
              <a:t>1-4 yıl sürer,</a:t>
            </a:r>
          </a:p>
          <a:p>
            <a:pPr>
              <a:buFont typeface="Wingdings" panose="05000000000000000000" pitchFamily="2" charset="2"/>
              <a:buChar char="Ø"/>
            </a:pPr>
            <a:r>
              <a:rPr lang="tr-TR" altLang="tr-TR" sz="1800"/>
              <a:t>Aynı protokolle eş zamanlı olarak birden çok hastane ve sağlık merkezinde yürütülür,</a:t>
            </a:r>
          </a:p>
          <a:p>
            <a:pPr>
              <a:buFont typeface="Wingdings" panose="05000000000000000000" pitchFamily="2" charset="2"/>
              <a:buChar char="Ø"/>
            </a:pPr>
            <a:r>
              <a:rPr lang="tr-TR" altLang="tr-TR" sz="1800"/>
              <a:t>Araştırma sonuçları olumlu ise, bu aşamada </a:t>
            </a:r>
            <a:r>
              <a:rPr lang="tr-TR" altLang="tr-TR" sz="1800" b="1">
                <a:solidFill>
                  <a:srgbClr val="C00000"/>
                </a:solidFill>
              </a:rPr>
              <a:t>ruhsat </a:t>
            </a:r>
            <a:r>
              <a:rPr lang="tr-TR" altLang="tr-TR" sz="1800"/>
              <a:t>verilir,</a:t>
            </a:r>
          </a:p>
          <a:p>
            <a:pPr>
              <a:buFont typeface="Wingdings" panose="05000000000000000000" pitchFamily="2" charset="2"/>
              <a:buChar char="Ø"/>
            </a:pPr>
            <a:r>
              <a:rPr lang="tr-TR" altLang="tr-TR" sz="1800" b="1">
                <a:solidFill>
                  <a:srgbClr val="00B050"/>
                </a:solidFill>
              </a:rPr>
              <a:t>Amaç; </a:t>
            </a:r>
            <a:r>
              <a:rPr lang="tr-TR" altLang="tr-TR" sz="1800"/>
              <a:t>Ürünün,</a:t>
            </a:r>
          </a:p>
          <a:p>
            <a:pPr>
              <a:buFont typeface="Wingdings" panose="05000000000000000000" pitchFamily="2" charset="2"/>
              <a:buChar char="ü"/>
            </a:pPr>
            <a:r>
              <a:rPr lang="tr-TR" altLang="tr-TR" sz="1800"/>
              <a:t>Etkililiği, emniyeti, yeni endikasyon, </a:t>
            </a:r>
          </a:p>
          <a:p>
            <a:pPr>
              <a:buFont typeface="Wingdings" panose="05000000000000000000" pitchFamily="2" charset="2"/>
              <a:buChar char="ü"/>
            </a:pPr>
            <a:r>
              <a:rPr lang="tr-TR" altLang="tr-TR" sz="1800"/>
              <a:t>Yeni farmasötik şekiller, farklı dozları, yeni veriliş yolları ve yöntemleri, belirlenir,</a:t>
            </a:r>
          </a:p>
          <a:p>
            <a:pPr>
              <a:buFont typeface="Wingdings" panose="05000000000000000000" pitchFamily="2" charset="2"/>
              <a:buChar char="ü"/>
            </a:pPr>
            <a:r>
              <a:rPr lang="tr-TR" altLang="tr-TR" sz="1800"/>
              <a:t>Yabancı ülkede ruhsat almış bir ilaçın faz araştırması Faz 3’den başlar,</a:t>
            </a:r>
          </a:p>
          <a:p>
            <a:r>
              <a:rPr lang="tr-TR" altLang="tr-TR" sz="2400" b="1">
                <a:solidFill>
                  <a:srgbClr val="C00000"/>
                </a:solidFill>
              </a:rPr>
              <a:t>Faz 4: </a:t>
            </a:r>
            <a:r>
              <a:rPr lang="tr-TR" altLang="tr-TR" sz="2400" b="1"/>
              <a:t>(Siyah Dosya)</a:t>
            </a:r>
          </a:p>
          <a:p>
            <a:pPr>
              <a:buFont typeface="Wingdings" panose="05000000000000000000" pitchFamily="2" charset="2"/>
              <a:buChar char="Ø"/>
            </a:pPr>
            <a:r>
              <a:rPr lang="tr-TR" altLang="tr-TR" sz="1800"/>
              <a:t>Türkiye’de ruhsat almış ürünlerin ruhsat aldıktan ve piyasaya çıktıktan sonra gerçek yaşam koşullarındaki durumu;</a:t>
            </a:r>
          </a:p>
          <a:p>
            <a:pPr>
              <a:buFont typeface="Wingdings" panose="05000000000000000000" pitchFamily="2" charset="2"/>
              <a:buChar char="ü"/>
            </a:pPr>
            <a:r>
              <a:rPr lang="tr-TR" altLang="tr-TR" sz="1800"/>
              <a:t>Onaylanmış endikasyonları, pozoloji ve uygulama şekilleri, güvenliliği, diğer tedavi, ürün ve yöntemlerle karşılaştırılması, </a:t>
            </a:r>
          </a:p>
          <a:p>
            <a:pPr>
              <a:buFont typeface="Wingdings" panose="05000000000000000000" pitchFamily="2" charset="2"/>
              <a:buChar char="ü"/>
            </a:pPr>
            <a:r>
              <a:rPr lang="tr-TR" altLang="tr-TR" sz="1800"/>
              <a:t>Süre, araştırmacı ve plana bağlı,</a:t>
            </a:r>
          </a:p>
          <a:p>
            <a:pPr>
              <a:buFont typeface="Wingdings" panose="05000000000000000000" pitchFamily="2" charset="2"/>
              <a:buChar char="ü"/>
            </a:pPr>
            <a:r>
              <a:rPr lang="tr-TR" altLang="tr-TR" sz="1800"/>
              <a:t>Sayı, gönüllü hastalar ve 1000’in çok üzerinde olmalı,</a:t>
            </a:r>
          </a:p>
          <a:p>
            <a:endParaRPr lang="tr-TR" altLang="tr-TR"/>
          </a:p>
        </p:txBody>
      </p:sp>
      <p:sp>
        <p:nvSpPr>
          <p:cNvPr id="74756" name="3 Slayt Numarası Yer Tutucusu">
            <a:extLst>
              <a:ext uri="{FF2B5EF4-FFF2-40B4-BE49-F238E27FC236}">
                <a16:creationId xmlns:a16="http://schemas.microsoft.com/office/drawing/2014/main" id="{0EE8CD09-0F6E-4DC6-AF36-12F4DBB5EE4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2EFA9B90-BFFA-42A1-9226-2E0329BB5255}" type="slidenum">
              <a:rPr kumimoji="0" lang="tr-TR" altLang="tr-TR" sz="1400"/>
              <a:pPr>
                <a:spcBef>
                  <a:spcPct val="50000"/>
                </a:spcBef>
                <a:buClrTx/>
                <a:buSzTx/>
                <a:buFontTx/>
                <a:buNone/>
              </a:pPr>
              <a:t>11</a:t>
            </a:fld>
            <a:endParaRPr kumimoji="0" lang="tr-TR" altLang="tr-TR" sz="1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Başlık">
            <a:extLst>
              <a:ext uri="{FF2B5EF4-FFF2-40B4-BE49-F238E27FC236}">
                <a16:creationId xmlns:a16="http://schemas.microsoft.com/office/drawing/2014/main" id="{92666C80-0002-4D0E-BAD8-DA4C0F78AE67}"/>
              </a:ext>
            </a:extLst>
          </p:cNvPr>
          <p:cNvSpPr>
            <a:spLocks noGrp="1"/>
          </p:cNvSpPr>
          <p:nvPr>
            <p:ph type="title"/>
          </p:nvPr>
        </p:nvSpPr>
        <p:spPr>
          <a:xfrm>
            <a:off x="2495551" y="188914"/>
            <a:ext cx="7974013" cy="503237"/>
          </a:xfrm>
        </p:spPr>
        <p:txBody>
          <a:bodyPr>
            <a:normAutofit fontScale="90000"/>
          </a:bodyPr>
          <a:lstStyle/>
          <a:p>
            <a:pPr algn="ctr">
              <a:defRPr/>
            </a:pPr>
            <a:r>
              <a:rPr lang="tr-TR" sz="2400" b="1" dirty="0">
                <a:solidFill>
                  <a:srgbClr val="C00000"/>
                </a:solidFill>
                <a:latin typeface="+mn-lt"/>
              </a:rPr>
              <a:t>RUHSATLANDIRMA VE SONRASI </a:t>
            </a:r>
            <a:br>
              <a:rPr lang="tr-TR" sz="2400" b="1" dirty="0">
                <a:solidFill>
                  <a:srgbClr val="C00000"/>
                </a:solidFill>
                <a:latin typeface="+mn-lt"/>
              </a:rPr>
            </a:br>
            <a:r>
              <a:rPr lang="tr-TR" sz="2400" b="1" dirty="0">
                <a:solidFill>
                  <a:srgbClr val="C00000"/>
                </a:solidFill>
                <a:latin typeface="+mn-lt"/>
              </a:rPr>
              <a:t>İLAÇ ARAŞTIRMALARI</a:t>
            </a:r>
            <a:endParaRPr lang="tr-TR" sz="2400" dirty="0">
              <a:latin typeface="+mn-lt"/>
            </a:endParaRPr>
          </a:p>
        </p:txBody>
      </p:sp>
      <p:sp>
        <p:nvSpPr>
          <p:cNvPr id="76803" name="2 İçerik Yer Tutucusu">
            <a:extLst>
              <a:ext uri="{FF2B5EF4-FFF2-40B4-BE49-F238E27FC236}">
                <a16:creationId xmlns:a16="http://schemas.microsoft.com/office/drawing/2014/main" id="{EF7C1E5F-F38A-4E73-BA7F-71DE0CF010D3}"/>
              </a:ext>
            </a:extLst>
          </p:cNvPr>
          <p:cNvSpPr>
            <a:spLocks noGrp="1"/>
          </p:cNvSpPr>
          <p:nvPr>
            <p:ph idx="1"/>
          </p:nvPr>
        </p:nvSpPr>
        <p:spPr>
          <a:xfrm>
            <a:off x="2424114" y="692150"/>
            <a:ext cx="8243887" cy="5976938"/>
          </a:xfrm>
        </p:spPr>
        <p:txBody>
          <a:bodyPr>
            <a:normAutofit fontScale="92500"/>
          </a:bodyPr>
          <a:lstStyle/>
          <a:p>
            <a:pPr>
              <a:buFont typeface="Wingdings" panose="05000000000000000000" pitchFamily="2" charset="2"/>
              <a:buChar char="§"/>
            </a:pPr>
            <a:r>
              <a:rPr lang="tr-TR" altLang="tr-TR" sz="2000" b="1">
                <a:solidFill>
                  <a:srgbClr val="C00000"/>
                </a:solidFill>
              </a:rPr>
              <a:t>Biyoyararlanım</a:t>
            </a:r>
            <a:r>
              <a:rPr lang="tr-TR" altLang="tr-TR" sz="2000" b="1">
                <a:solidFill>
                  <a:srgbClr val="FF0000"/>
                </a:solidFill>
              </a:rPr>
              <a:t>(Turuncu Dosya); </a:t>
            </a:r>
            <a:r>
              <a:rPr lang="tr-TR" altLang="tr-TR" sz="1600"/>
              <a:t>Etkin maddenin veya onun terapötik molekül kısmının farmasötik şekilden absorbe edilerek sistemik dolaşıma geçme ve böylece vücuttaki etki yerinde veya onu yansıtan biyolojik sıvılarda, genellikle serum veya plazmada, var olma hızı ve derecesidir.</a:t>
            </a:r>
          </a:p>
          <a:p>
            <a:pPr>
              <a:buFont typeface="Wingdings" panose="05000000000000000000" pitchFamily="2" charset="2"/>
              <a:buChar char="§"/>
            </a:pPr>
            <a:r>
              <a:rPr lang="tr-TR" altLang="tr-TR" sz="2000" b="1">
                <a:solidFill>
                  <a:srgbClr val="C00000"/>
                </a:solidFill>
              </a:rPr>
              <a:t>Biyoeşdeğerlik</a:t>
            </a:r>
            <a:r>
              <a:rPr lang="tr-TR" altLang="tr-TR" sz="2000" b="1">
                <a:solidFill>
                  <a:srgbClr val="FF0000"/>
                </a:solidFill>
              </a:rPr>
              <a:t>(Turuncu Dosya); </a:t>
            </a:r>
            <a:r>
              <a:rPr lang="tr-TR" altLang="tr-TR" sz="1600"/>
              <a:t>Farmasötik eşdeğer olan iki ilacın, aynı molar dozda verilişinden sonra biyoyararlanımlarının ve böylece etkilerinin hem etkililik, hem güvenlik bakımından esas olarak aynı olmasını sağlayacak derecede benzer olmasıdır.</a:t>
            </a:r>
          </a:p>
          <a:p>
            <a:pPr>
              <a:buFont typeface="Wingdings" panose="05000000000000000000" pitchFamily="2" charset="2"/>
              <a:buChar char="§"/>
            </a:pPr>
            <a:r>
              <a:rPr lang="tr-TR" altLang="tr-TR" sz="2000" b="1">
                <a:solidFill>
                  <a:srgbClr val="C00000"/>
                </a:solidFill>
              </a:rPr>
              <a:t>Gözlemsel İlaç Araştırmaları(GİÇ)</a:t>
            </a:r>
            <a:r>
              <a:rPr lang="tr-TR" altLang="tr-TR" sz="2000"/>
              <a:t>(Beyaz Dosya); </a:t>
            </a:r>
            <a:r>
              <a:rPr lang="tr-TR" altLang="tr-TR" sz="1600"/>
              <a:t>İlaçların Türkiye’de ruhsat aldığı endikasyonları, pozoloji ve uygulama şekillerinde, Sağlık Bakanlığı’nın güncel tanı ve tedavi kılavuzlarına uygun olarak tedavisi devam eden hastalarda, spontan reçete edilen ilaca ait verileri toplandığı epidemiyolojik çalışmalardır.</a:t>
            </a:r>
          </a:p>
          <a:p>
            <a:pPr>
              <a:buFont typeface="Wingdings" panose="05000000000000000000" pitchFamily="2" charset="2"/>
              <a:buChar char="§"/>
            </a:pPr>
            <a:r>
              <a:rPr lang="tr-TR" altLang="tr-TR" sz="1600"/>
              <a:t>Gözlemsel ilaç araştırmaları “Farmakoepidemiyoloji” kapsamında yürütülmektedir.</a:t>
            </a:r>
          </a:p>
          <a:p>
            <a:pPr>
              <a:buFont typeface="Arial" panose="020B0604020202020204" pitchFamily="34" charset="0"/>
              <a:buChar char="•"/>
            </a:pPr>
            <a:r>
              <a:rPr lang="tr-TR" altLang="tr-TR" sz="1600"/>
              <a:t>Farmakoepidemiyoloji; Epidemiyolojik yöntemleri klinik farmakoloji üzerine uygulayan bir çalışma alanıdır.</a:t>
            </a:r>
          </a:p>
          <a:p>
            <a:pPr>
              <a:buFont typeface="Arial" panose="020B0604020202020204" pitchFamily="34" charset="0"/>
              <a:buChar char="•"/>
            </a:pPr>
            <a:r>
              <a:rPr lang="tr-TR" altLang="tr-TR" sz="1600" b="1"/>
              <a:t>Gözlemsel İlaç Araştırmaları;</a:t>
            </a:r>
          </a:p>
          <a:p>
            <a:pPr>
              <a:buFont typeface="Wingdings" panose="05000000000000000000" pitchFamily="2" charset="2"/>
              <a:buChar char="ü"/>
            </a:pPr>
            <a:r>
              <a:rPr lang="tr-TR" altLang="tr-TR" sz="1600" b="1"/>
              <a:t>Kesitsel Çalışmalar; </a:t>
            </a:r>
            <a:r>
              <a:rPr lang="tr-TR" altLang="tr-TR" sz="1600"/>
              <a:t>Prevalans, Deskriptif ve Analitik araştırmalar,</a:t>
            </a:r>
          </a:p>
          <a:p>
            <a:pPr>
              <a:buFont typeface="Wingdings" panose="05000000000000000000" pitchFamily="2" charset="2"/>
              <a:buChar char="ü"/>
            </a:pPr>
            <a:r>
              <a:rPr lang="tr-TR" altLang="tr-TR" sz="1600" b="1"/>
              <a:t>Olgu-Kontrol Çalışmaları; </a:t>
            </a:r>
            <a:r>
              <a:rPr lang="tr-TR" altLang="tr-TR" sz="1600"/>
              <a:t>Bir hastalığa ilişkin olgular(vaka) ile benzer özelliklere sahip ancak o hastalığa yakalanmayan(kontrol) grubun analitik olarak incelenmesidir. Sonuçtan etkene gidiş vardır.</a:t>
            </a:r>
          </a:p>
          <a:p>
            <a:pPr>
              <a:buFont typeface="Wingdings" panose="05000000000000000000" pitchFamily="2" charset="2"/>
              <a:buChar char="ü"/>
            </a:pPr>
            <a:r>
              <a:rPr lang="tr-TR" altLang="tr-TR" sz="1600" b="1"/>
              <a:t>Kohort Çalışmaları; </a:t>
            </a:r>
            <a:r>
              <a:rPr lang="tr-TR" altLang="tr-TR" sz="1600"/>
              <a:t>Prospektif ve Retrospektif yapılabilir. İnsidans ve Rölatif Risk hesaplanabilir.</a:t>
            </a:r>
          </a:p>
          <a:p>
            <a:pPr>
              <a:buFont typeface="Wingdings" panose="05000000000000000000" pitchFamily="2" charset="2"/>
              <a:buChar char="ü"/>
            </a:pPr>
            <a:endParaRPr lang="tr-TR" altLang="tr-TR" sz="1400"/>
          </a:p>
          <a:p>
            <a:endParaRPr lang="tr-TR" altLang="tr-TR"/>
          </a:p>
        </p:txBody>
      </p:sp>
      <p:sp>
        <p:nvSpPr>
          <p:cNvPr id="76804" name="3 Slayt Numarası Yer Tutucusu">
            <a:extLst>
              <a:ext uri="{FF2B5EF4-FFF2-40B4-BE49-F238E27FC236}">
                <a16:creationId xmlns:a16="http://schemas.microsoft.com/office/drawing/2014/main" id="{A142B85B-3BEF-41AB-95C6-978475CF261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73FA0575-C5CC-419E-B6EA-E8D17FC95392}" type="slidenum">
              <a:rPr kumimoji="0" lang="tr-TR" altLang="tr-TR" sz="1400"/>
              <a:pPr>
                <a:spcBef>
                  <a:spcPct val="50000"/>
                </a:spcBef>
                <a:buClrTx/>
                <a:buSzTx/>
                <a:buFontTx/>
                <a:buNone/>
              </a:pPr>
              <a:t>12</a:t>
            </a:fld>
            <a:endParaRPr kumimoji="0" lang="tr-TR" altLang="tr-TR" sz="1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Başlık">
            <a:extLst>
              <a:ext uri="{FF2B5EF4-FFF2-40B4-BE49-F238E27FC236}">
                <a16:creationId xmlns:a16="http://schemas.microsoft.com/office/drawing/2014/main" id="{361B5D6A-B999-4584-82F8-E50B11703005}"/>
              </a:ext>
            </a:extLst>
          </p:cNvPr>
          <p:cNvSpPr>
            <a:spLocks noGrp="1"/>
          </p:cNvSpPr>
          <p:nvPr>
            <p:ph type="title"/>
          </p:nvPr>
        </p:nvSpPr>
        <p:spPr>
          <a:xfrm>
            <a:off x="2697163" y="188913"/>
            <a:ext cx="7772400" cy="576262"/>
          </a:xfrm>
        </p:spPr>
        <p:txBody>
          <a:bodyPr>
            <a:normAutofit fontScale="90000"/>
          </a:bodyPr>
          <a:lstStyle/>
          <a:p>
            <a:pPr algn="ctr">
              <a:defRPr/>
            </a:pPr>
            <a:r>
              <a:rPr lang="tr-TR" sz="2000" b="1" dirty="0">
                <a:solidFill>
                  <a:srgbClr val="C00000"/>
                </a:solidFill>
                <a:latin typeface="+mn-lt"/>
              </a:rPr>
              <a:t>GÖZLEMSEL İLAÇ ARAŞTIRMALARI(GİÇ) İÇİN </a:t>
            </a:r>
            <a:br>
              <a:rPr lang="tr-TR" sz="2000" b="1" dirty="0">
                <a:solidFill>
                  <a:srgbClr val="C00000"/>
                </a:solidFill>
                <a:latin typeface="+mn-lt"/>
              </a:rPr>
            </a:br>
            <a:r>
              <a:rPr lang="tr-TR" sz="2000" b="1" dirty="0">
                <a:solidFill>
                  <a:srgbClr val="C00000"/>
                </a:solidFill>
                <a:latin typeface="+mn-lt"/>
              </a:rPr>
              <a:t>GENEL ŞARTLAR</a:t>
            </a:r>
            <a:endParaRPr lang="tr-TR" sz="2000" dirty="0">
              <a:latin typeface="+mn-lt"/>
            </a:endParaRPr>
          </a:p>
        </p:txBody>
      </p:sp>
      <p:sp>
        <p:nvSpPr>
          <p:cNvPr id="78851" name="2 İçerik Yer Tutucusu">
            <a:extLst>
              <a:ext uri="{FF2B5EF4-FFF2-40B4-BE49-F238E27FC236}">
                <a16:creationId xmlns:a16="http://schemas.microsoft.com/office/drawing/2014/main" id="{C95F9402-CE43-4D10-A78C-34E979B4DCF7}"/>
              </a:ext>
            </a:extLst>
          </p:cNvPr>
          <p:cNvSpPr>
            <a:spLocks noGrp="1"/>
          </p:cNvSpPr>
          <p:nvPr>
            <p:ph idx="1"/>
          </p:nvPr>
        </p:nvSpPr>
        <p:spPr>
          <a:xfrm>
            <a:off x="2566989" y="765176"/>
            <a:ext cx="7902575" cy="5832475"/>
          </a:xfrm>
        </p:spPr>
        <p:txBody>
          <a:bodyPr>
            <a:normAutofit fontScale="92500" lnSpcReduction="10000"/>
          </a:bodyPr>
          <a:lstStyle/>
          <a:p>
            <a:r>
              <a:rPr lang="tr-TR" altLang="tr-TR" sz="1800"/>
              <a:t>Hastayı çalışmaya dahil etmeye karar vermeden önce hastanın tedavisine başlanmış ve tedavide kullanılacak ilacın reçete edilmiş olması ve Türkiye piyasasında bulunması gerekir. </a:t>
            </a:r>
          </a:p>
          <a:p>
            <a:r>
              <a:rPr lang="tr-TR" altLang="tr-TR" sz="1800"/>
              <a:t>GİÇ, Sağlık Bakanlığı’nın “Güncel Tanı ve Tedavi Kılavuzları”na göre planlama, yürütme ve değerlendirme yapılmalıdır.</a:t>
            </a:r>
          </a:p>
          <a:p>
            <a:r>
              <a:rPr lang="tr-TR" altLang="tr-TR" sz="1800"/>
              <a:t>İlaç adı yerine “Etkin Madde” adı kullanmalı ve konu ile ilgili tüm ilaçları çalışmaya dahil etmelidir.</a:t>
            </a:r>
          </a:p>
          <a:p>
            <a:r>
              <a:rPr lang="tr-TR" altLang="tr-TR" sz="1800"/>
              <a:t>GİÇ, promosyonel amaçla yapılamaz.</a:t>
            </a:r>
          </a:p>
          <a:p>
            <a:r>
              <a:rPr lang="tr-TR" altLang="tr-TR" sz="1800"/>
              <a:t>Destekleyici firma yoksa koordinatör TİTCK’a başvurmak, izin ve “Klinik Araştırmalar Etik Kurul Onayı” almak zorundadır. </a:t>
            </a:r>
          </a:p>
          <a:p>
            <a:r>
              <a:rPr lang="tr-TR" altLang="tr-TR" sz="1800"/>
              <a:t>GİÇ, sağlık kurumlarında/kuruluşlarında kimi kez de saha taraması biçiminde yapılabilir.</a:t>
            </a:r>
          </a:p>
          <a:p>
            <a:r>
              <a:rPr lang="tr-TR" altLang="tr-TR" sz="1800"/>
              <a:t>Çalışmaya çocuklar da alınacaksa, ana-baba ve vasisi bilgilendirilmeli, yazılı olur alınmalıdır.</a:t>
            </a:r>
          </a:p>
          <a:p>
            <a:r>
              <a:rPr lang="tr-TR" altLang="tr-TR" sz="1800"/>
              <a:t>Katılımcıya ikna edici teşvik, para ve mali teklifte bulunulamaz.</a:t>
            </a:r>
          </a:p>
          <a:p>
            <a:r>
              <a:rPr lang="tr-TR" altLang="tr-TR" sz="1800"/>
              <a:t>Hastaların bilgilerinin gizli kalacağı garanti edilmelidir.</a:t>
            </a:r>
          </a:p>
          <a:p>
            <a:r>
              <a:rPr lang="tr-TR" altLang="tr-TR" sz="1800"/>
              <a:t>Hastaların sigortalanması zorunluluğu yoktur.</a:t>
            </a:r>
          </a:p>
          <a:p>
            <a:r>
              <a:rPr lang="tr-TR" altLang="tr-TR" sz="1800"/>
              <a:t>Belge ve dökükümanların en az 5 yıl saklanması zorunludur.</a:t>
            </a:r>
          </a:p>
          <a:p>
            <a:endParaRPr lang="tr-TR" altLang="tr-TR" sz="2000"/>
          </a:p>
        </p:txBody>
      </p:sp>
      <p:sp>
        <p:nvSpPr>
          <p:cNvPr id="78852" name="3 Slayt Numarası Yer Tutucusu">
            <a:extLst>
              <a:ext uri="{FF2B5EF4-FFF2-40B4-BE49-F238E27FC236}">
                <a16:creationId xmlns:a16="http://schemas.microsoft.com/office/drawing/2014/main" id="{6C6FF930-F9AB-4614-9652-F9C7F0CEFA0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E6A45766-31FF-4D93-B985-0864BA361F71}" type="slidenum">
              <a:rPr kumimoji="0" lang="tr-TR" altLang="tr-TR" sz="1400"/>
              <a:pPr>
                <a:spcBef>
                  <a:spcPct val="50000"/>
                </a:spcBef>
                <a:buClrTx/>
                <a:buSzTx/>
                <a:buFontTx/>
                <a:buNone/>
              </a:pPr>
              <a:t>13</a:t>
            </a:fld>
            <a:endParaRPr kumimoji="0" lang="tr-TR" altLang="tr-TR" sz="1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FC8326AC-6E56-4DC1-AD50-B6665A68AC62}"/>
              </a:ext>
            </a:extLst>
          </p:cNvPr>
          <p:cNvSpPr>
            <a:spLocks noGrp="1" noChangeArrowheads="1"/>
          </p:cNvSpPr>
          <p:nvPr>
            <p:ph type="title"/>
          </p:nvPr>
        </p:nvSpPr>
        <p:spPr>
          <a:xfrm>
            <a:off x="2697163" y="188913"/>
            <a:ext cx="7772400" cy="576262"/>
          </a:xfrm>
        </p:spPr>
        <p:txBody>
          <a:bodyPr>
            <a:normAutofit fontScale="90000"/>
          </a:bodyPr>
          <a:lstStyle/>
          <a:p>
            <a:pPr algn="ctr"/>
            <a:r>
              <a:rPr lang="tr-TR" altLang="tr-TR" sz="2000" b="1">
                <a:solidFill>
                  <a:srgbClr val="C00000"/>
                </a:solidFill>
                <a:latin typeface="Arial" panose="020B0604020202020204" pitchFamily="34" charset="0"/>
              </a:rPr>
              <a:t>I.SINIFLANDIRMA </a:t>
            </a:r>
            <a:br>
              <a:rPr lang="tr-TR" altLang="tr-TR" sz="2000" b="1">
                <a:solidFill>
                  <a:srgbClr val="C00000"/>
                </a:solidFill>
                <a:latin typeface="Arial" panose="020B0604020202020204" pitchFamily="34" charset="0"/>
              </a:rPr>
            </a:br>
            <a:r>
              <a:rPr lang="tr-TR" altLang="tr-TR" sz="2000" b="1">
                <a:solidFill>
                  <a:srgbClr val="C00000"/>
                </a:solidFill>
                <a:latin typeface="Arial" panose="020B0604020202020204" pitchFamily="34" charset="0"/>
              </a:rPr>
              <a:t>2.AMACINA GÖRE</a:t>
            </a:r>
            <a:endParaRPr lang="en-GB" altLang="tr-TR" sz="2000" b="1">
              <a:solidFill>
                <a:srgbClr val="C00000"/>
              </a:solidFill>
              <a:latin typeface="Arial" panose="020B0604020202020204" pitchFamily="34" charset="0"/>
            </a:endParaRPr>
          </a:p>
        </p:txBody>
      </p:sp>
      <p:sp>
        <p:nvSpPr>
          <p:cNvPr id="6147" name="Rectangle 3">
            <a:extLst>
              <a:ext uri="{FF2B5EF4-FFF2-40B4-BE49-F238E27FC236}">
                <a16:creationId xmlns:a16="http://schemas.microsoft.com/office/drawing/2014/main" id="{04A2A92D-17AD-4FBB-AB77-55542C7B188A}"/>
              </a:ext>
            </a:extLst>
          </p:cNvPr>
          <p:cNvSpPr>
            <a:spLocks noGrp="1" noChangeArrowheads="1"/>
          </p:cNvSpPr>
          <p:nvPr>
            <p:ph idx="1"/>
          </p:nvPr>
        </p:nvSpPr>
        <p:spPr>
          <a:xfrm>
            <a:off x="2495551" y="765176"/>
            <a:ext cx="7974013" cy="5832475"/>
          </a:xfrm>
        </p:spPr>
        <p:txBody>
          <a:bodyPr>
            <a:normAutofit lnSpcReduction="10000"/>
          </a:bodyPr>
          <a:lstStyle/>
          <a:p>
            <a:pPr marL="457200" indent="-457200">
              <a:lnSpc>
                <a:spcPct val="104000"/>
              </a:lnSpc>
              <a:spcBef>
                <a:spcPts val="300"/>
              </a:spcBef>
              <a:spcAft>
                <a:spcPts val="300"/>
              </a:spcAft>
              <a:buFont typeface="+mj-lt"/>
              <a:buAutoNum type="arabicPeriod"/>
              <a:defRPr/>
            </a:pPr>
            <a:r>
              <a:rPr lang="tr-TR" sz="1200" dirty="0"/>
              <a:t>Temel Araştırmalar,</a:t>
            </a:r>
          </a:p>
          <a:p>
            <a:pPr marL="457200" indent="-457200">
              <a:lnSpc>
                <a:spcPct val="104000"/>
              </a:lnSpc>
              <a:spcBef>
                <a:spcPts val="300"/>
              </a:spcBef>
              <a:spcAft>
                <a:spcPts val="300"/>
              </a:spcAft>
              <a:buFont typeface="+mj-lt"/>
              <a:buAutoNum type="arabicPeriod"/>
              <a:defRPr/>
            </a:pPr>
            <a:r>
              <a:rPr lang="tr-TR" sz="1200" dirty="0"/>
              <a:t>Tanımlayıcı(Betimleyici) Araştırmalar,</a:t>
            </a:r>
          </a:p>
          <a:p>
            <a:pPr marL="457200" indent="-457200">
              <a:lnSpc>
                <a:spcPct val="104000"/>
              </a:lnSpc>
              <a:spcBef>
                <a:spcPts val="300"/>
              </a:spcBef>
              <a:spcAft>
                <a:spcPts val="300"/>
              </a:spcAft>
              <a:buFont typeface="+mj-lt"/>
              <a:buAutoNum type="arabicPeriod"/>
              <a:defRPr/>
            </a:pPr>
            <a:r>
              <a:rPr lang="tr-TR" sz="1200" dirty="0"/>
              <a:t>Analitik Araştırmalar,</a:t>
            </a:r>
          </a:p>
          <a:p>
            <a:pPr marL="457200" indent="-457200">
              <a:lnSpc>
                <a:spcPct val="104000"/>
              </a:lnSpc>
              <a:spcBef>
                <a:spcPts val="300"/>
              </a:spcBef>
              <a:spcAft>
                <a:spcPts val="300"/>
              </a:spcAft>
              <a:buFont typeface="+mj-lt"/>
              <a:buAutoNum type="arabicPeriod"/>
              <a:defRPr/>
            </a:pPr>
            <a:r>
              <a:rPr lang="tr-TR" sz="1200" dirty="0"/>
              <a:t>Uygulamalı Araştırmalar,</a:t>
            </a:r>
          </a:p>
          <a:p>
            <a:pPr marL="457200" indent="-457200">
              <a:lnSpc>
                <a:spcPct val="104000"/>
              </a:lnSpc>
              <a:spcBef>
                <a:spcPts val="300"/>
              </a:spcBef>
              <a:spcAft>
                <a:spcPts val="300"/>
              </a:spcAft>
              <a:buFont typeface="Wingdings" pitchFamily="2" charset="2"/>
              <a:buChar char="Ø"/>
              <a:defRPr/>
            </a:pPr>
            <a:endParaRPr lang="tr-TR" sz="1200" dirty="0"/>
          </a:p>
          <a:p>
            <a:pPr>
              <a:lnSpc>
                <a:spcPct val="104000"/>
              </a:lnSpc>
              <a:spcBef>
                <a:spcPts val="300"/>
              </a:spcBef>
              <a:spcAft>
                <a:spcPts val="300"/>
              </a:spcAft>
              <a:buNone/>
              <a:defRPr/>
            </a:pPr>
            <a:r>
              <a:rPr lang="tr-TR" sz="1400" b="1" dirty="0"/>
              <a:t>1.TEMEL ARAŞTIRMALAR:</a:t>
            </a:r>
            <a:r>
              <a:rPr lang="tr-TR" sz="1400" dirty="0"/>
              <a:t> </a:t>
            </a:r>
            <a:r>
              <a:rPr lang="tr-TR" sz="1200" dirty="0"/>
              <a:t>Ortaya atılmış bir teoriye yeni bilgiler kazandırmak,</a:t>
            </a:r>
          </a:p>
          <a:p>
            <a:pPr>
              <a:lnSpc>
                <a:spcPct val="104000"/>
              </a:lnSpc>
              <a:spcBef>
                <a:spcPts val="300"/>
              </a:spcBef>
              <a:spcAft>
                <a:spcPts val="300"/>
              </a:spcAft>
              <a:buNone/>
              <a:defRPr/>
            </a:pPr>
            <a:r>
              <a:rPr lang="tr-TR" sz="1200" dirty="0"/>
              <a:t>amacıyla yapılabilir(Örn; “Hastane çalışanları stresli midir?”),</a:t>
            </a:r>
          </a:p>
          <a:p>
            <a:pPr>
              <a:lnSpc>
                <a:spcPct val="104000"/>
              </a:lnSpc>
              <a:spcBef>
                <a:spcPts val="300"/>
              </a:spcBef>
              <a:spcAft>
                <a:spcPts val="300"/>
              </a:spcAft>
              <a:buNone/>
              <a:defRPr/>
            </a:pPr>
            <a:endParaRPr lang="tr-TR" sz="1200" dirty="0"/>
          </a:p>
          <a:p>
            <a:pPr>
              <a:lnSpc>
                <a:spcPct val="104000"/>
              </a:lnSpc>
              <a:spcBef>
                <a:spcPts val="300"/>
              </a:spcBef>
              <a:spcAft>
                <a:spcPts val="300"/>
              </a:spcAft>
              <a:buNone/>
              <a:defRPr/>
            </a:pPr>
            <a:r>
              <a:rPr lang="tr-TR" sz="1400" b="1" dirty="0"/>
              <a:t>2.TANIMLAYICI/BETİMLEYİCİ(</a:t>
            </a:r>
            <a:r>
              <a:rPr lang="tr-TR" sz="1400" b="1" dirty="0" err="1"/>
              <a:t>Descriptive</a:t>
            </a:r>
            <a:r>
              <a:rPr lang="tr-TR" sz="1400" b="1" dirty="0"/>
              <a:t>)ARAŞTIRMALAR:</a:t>
            </a:r>
            <a:r>
              <a:rPr lang="tr-TR" sz="1400" dirty="0"/>
              <a:t> </a:t>
            </a:r>
            <a:r>
              <a:rPr lang="tr-TR" sz="1200" dirty="0"/>
              <a:t>İncelenen bir sağlık olayının ya da sorununun KİŞİ, YER ve ZAMAN özelliklerine göre tanımlanması</a:t>
            </a:r>
            <a:r>
              <a:rPr lang="tr-TR" sz="1200" b="1" dirty="0"/>
              <a:t>(Örn; “Hastane çalışanlarının stres düzeyi puanlarının kişi yer ve zaman özelliklerine göre dağılımı”),</a:t>
            </a:r>
          </a:p>
          <a:p>
            <a:pPr>
              <a:lnSpc>
                <a:spcPct val="104000"/>
              </a:lnSpc>
              <a:spcBef>
                <a:spcPts val="300"/>
              </a:spcBef>
              <a:spcAft>
                <a:spcPts val="300"/>
              </a:spcAft>
              <a:buNone/>
              <a:defRPr/>
            </a:pPr>
            <a:endParaRPr lang="tr-TR" sz="1400" dirty="0"/>
          </a:p>
          <a:p>
            <a:pPr>
              <a:lnSpc>
                <a:spcPct val="104000"/>
              </a:lnSpc>
              <a:spcBef>
                <a:spcPts val="300"/>
              </a:spcBef>
              <a:spcAft>
                <a:spcPts val="300"/>
              </a:spcAft>
              <a:buNone/>
              <a:defRPr/>
            </a:pPr>
            <a:r>
              <a:rPr lang="tr-TR" sz="1400" b="1" dirty="0"/>
              <a:t>3.ANALİTİK ARAŞTIRMALAR:</a:t>
            </a:r>
            <a:r>
              <a:rPr lang="tr-TR" sz="1400" dirty="0"/>
              <a:t> </a:t>
            </a:r>
            <a:r>
              <a:rPr lang="tr-TR" sz="1200" dirty="0"/>
              <a:t>Sağlık olayları ya da sorunlarının nedenlerini belirlemeye yönelik yapılan araştırmalar</a:t>
            </a:r>
            <a:r>
              <a:rPr lang="tr-TR" sz="1200" b="1" dirty="0"/>
              <a:t>(Örn; “Hastane çalışanlarının stres nedenleri”),</a:t>
            </a:r>
          </a:p>
          <a:p>
            <a:pPr>
              <a:lnSpc>
                <a:spcPct val="104000"/>
              </a:lnSpc>
              <a:spcBef>
                <a:spcPts val="300"/>
              </a:spcBef>
              <a:spcAft>
                <a:spcPts val="300"/>
              </a:spcAft>
              <a:buNone/>
              <a:defRPr/>
            </a:pPr>
            <a:endParaRPr lang="tr-TR" sz="1200" dirty="0"/>
          </a:p>
          <a:p>
            <a:pPr>
              <a:buFont typeface="Monotype Sorts" pitchFamily="2" charset="2"/>
              <a:buNone/>
              <a:defRPr/>
            </a:pPr>
            <a:r>
              <a:rPr lang="tr-TR" sz="1400" b="1" dirty="0"/>
              <a:t>4.UYGULAMALI ARAŞTIRMALAR:</a:t>
            </a:r>
            <a:r>
              <a:rPr lang="tr-TR" sz="1400" dirty="0"/>
              <a:t> </a:t>
            </a:r>
            <a:r>
              <a:rPr lang="tr-TR" sz="1200" dirty="0"/>
              <a:t>Sağlık olayları ya da sorunlarının belirlenmesi ve  çözümüne yönelik, uygulanabilir ve kullanılabilir etkin ölçek, yöntem, araç, gereç geliştirebilmek amacıyla yapılan araştırmalar,</a:t>
            </a:r>
          </a:p>
          <a:p>
            <a:pPr>
              <a:buFont typeface="Monotype Sorts" pitchFamily="2" charset="2"/>
              <a:buNone/>
              <a:defRPr/>
            </a:pPr>
            <a:r>
              <a:rPr lang="tr-TR" sz="1200" b="1" dirty="0"/>
              <a:t>Örneğin; </a:t>
            </a:r>
          </a:p>
          <a:p>
            <a:pPr>
              <a:buFont typeface="Wingdings" pitchFamily="2" charset="2"/>
              <a:buChar char="ü"/>
              <a:defRPr/>
            </a:pPr>
            <a:r>
              <a:rPr lang="tr-TR" sz="1200" b="1" dirty="0"/>
              <a:t>“Hastane çalışanlarının stres düzeylerini belirleme ölçeği geliştirme, geçerlik ve güvenirliğinin belirlenmesi”,</a:t>
            </a:r>
          </a:p>
          <a:p>
            <a:pPr>
              <a:buFont typeface="Wingdings" pitchFamily="2" charset="2"/>
              <a:buChar char="ü"/>
              <a:defRPr/>
            </a:pPr>
            <a:r>
              <a:rPr lang="tr-TR" sz="1200" b="1" dirty="0"/>
              <a:t>“Hastane çalışanlarının stres nedenlerinin giderilmesi ve stres düzeylerinin düşürülmesine yönelik model önerisi”,</a:t>
            </a:r>
          </a:p>
          <a:p>
            <a:pPr>
              <a:buFont typeface="Wingdings" pitchFamily="2" charset="2"/>
              <a:buChar char="ü"/>
              <a:defRPr/>
            </a:pPr>
            <a:r>
              <a:rPr lang="tr-TR" sz="1200" b="1" dirty="0"/>
              <a:t>“Hasta ziyaretlerinde uyulması gereken kurallara ilişkin hasta broşürü geliştirme ve ekinliğin belirlenmesi</a:t>
            </a:r>
            <a:r>
              <a:rPr lang="tr-TR" sz="1400" b="1" dirty="0"/>
              <a:t>”,</a:t>
            </a:r>
            <a:endParaRPr lang="en-GB" sz="1400" b="1" dirty="0"/>
          </a:p>
        </p:txBody>
      </p:sp>
      <p:sp>
        <p:nvSpPr>
          <p:cNvPr id="80900" name="3 Slayt Numarası Yer Tutucusu">
            <a:extLst>
              <a:ext uri="{FF2B5EF4-FFF2-40B4-BE49-F238E27FC236}">
                <a16:creationId xmlns:a16="http://schemas.microsoft.com/office/drawing/2014/main" id="{5464ABD9-1F7C-4012-9D29-81B72477D59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47B98EB3-F191-4221-AEBD-E555404E2C69}" type="slidenum">
              <a:rPr kumimoji="0" lang="tr-TR" altLang="tr-TR" sz="1400"/>
              <a:pPr>
                <a:spcBef>
                  <a:spcPct val="50000"/>
                </a:spcBef>
                <a:buClrTx/>
                <a:buSzTx/>
                <a:buFontTx/>
                <a:buNone/>
              </a:pPr>
              <a:t>14</a:t>
            </a:fld>
            <a:endParaRPr kumimoji="0" lang="tr-TR" altLang="tr-TR"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a:extLst>
              <a:ext uri="{FF2B5EF4-FFF2-40B4-BE49-F238E27FC236}">
                <a16:creationId xmlns:a16="http://schemas.microsoft.com/office/drawing/2014/main" id="{15F5B2B0-F258-40D2-A1AA-8D128C045F2D}"/>
              </a:ext>
            </a:extLst>
          </p:cNvPr>
          <p:cNvSpPr>
            <a:spLocks noGrp="1"/>
          </p:cNvSpPr>
          <p:nvPr>
            <p:ph type="title"/>
          </p:nvPr>
        </p:nvSpPr>
        <p:spPr>
          <a:xfrm>
            <a:off x="2697163" y="188914"/>
            <a:ext cx="7772400" cy="719137"/>
          </a:xfrm>
        </p:spPr>
        <p:txBody>
          <a:bodyPr>
            <a:normAutofit fontScale="90000"/>
          </a:bodyPr>
          <a:lstStyle/>
          <a:p>
            <a:pPr algn="ctr">
              <a:defRPr/>
            </a:pPr>
            <a:r>
              <a:rPr lang="tr-TR" sz="2400" b="1" dirty="0">
                <a:solidFill>
                  <a:srgbClr val="C00000"/>
                </a:solidFill>
                <a:latin typeface="+mn-lt"/>
              </a:rPr>
              <a:t>AMACINA GÖRE ARAŞTIRMA ÖRNEKLERİ</a:t>
            </a:r>
            <a:br>
              <a:rPr lang="tr-TR" sz="2400" b="1" dirty="0">
                <a:solidFill>
                  <a:srgbClr val="C00000"/>
                </a:solidFill>
                <a:latin typeface="+mn-lt"/>
              </a:rPr>
            </a:br>
            <a:r>
              <a:rPr lang="tr-TR" sz="2400" b="1" dirty="0">
                <a:solidFill>
                  <a:srgbClr val="C00000"/>
                </a:solidFill>
                <a:latin typeface="+mn-lt"/>
              </a:rPr>
              <a:t>(Dicle Üniversitesi-Çermik İlçesi)</a:t>
            </a:r>
          </a:p>
        </p:txBody>
      </p:sp>
      <p:sp>
        <p:nvSpPr>
          <p:cNvPr id="94211" name="2 İçerik Yer Tutucusu">
            <a:extLst>
              <a:ext uri="{FF2B5EF4-FFF2-40B4-BE49-F238E27FC236}">
                <a16:creationId xmlns:a16="http://schemas.microsoft.com/office/drawing/2014/main" id="{CC109ED9-7C80-4DA6-83B6-4FB121B30ABB}"/>
              </a:ext>
            </a:extLst>
          </p:cNvPr>
          <p:cNvSpPr>
            <a:spLocks noGrp="1"/>
          </p:cNvSpPr>
          <p:nvPr>
            <p:ph idx="1"/>
          </p:nvPr>
        </p:nvSpPr>
        <p:spPr>
          <a:xfrm>
            <a:off x="2697163" y="1052513"/>
            <a:ext cx="7772400" cy="5256212"/>
          </a:xfrm>
        </p:spPr>
        <p:txBody>
          <a:bodyPr>
            <a:normAutofit lnSpcReduction="10000"/>
          </a:bodyPr>
          <a:lstStyle/>
          <a:p>
            <a:pPr marL="0" indent="0">
              <a:buNone/>
              <a:defRPr/>
            </a:pPr>
            <a:r>
              <a:rPr lang="tr-TR" altLang="tr-TR" sz="1600" b="1" dirty="0">
                <a:solidFill>
                  <a:srgbClr val="C00000"/>
                </a:solidFill>
              </a:rPr>
              <a:t>Örnek 1. </a:t>
            </a:r>
            <a:r>
              <a:rPr lang="tr-TR" altLang="tr-TR" sz="1600" dirty="0"/>
              <a:t>Dicle Üniversitesinde bir hekim, Çermik İlçesi’nden </a:t>
            </a:r>
            <a:r>
              <a:rPr lang="tr-TR" altLang="tr-TR" sz="1600" dirty="0" err="1"/>
              <a:t>plöromezotelyoma</a:t>
            </a:r>
            <a:r>
              <a:rPr lang="tr-TR" altLang="tr-TR" sz="1600" dirty="0"/>
              <a:t>(Plevra zarı kanseri) vakalarının sık geldiğini fark edilmiş ve bir teori ortaya atılmış, bunun kanıtlanması için hasta dosyalarının incelenmesini amaçlayan bir araştırma yapılmış, hastalığın en sık(%38) Çermik’te görüldüğü belirlenmiş </a:t>
            </a:r>
            <a:r>
              <a:rPr lang="tr-TR" altLang="tr-TR" sz="1600" b="1" dirty="0"/>
              <a:t>(Temel Araştırma),</a:t>
            </a:r>
          </a:p>
          <a:p>
            <a:pPr>
              <a:defRPr/>
            </a:pPr>
            <a:endParaRPr lang="tr-TR" altLang="tr-TR" sz="1600" b="1" dirty="0"/>
          </a:p>
          <a:p>
            <a:pPr marL="0" indent="0">
              <a:buNone/>
              <a:defRPr/>
            </a:pPr>
            <a:r>
              <a:rPr lang="tr-TR" altLang="tr-TR" sz="1600" b="1" dirty="0">
                <a:solidFill>
                  <a:srgbClr val="C00000"/>
                </a:solidFill>
              </a:rPr>
              <a:t>Örnek 2. </a:t>
            </a:r>
            <a:r>
              <a:rPr lang="tr-TR" altLang="tr-TR" sz="1600" dirty="0"/>
              <a:t>Bu </a:t>
            </a:r>
            <a:r>
              <a:rPr lang="tr-TR" altLang="tr-TR" sz="1600" dirty="0" err="1"/>
              <a:t>plöromezotelyoma</a:t>
            </a:r>
            <a:r>
              <a:rPr lang="tr-TR" altLang="tr-TR" sz="1600" dirty="0"/>
              <a:t> vakalarının kişi, yer ve zaman dağılımlarına bakılmış, vakaların daha çok sigara içen erkek, 50 yaşın üzerinde, ve kırsal kesimde oturanlarda görüldüğü </a:t>
            </a:r>
            <a:r>
              <a:rPr lang="tr-TR" altLang="tr-TR" sz="1600" dirty="0" err="1"/>
              <a:t>tesbit</a:t>
            </a:r>
            <a:r>
              <a:rPr lang="tr-TR" altLang="tr-TR" sz="1600" dirty="0"/>
              <a:t> edilmiş </a:t>
            </a:r>
            <a:r>
              <a:rPr lang="tr-TR" altLang="tr-TR" sz="1600" b="1" dirty="0"/>
              <a:t>(Tanımlayıcı/Betimleyici Araştırma),</a:t>
            </a:r>
          </a:p>
          <a:p>
            <a:pPr>
              <a:defRPr/>
            </a:pPr>
            <a:endParaRPr lang="tr-TR" altLang="tr-TR" sz="1600" b="1" dirty="0"/>
          </a:p>
          <a:p>
            <a:pPr marL="0" indent="0">
              <a:buNone/>
              <a:defRPr/>
            </a:pPr>
            <a:r>
              <a:rPr lang="tr-TR" altLang="tr-TR" sz="1600" b="1" dirty="0">
                <a:solidFill>
                  <a:srgbClr val="C00000"/>
                </a:solidFill>
              </a:rPr>
              <a:t>Örnek 3. </a:t>
            </a:r>
            <a:r>
              <a:rPr lang="tr-TR" altLang="tr-TR" sz="1600" dirty="0"/>
              <a:t>Daha sonra bölgeye gidilerek, </a:t>
            </a:r>
            <a:r>
              <a:rPr lang="tr-TR" altLang="tr-TR" sz="1600" dirty="0" err="1"/>
              <a:t>plöromezotelyomanın</a:t>
            </a:r>
            <a:r>
              <a:rPr lang="tr-TR" altLang="tr-TR" sz="1600" dirty="0"/>
              <a:t> nedenlerini belirlemeye yönelik olarak, her şey incelenmiştir</a:t>
            </a:r>
            <a:r>
              <a:rPr lang="tr-TR" altLang="tr-TR" sz="1600" b="1" dirty="0"/>
              <a:t>(Analitik Araştırma). </a:t>
            </a:r>
            <a:r>
              <a:rPr lang="tr-TR" altLang="tr-TR" sz="1600" dirty="0"/>
              <a:t>Sonuçta;</a:t>
            </a:r>
          </a:p>
          <a:p>
            <a:pPr>
              <a:buFont typeface="Wingdings" panose="05000000000000000000" pitchFamily="2" charset="2"/>
              <a:buChar char="ü"/>
              <a:defRPr/>
            </a:pPr>
            <a:r>
              <a:rPr lang="tr-TR" altLang="tr-TR" sz="1400" dirty="0"/>
              <a:t>Duvar badanasında kullanılan yöresel beyaz toprak içinde asbest bulunmuş,</a:t>
            </a:r>
          </a:p>
          <a:p>
            <a:pPr>
              <a:buFont typeface="Wingdings" panose="05000000000000000000" pitchFamily="2" charset="2"/>
              <a:buChar char="ü"/>
              <a:defRPr/>
            </a:pPr>
            <a:r>
              <a:rPr lang="tr-TR" altLang="tr-TR" sz="1400" dirty="0"/>
              <a:t>İki kanserojen etmen olan asbestle sigaranın sinerji oluşturmuş olabilecekleri düşünülmüştür,</a:t>
            </a:r>
          </a:p>
          <a:p>
            <a:pPr>
              <a:defRPr/>
            </a:pPr>
            <a:endParaRPr lang="tr-TR" altLang="tr-TR" sz="1600" dirty="0"/>
          </a:p>
          <a:p>
            <a:pPr marL="0" indent="0">
              <a:buNone/>
              <a:defRPr/>
            </a:pPr>
            <a:r>
              <a:rPr lang="tr-TR" altLang="tr-TR" sz="1600" b="1" dirty="0">
                <a:solidFill>
                  <a:srgbClr val="C00000"/>
                </a:solidFill>
              </a:rPr>
              <a:t>Örnek 4. </a:t>
            </a:r>
            <a:r>
              <a:rPr lang="tr-TR" altLang="tr-TR" sz="1600" dirty="0"/>
              <a:t>Çermik Kaymakamlığı ve Belediye Başkanlığı işbirliği ile badana gereksinimi olan ailelere ücretsiz kireç temin edilmesine ilişkin bir model önerisi geliştirilmiştir </a:t>
            </a:r>
            <a:r>
              <a:rPr lang="tr-TR" altLang="tr-TR" sz="1600" b="1" dirty="0"/>
              <a:t>(Uygulamalı Araştırma).</a:t>
            </a:r>
            <a:endParaRPr lang="tr-TR" altLang="tr-TR" sz="1600" dirty="0"/>
          </a:p>
          <a:p>
            <a:pPr>
              <a:buFont typeface="Wingdings" panose="05000000000000000000" pitchFamily="2" charset="2"/>
              <a:buChar char="ü"/>
              <a:defRPr/>
            </a:pPr>
            <a:endParaRPr lang="tr-TR" altLang="tr-TR" sz="1600" dirty="0"/>
          </a:p>
          <a:p>
            <a:pPr>
              <a:defRPr/>
            </a:pPr>
            <a:endParaRPr lang="tr-TR" altLang="tr-TR" sz="1600" dirty="0"/>
          </a:p>
        </p:txBody>
      </p:sp>
      <p:sp>
        <p:nvSpPr>
          <p:cNvPr id="82948" name="3 Slayt Numarası Yer Tutucusu">
            <a:extLst>
              <a:ext uri="{FF2B5EF4-FFF2-40B4-BE49-F238E27FC236}">
                <a16:creationId xmlns:a16="http://schemas.microsoft.com/office/drawing/2014/main" id="{C16603EF-BE85-4A8A-B758-D76B336587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E70056CD-00D4-4320-8EC8-D02A34270FC6}" type="slidenum">
              <a:rPr kumimoji="0" lang="tr-TR" altLang="tr-TR" sz="1400"/>
              <a:pPr>
                <a:spcBef>
                  <a:spcPct val="50000"/>
                </a:spcBef>
                <a:buClrTx/>
                <a:buSzTx/>
                <a:buFontTx/>
                <a:buNone/>
              </a:pPr>
              <a:t>15</a:t>
            </a:fld>
            <a:endParaRPr kumimoji="0" lang="tr-TR" altLang="tr-TR" sz="1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744D0088-0060-4EC2-9784-97F4F5B19AE0}"/>
              </a:ext>
            </a:extLst>
          </p:cNvPr>
          <p:cNvSpPr>
            <a:spLocks noGrp="1"/>
          </p:cNvSpPr>
          <p:nvPr>
            <p:ph type="title"/>
          </p:nvPr>
        </p:nvSpPr>
        <p:spPr>
          <a:xfrm>
            <a:off x="2711450" y="188913"/>
            <a:ext cx="7488238" cy="792162"/>
          </a:xfrm>
        </p:spPr>
        <p:txBody>
          <a:bodyPr>
            <a:noAutofit/>
          </a:bodyPr>
          <a:lstStyle/>
          <a:p>
            <a:pPr algn="ctr">
              <a:defRPr/>
            </a:pPr>
            <a:r>
              <a:rPr lang="tr-TR" sz="2000" b="1" dirty="0">
                <a:solidFill>
                  <a:srgbClr val="C00000"/>
                </a:solidFill>
                <a:latin typeface="+mn-lt"/>
              </a:rPr>
              <a:t>TANIMLAYICI/BETİMSEL(</a:t>
            </a:r>
            <a:r>
              <a:rPr lang="tr-TR" sz="2000" b="1" dirty="0" err="1">
                <a:solidFill>
                  <a:srgbClr val="C00000"/>
                </a:solidFill>
                <a:latin typeface="+mn-lt"/>
              </a:rPr>
              <a:t>Descriptive</a:t>
            </a:r>
            <a:r>
              <a:rPr lang="tr-TR" sz="2000" b="1" dirty="0">
                <a:solidFill>
                  <a:srgbClr val="C00000"/>
                </a:solidFill>
                <a:latin typeface="+mn-lt"/>
              </a:rPr>
              <a:t>) ARAŞTIRMALARDA </a:t>
            </a:r>
            <a:br>
              <a:rPr lang="tr-TR" sz="2000" b="1" dirty="0">
                <a:solidFill>
                  <a:srgbClr val="C00000"/>
                </a:solidFill>
                <a:latin typeface="+mn-lt"/>
              </a:rPr>
            </a:br>
            <a:r>
              <a:rPr lang="tr-TR" sz="2000" b="1" dirty="0">
                <a:solidFill>
                  <a:srgbClr val="C00000"/>
                </a:solidFill>
                <a:latin typeface="+mn-lt"/>
              </a:rPr>
              <a:t>Kişi, Yer ve Zaman Özellikleri</a:t>
            </a:r>
          </a:p>
        </p:txBody>
      </p:sp>
      <p:sp>
        <p:nvSpPr>
          <p:cNvPr id="3" name="2 İçerik Yer Tutucusu">
            <a:extLst>
              <a:ext uri="{FF2B5EF4-FFF2-40B4-BE49-F238E27FC236}">
                <a16:creationId xmlns:a16="http://schemas.microsoft.com/office/drawing/2014/main" id="{B2AE52A7-CF87-4320-A7D1-8154000A2E82}"/>
              </a:ext>
            </a:extLst>
          </p:cNvPr>
          <p:cNvSpPr>
            <a:spLocks noGrp="1"/>
          </p:cNvSpPr>
          <p:nvPr>
            <p:ph idx="1"/>
          </p:nvPr>
        </p:nvSpPr>
        <p:spPr>
          <a:xfrm>
            <a:off x="2639616" y="1052736"/>
            <a:ext cx="7848872" cy="5616624"/>
          </a:xfrm>
          <a:ln>
            <a:miter lim="800000"/>
            <a:headEnd/>
            <a:tailEnd/>
          </a:ln>
        </p:spPr>
        <p:txBody>
          <a:bodyPr numCol="3">
            <a:normAutofit lnSpcReduction="10000"/>
          </a:bodyPr>
          <a:lstStyle/>
          <a:p>
            <a:pPr marL="274320" indent="-274320">
              <a:buFont typeface="Wingdings"/>
              <a:buChar char=""/>
              <a:defRPr/>
            </a:pPr>
            <a:r>
              <a:rPr lang="tr-TR" sz="1800" b="1" dirty="0"/>
              <a:t>KİŞİ ÖZELLİKLERİ:</a:t>
            </a:r>
          </a:p>
          <a:p>
            <a:pPr marL="457200" indent="-457200">
              <a:buFont typeface="+mj-lt"/>
              <a:buAutoNum type="arabicPeriod"/>
              <a:defRPr/>
            </a:pPr>
            <a:r>
              <a:rPr lang="tr-TR" sz="1800" dirty="0"/>
              <a:t>Yaş,</a:t>
            </a:r>
          </a:p>
          <a:p>
            <a:pPr marL="457200" indent="-457200">
              <a:buFont typeface="+mj-lt"/>
              <a:buAutoNum type="arabicPeriod"/>
              <a:defRPr/>
            </a:pPr>
            <a:r>
              <a:rPr lang="tr-TR" sz="1800" dirty="0"/>
              <a:t>Cinsiyet,</a:t>
            </a:r>
          </a:p>
          <a:p>
            <a:pPr marL="457200" indent="-457200">
              <a:buFont typeface="+mj-lt"/>
              <a:buAutoNum type="arabicPeriod"/>
              <a:defRPr/>
            </a:pPr>
            <a:r>
              <a:rPr lang="tr-TR" sz="1800" dirty="0"/>
              <a:t>Medeni Durum, </a:t>
            </a:r>
          </a:p>
          <a:p>
            <a:pPr marL="457200" indent="-457200">
              <a:buFont typeface="+mj-lt"/>
              <a:buAutoNum type="arabicPeriod"/>
              <a:defRPr/>
            </a:pPr>
            <a:r>
              <a:rPr lang="tr-TR" sz="1800" dirty="0"/>
              <a:t>Meslek,</a:t>
            </a:r>
          </a:p>
          <a:p>
            <a:pPr marL="457200" indent="-457200">
              <a:buFont typeface="+mj-lt"/>
              <a:buAutoNum type="arabicPeriod"/>
              <a:defRPr/>
            </a:pPr>
            <a:r>
              <a:rPr lang="tr-TR" sz="1800" dirty="0"/>
              <a:t>Gelir Durumu,</a:t>
            </a:r>
          </a:p>
          <a:p>
            <a:pPr marL="457200" indent="-457200">
              <a:buFont typeface="+mj-lt"/>
              <a:buAutoNum type="arabicPeriod"/>
              <a:defRPr/>
            </a:pPr>
            <a:r>
              <a:rPr lang="tr-TR" sz="1800" dirty="0"/>
              <a:t>Öğrenim Düzeyi,</a:t>
            </a:r>
          </a:p>
          <a:p>
            <a:pPr marL="457200" indent="-457200">
              <a:buFont typeface="+mj-lt"/>
              <a:buAutoNum type="arabicPeriod"/>
              <a:defRPr/>
            </a:pPr>
            <a:r>
              <a:rPr lang="tr-TR" sz="1800" dirty="0"/>
              <a:t>Aile Türü,</a:t>
            </a:r>
          </a:p>
          <a:p>
            <a:pPr marL="457200" indent="-457200">
              <a:buFont typeface="+mj-lt"/>
              <a:buAutoNum type="arabicPeriod"/>
              <a:defRPr/>
            </a:pPr>
            <a:r>
              <a:rPr lang="tr-TR" sz="1800" dirty="0"/>
              <a:t>Ailedeki Kişi Sayısı,</a:t>
            </a:r>
          </a:p>
          <a:p>
            <a:pPr marL="457200" indent="-457200">
              <a:buFont typeface="+mj-lt"/>
              <a:buAutoNum type="arabicPeriod"/>
              <a:defRPr/>
            </a:pPr>
            <a:r>
              <a:rPr lang="tr-TR" sz="1800" dirty="0"/>
              <a:t>Alışkanlıkları(</a:t>
            </a:r>
            <a:r>
              <a:rPr lang="tr-TR" sz="1800" dirty="0" err="1"/>
              <a:t>Sigara,Alkol</a:t>
            </a:r>
            <a:r>
              <a:rPr lang="tr-TR" sz="1800" dirty="0"/>
              <a:t>, Beslenme Alışkanlıkları vb.)</a:t>
            </a:r>
          </a:p>
          <a:p>
            <a:pPr marL="457200" indent="-457200">
              <a:buFont typeface="+mj-lt"/>
              <a:buAutoNum type="arabicPeriod"/>
              <a:defRPr/>
            </a:pPr>
            <a:r>
              <a:rPr lang="tr-TR" sz="1800" dirty="0"/>
              <a:t>Hobiler vb., </a:t>
            </a:r>
          </a:p>
          <a:p>
            <a:pPr marL="457200" indent="-457200">
              <a:buFont typeface="+mj-lt"/>
              <a:buAutoNum type="arabicPeriod"/>
              <a:defRPr/>
            </a:pPr>
            <a:endParaRPr lang="tr-TR" sz="1800" dirty="0"/>
          </a:p>
          <a:p>
            <a:pPr marL="457200" indent="-457200">
              <a:buFont typeface="Wingdings"/>
              <a:buChar char=""/>
              <a:defRPr/>
            </a:pPr>
            <a:endParaRPr lang="tr-TR" sz="1800" b="1" dirty="0"/>
          </a:p>
          <a:p>
            <a:pPr marL="457200" indent="-457200">
              <a:buFont typeface="Wingdings"/>
              <a:buChar char=""/>
              <a:defRPr/>
            </a:pPr>
            <a:endParaRPr lang="tr-TR" sz="1800" b="1" dirty="0"/>
          </a:p>
          <a:p>
            <a:pPr marL="457200" indent="-457200">
              <a:buFont typeface="Wingdings"/>
              <a:buChar char=""/>
              <a:defRPr/>
            </a:pPr>
            <a:endParaRPr lang="tr-TR" sz="1800" b="1" dirty="0"/>
          </a:p>
          <a:p>
            <a:pPr marL="457200" indent="-457200">
              <a:buFont typeface="Wingdings"/>
              <a:buChar char=""/>
              <a:defRPr/>
            </a:pPr>
            <a:endParaRPr lang="tr-TR" sz="1800" b="1" dirty="0"/>
          </a:p>
          <a:p>
            <a:pPr marL="457200" indent="-457200">
              <a:buFont typeface="Wingdings"/>
              <a:buChar char=""/>
              <a:defRPr/>
            </a:pPr>
            <a:r>
              <a:rPr lang="tr-TR" sz="1800" b="1" dirty="0"/>
              <a:t>YER ÖZELLİKLERİ:</a:t>
            </a:r>
          </a:p>
          <a:p>
            <a:pPr marL="457200" indent="-457200">
              <a:buFont typeface="+mj-lt"/>
              <a:buAutoNum type="arabicPeriod"/>
              <a:defRPr/>
            </a:pPr>
            <a:r>
              <a:rPr lang="tr-TR" sz="1800" dirty="0"/>
              <a:t>Kırsal-Kentsel,</a:t>
            </a:r>
          </a:p>
          <a:p>
            <a:pPr marL="457200" indent="-457200">
              <a:buFont typeface="+mj-lt"/>
              <a:buAutoNum type="arabicPeriod"/>
              <a:defRPr/>
            </a:pPr>
            <a:r>
              <a:rPr lang="tr-TR" sz="1800" dirty="0"/>
              <a:t>İl-İlçe-Köy,</a:t>
            </a:r>
          </a:p>
          <a:p>
            <a:pPr marL="457200" indent="-457200">
              <a:buFont typeface="+mj-lt"/>
              <a:buAutoNum type="arabicPeriod"/>
              <a:defRPr/>
            </a:pPr>
            <a:r>
              <a:rPr lang="tr-TR" sz="1800" dirty="0"/>
              <a:t>Bölgesel(Doğu-Batı;Kuzey-Güney),</a:t>
            </a:r>
          </a:p>
          <a:p>
            <a:pPr marL="457200" indent="-457200">
              <a:buFont typeface="+mj-lt"/>
              <a:buAutoNum type="arabicPeriod"/>
              <a:defRPr/>
            </a:pPr>
            <a:r>
              <a:rPr lang="tr-TR" sz="1800" dirty="0"/>
              <a:t>Kurum İçi-Kurumlar Arası,</a:t>
            </a:r>
          </a:p>
          <a:p>
            <a:pPr marL="274320" indent="-274320">
              <a:buFont typeface="Wingdings"/>
              <a:buChar char=""/>
              <a:defRPr/>
            </a:pPr>
            <a:endParaRPr lang="tr-TR" sz="1800" dirty="0"/>
          </a:p>
          <a:p>
            <a:pPr marL="274320" indent="-274320">
              <a:buFont typeface="Wingdings"/>
              <a:buChar char=""/>
              <a:defRPr/>
            </a:pPr>
            <a:endParaRPr lang="tr-TR" sz="1800" dirty="0"/>
          </a:p>
          <a:p>
            <a:pPr marL="274320" indent="-274320">
              <a:buFont typeface="Wingdings"/>
              <a:buChar char=""/>
              <a:defRPr/>
            </a:pPr>
            <a:endParaRPr lang="tr-TR" sz="1800" dirty="0"/>
          </a:p>
          <a:p>
            <a:pPr marL="274320" indent="-274320">
              <a:buFont typeface="Wingdings"/>
              <a:buChar char=""/>
              <a:defRPr/>
            </a:pPr>
            <a:endParaRPr lang="tr-TR" sz="1800" dirty="0"/>
          </a:p>
          <a:p>
            <a:pPr marL="274320" indent="-274320">
              <a:buFont typeface="Wingdings"/>
              <a:buChar char=""/>
              <a:defRPr/>
            </a:pPr>
            <a:endParaRPr lang="tr-TR" sz="1800" dirty="0"/>
          </a:p>
          <a:p>
            <a:pPr marL="274320" indent="-274320">
              <a:buFont typeface="Wingdings"/>
              <a:buChar char=""/>
              <a:defRPr/>
            </a:pPr>
            <a:endParaRPr lang="tr-TR" sz="1800" dirty="0"/>
          </a:p>
          <a:p>
            <a:pPr marL="274320" indent="-274320">
              <a:buFont typeface="Wingdings"/>
              <a:buChar char=""/>
              <a:defRPr/>
            </a:pPr>
            <a:endParaRPr lang="tr-TR" sz="1800" b="1" dirty="0"/>
          </a:p>
          <a:p>
            <a:pPr marL="274320" indent="-274320">
              <a:buFont typeface="Wingdings"/>
              <a:buChar char=""/>
              <a:defRPr/>
            </a:pPr>
            <a:endParaRPr lang="tr-TR" sz="1800" b="1" dirty="0"/>
          </a:p>
          <a:p>
            <a:pPr marL="274320" indent="-274320">
              <a:buFont typeface="Wingdings"/>
              <a:buChar char=""/>
              <a:defRPr/>
            </a:pPr>
            <a:endParaRPr lang="tr-TR" sz="1800" b="1" dirty="0"/>
          </a:p>
          <a:p>
            <a:pPr marL="274320" indent="-274320">
              <a:buFont typeface="Wingdings"/>
              <a:buChar char=""/>
              <a:defRPr/>
            </a:pPr>
            <a:r>
              <a:rPr lang="tr-TR" sz="1800" b="1" dirty="0"/>
              <a:t>ZAMAN ÖZELLİKLERİ:</a:t>
            </a:r>
          </a:p>
          <a:p>
            <a:pPr marL="457200" indent="-457200">
              <a:buFont typeface="+mj-lt"/>
              <a:buAutoNum type="arabicPeriod"/>
              <a:defRPr/>
            </a:pPr>
            <a:r>
              <a:rPr lang="tr-TR" sz="1800" dirty="0"/>
              <a:t>Hafta,</a:t>
            </a:r>
          </a:p>
          <a:p>
            <a:pPr marL="457200" indent="-457200">
              <a:buFont typeface="+mj-lt"/>
              <a:buAutoNum type="arabicPeriod"/>
              <a:defRPr/>
            </a:pPr>
            <a:r>
              <a:rPr lang="tr-TR" sz="1800" dirty="0"/>
              <a:t>Ay,</a:t>
            </a:r>
          </a:p>
          <a:p>
            <a:pPr marL="457200" indent="-457200">
              <a:buFont typeface="+mj-lt"/>
              <a:buAutoNum type="arabicPeriod"/>
              <a:defRPr/>
            </a:pPr>
            <a:r>
              <a:rPr lang="tr-TR" sz="1800" dirty="0"/>
              <a:t>Mevsim,</a:t>
            </a:r>
          </a:p>
          <a:p>
            <a:pPr marL="457200" indent="-457200">
              <a:buFont typeface="+mj-lt"/>
              <a:buAutoNum type="arabicPeriod"/>
              <a:defRPr/>
            </a:pPr>
            <a:r>
              <a:rPr lang="tr-TR" sz="1800" dirty="0"/>
              <a:t>Yıl,</a:t>
            </a:r>
          </a:p>
          <a:p>
            <a:pPr marL="457200" indent="-457200">
              <a:buNone/>
              <a:defRPr/>
            </a:pPr>
            <a:endParaRPr lang="tr-TR" sz="1600" dirty="0"/>
          </a:p>
          <a:p>
            <a:pPr marL="274320" indent="-274320">
              <a:buFont typeface="Wingdings"/>
              <a:buChar char=""/>
              <a:defRPr/>
            </a:pPr>
            <a:endParaRPr lang="tr-TR" dirty="0"/>
          </a:p>
          <a:p>
            <a:pPr marL="274320" indent="-274320">
              <a:buFont typeface="Wingdings"/>
              <a:buChar char=""/>
              <a:defRPr/>
            </a:pPr>
            <a:endParaRPr lang="tr-TR" dirty="0"/>
          </a:p>
        </p:txBody>
      </p:sp>
      <p:sp>
        <p:nvSpPr>
          <p:cNvPr id="84996" name="4 Slayt Numarası Yer Tutucusu">
            <a:extLst>
              <a:ext uri="{FF2B5EF4-FFF2-40B4-BE49-F238E27FC236}">
                <a16:creationId xmlns:a16="http://schemas.microsoft.com/office/drawing/2014/main" id="{24CFBE1A-5D59-4B69-BD2C-684AFF700EC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BBBD2A94-2A50-4594-B9CA-7716FB3DA2F2}" type="slidenum">
              <a:rPr kumimoji="0" lang="tr-TR" altLang="tr-TR" sz="1400"/>
              <a:pPr>
                <a:spcBef>
                  <a:spcPct val="50000"/>
                </a:spcBef>
                <a:buClrTx/>
                <a:buSzTx/>
                <a:buFontTx/>
                <a:buNone/>
              </a:pPr>
              <a:t>16</a:t>
            </a:fld>
            <a:endParaRPr kumimoji="0" lang="tr-TR" altLang="tr-TR" sz="1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B0435D7A-CAA2-4E82-A714-FDF012BB899D}"/>
              </a:ext>
            </a:extLst>
          </p:cNvPr>
          <p:cNvSpPr>
            <a:spLocks noGrp="1" noChangeArrowheads="1"/>
          </p:cNvSpPr>
          <p:nvPr>
            <p:ph type="title"/>
          </p:nvPr>
        </p:nvSpPr>
        <p:spPr>
          <a:xfrm>
            <a:off x="2697163" y="115889"/>
            <a:ext cx="7772400" cy="720725"/>
          </a:xfrm>
        </p:spPr>
        <p:txBody>
          <a:bodyPr/>
          <a:lstStyle/>
          <a:p>
            <a:pPr algn="ctr"/>
            <a:r>
              <a:rPr lang="tr-TR" altLang="tr-TR" sz="2000" b="1">
                <a:solidFill>
                  <a:srgbClr val="C00000"/>
                </a:solidFill>
                <a:latin typeface="Arial" panose="020B0604020202020204" pitchFamily="34" charset="0"/>
              </a:rPr>
              <a:t>I.SINIFLANDIRMA </a:t>
            </a:r>
            <a:br>
              <a:rPr lang="tr-TR" altLang="tr-TR" sz="2000" b="1">
                <a:solidFill>
                  <a:srgbClr val="C00000"/>
                </a:solidFill>
                <a:latin typeface="Arial" panose="020B0604020202020204" pitchFamily="34" charset="0"/>
              </a:rPr>
            </a:br>
            <a:r>
              <a:rPr lang="tr-TR" altLang="tr-TR" sz="2000" b="1">
                <a:solidFill>
                  <a:srgbClr val="C00000"/>
                </a:solidFill>
                <a:latin typeface="Arial" panose="020B0604020202020204" pitchFamily="34" charset="0"/>
              </a:rPr>
              <a:t>3.KAPSADIĞI ZAMANA GÖRE </a:t>
            </a:r>
            <a:endParaRPr lang="en-GB" altLang="tr-TR" sz="2000" b="1">
              <a:solidFill>
                <a:srgbClr val="C00000"/>
              </a:solidFill>
              <a:latin typeface="Arial" panose="020B0604020202020204" pitchFamily="34" charset="0"/>
            </a:endParaRPr>
          </a:p>
        </p:txBody>
      </p:sp>
      <p:sp>
        <p:nvSpPr>
          <p:cNvPr id="10243" name="Rectangle 3">
            <a:extLst>
              <a:ext uri="{FF2B5EF4-FFF2-40B4-BE49-F238E27FC236}">
                <a16:creationId xmlns:a16="http://schemas.microsoft.com/office/drawing/2014/main" id="{BED554D5-70CE-419F-8FC9-F8A7186FBE8C}"/>
              </a:ext>
            </a:extLst>
          </p:cNvPr>
          <p:cNvSpPr>
            <a:spLocks noGrp="1" noChangeArrowheads="1"/>
          </p:cNvSpPr>
          <p:nvPr>
            <p:ph idx="1"/>
          </p:nvPr>
        </p:nvSpPr>
        <p:spPr>
          <a:xfrm>
            <a:off x="2697163" y="836614"/>
            <a:ext cx="7772400" cy="5761037"/>
          </a:xfrm>
        </p:spPr>
        <p:txBody>
          <a:bodyPr>
            <a:normAutofit lnSpcReduction="10000"/>
          </a:bodyPr>
          <a:lstStyle/>
          <a:p>
            <a:pPr>
              <a:lnSpc>
                <a:spcPct val="104000"/>
              </a:lnSpc>
              <a:spcBef>
                <a:spcPts val="300"/>
              </a:spcBef>
              <a:spcAft>
                <a:spcPts val="300"/>
              </a:spcAft>
              <a:buFont typeface="Times New Roman" pitchFamily="18" charset="0"/>
              <a:buAutoNum type="arabicPeriod"/>
              <a:defRPr/>
            </a:pPr>
            <a:r>
              <a:rPr lang="tr-TR" sz="1400" dirty="0"/>
              <a:t>Kesitsel(</a:t>
            </a:r>
            <a:r>
              <a:rPr lang="tr-TR" sz="1400" dirty="0" err="1"/>
              <a:t>Cros</a:t>
            </a:r>
            <a:r>
              <a:rPr lang="tr-TR" sz="1400" dirty="0"/>
              <a:t> </a:t>
            </a:r>
            <a:r>
              <a:rPr lang="tr-TR" sz="1400" dirty="0" err="1"/>
              <a:t>sectional</a:t>
            </a:r>
            <a:r>
              <a:rPr lang="tr-TR" sz="1400" dirty="0"/>
              <a:t>) Araştırmalar(</a:t>
            </a:r>
            <a:r>
              <a:rPr lang="tr-TR" sz="1400" dirty="0" err="1"/>
              <a:t>Prevalans</a:t>
            </a:r>
            <a:r>
              <a:rPr lang="tr-TR" sz="1400" dirty="0"/>
              <a:t> Çalışmaları),</a:t>
            </a:r>
          </a:p>
          <a:p>
            <a:pPr>
              <a:lnSpc>
                <a:spcPct val="104000"/>
              </a:lnSpc>
              <a:spcBef>
                <a:spcPts val="300"/>
              </a:spcBef>
              <a:spcAft>
                <a:spcPts val="300"/>
              </a:spcAft>
              <a:buFont typeface="Times New Roman" pitchFamily="18" charset="0"/>
              <a:buAutoNum type="arabicPeriod"/>
              <a:defRPr/>
            </a:pPr>
            <a:r>
              <a:rPr lang="tr-TR" sz="1400" dirty="0"/>
              <a:t>Geriye Dönük(</a:t>
            </a:r>
            <a:r>
              <a:rPr lang="tr-TR" sz="1400" dirty="0" err="1"/>
              <a:t>Retrospective</a:t>
            </a:r>
            <a:r>
              <a:rPr lang="tr-TR" sz="1400" dirty="0"/>
              <a:t>) Araştırmalar,</a:t>
            </a:r>
          </a:p>
          <a:p>
            <a:pPr>
              <a:lnSpc>
                <a:spcPct val="104000"/>
              </a:lnSpc>
              <a:spcBef>
                <a:spcPts val="300"/>
              </a:spcBef>
              <a:spcAft>
                <a:spcPts val="300"/>
              </a:spcAft>
              <a:buFont typeface="Times New Roman" pitchFamily="18" charset="0"/>
              <a:buAutoNum type="arabicPeriod"/>
              <a:defRPr/>
            </a:pPr>
            <a:r>
              <a:rPr lang="tr-TR" sz="1400" dirty="0"/>
              <a:t>İleriye Yönelik(</a:t>
            </a:r>
            <a:r>
              <a:rPr lang="tr-TR" sz="1400" dirty="0" err="1"/>
              <a:t>Prospective</a:t>
            </a:r>
            <a:r>
              <a:rPr lang="tr-TR" sz="1400" dirty="0"/>
              <a:t>) Araştırmalar(</a:t>
            </a:r>
            <a:r>
              <a:rPr lang="tr-TR" sz="1400" dirty="0" err="1"/>
              <a:t>İnsidans</a:t>
            </a:r>
            <a:r>
              <a:rPr lang="tr-TR" sz="1400" dirty="0"/>
              <a:t> Çalışmaları),</a:t>
            </a:r>
          </a:p>
          <a:p>
            <a:pPr>
              <a:lnSpc>
                <a:spcPct val="104000"/>
              </a:lnSpc>
              <a:spcBef>
                <a:spcPts val="300"/>
              </a:spcBef>
              <a:spcAft>
                <a:spcPts val="300"/>
              </a:spcAft>
              <a:buNone/>
              <a:defRPr/>
            </a:pPr>
            <a:r>
              <a:rPr lang="tr-TR" sz="1400" dirty="0"/>
              <a:t>Bu araştırmalar, bir bölgede bir toplum üzerinde yapıldığından bunlara;</a:t>
            </a:r>
          </a:p>
          <a:p>
            <a:pPr>
              <a:lnSpc>
                <a:spcPct val="104000"/>
              </a:lnSpc>
              <a:spcBef>
                <a:spcPts val="300"/>
              </a:spcBef>
              <a:spcAft>
                <a:spcPts val="300"/>
              </a:spcAft>
              <a:buFont typeface="Wingdings" pitchFamily="2" charset="2"/>
              <a:buChar char="ü"/>
              <a:defRPr/>
            </a:pPr>
            <a:r>
              <a:rPr lang="tr-TR" sz="1400" b="1" dirty="0"/>
              <a:t>SAHA (ALAN) </a:t>
            </a:r>
            <a:r>
              <a:rPr lang="tr-TR" sz="1400" dirty="0"/>
              <a:t>araştırmaları,</a:t>
            </a:r>
          </a:p>
          <a:p>
            <a:pPr>
              <a:lnSpc>
                <a:spcPct val="104000"/>
              </a:lnSpc>
              <a:spcBef>
                <a:spcPts val="300"/>
              </a:spcBef>
              <a:spcAft>
                <a:spcPts val="300"/>
              </a:spcAft>
              <a:buFont typeface="Wingdings" pitchFamily="2" charset="2"/>
              <a:buChar char="ü"/>
              <a:defRPr/>
            </a:pPr>
            <a:r>
              <a:rPr lang="tr-TR" sz="1400" dirty="0"/>
              <a:t>Bir sağlık sorunun nedenleri belirlenmesi amaçlanmışsa , </a:t>
            </a:r>
            <a:r>
              <a:rPr lang="tr-TR" sz="1400" b="1" dirty="0"/>
              <a:t>ANALİTİK</a:t>
            </a:r>
            <a:r>
              <a:rPr lang="tr-TR" sz="1400" dirty="0"/>
              <a:t> araştırmalardır,</a:t>
            </a:r>
          </a:p>
          <a:p>
            <a:pPr>
              <a:lnSpc>
                <a:spcPct val="104000"/>
              </a:lnSpc>
              <a:spcBef>
                <a:spcPts val="300"/>
              </a:spcBef>
              <a:spcAft>
                <a:spcPts val="300"/>
              </a:spcAft>
              <a:buNone/>
              <a:defRPr/>
            </a:pPr>
            <a:endParaRPr lang="tr-TR" sz="1400" dirty="0"/>
          </a:p>
          <a:p>
            <a:pPr>
              <a:buFont typeface="Monotype Sorts" pitchFamily="2" charset="2"/>
              <a:buNone/>
              <a:defRPr/>
            </a:pPr>
            <a:r>
              <a:rPr lang="tr-TR" sz="1800" b="1" dirty="0"/>
              <a:t>1.KESİTSEL (</a:t>
            </a:r>
            <a:r>
              <a:rPr lang="tr-TR" sz="1800" b="1" dirty="0" err="1"/>
              <a:t>Cross</a:t>
            </a:r>
            <a:r>
              <a:rPr lang="tr-TR" sz="1800" b="1" dirty="0"/>
              <a:t> </a:t>
            </a:r>
            <a:r>
              <a:rPr lang="tr-TR" sz="1800" b="1" dirty="0" err="1"/>
              <a:t>Sectional</a:t>
            </a:r>
            <a:r>
              <a:rPr lang="tr-TR" sz="1800" b="1" dirty="0"/>
              <a:t>) ARAŞTIRMALAR(</a:t>
            </a:r>
            <a:r>
              <a:rPr lang="tr-TR" sz="1800" b="1" dirty="0" err="1"/>
              <a:t>Prevalans</a:t>
            </a:r>
            <a:r>
              <a:rPr lang="tr-TR" sz="1800" b="1" dirty="0"/>
              <a:t>):</a:t>
            </a:r>
            <a:r>
              <a:rPr lang="tr-TR" sz="1800" dirty="0"/>
              <a:t> </a:t>
            </a:r>
          </a:p>
          <a:p>
            <a:pPr>
              <a:buFont typeface="Wingdings" pitchFamily="2" charset="2"/>
              <a:buChar char="ü"/>
              <a:defRPr/>
            </a:pPr>
            <a:r>
              <a:rPr lang="tr-TR" sz="1400" dirty="0"/>
              <a:t>Belli bir zamanın, belli bir anına ilişkin veri toplayıp, değerlendirmek amacıyla yapılan çalışmalardır,</a:t>
            </a:r>
          </a:p>
          <a:p>
            <a:pPr>
              <a:buFont typeface="Wingdings" pitchFamily="2" charset="2"/>
              <a:buChar char="ü"/>
              <a:defRPr/>
            </a:pPr>
            <a:r>
              <a:rPr lang="tr-TR" sz="1400" dirty="0"/>
              <a:t>Bunlar betimleyici, durum saptayan ya da ansal (anlık) araştırmalar olarak da nitelenebilir,</a:t>
            </a:r>
          </a:p>
          <a:p>
            <a:pPr>
              <a:buFont typeface="Wingdings" pitchFamily="2" charset="2"/>
              <a:buChar char="ü"/>
              <a:defRPr/>
            </a:pPr>
            <a:r>
              <a:rPr lang="tr-TR" sz="1400" dirty="0"/>
              <a:t>Bu araştırmalarda  </a:t>
            </a:r>
            <a:r>
              <a:rPr lang="tr-TR" sz="1400" b="1" dirty="0"/>
              <a:t>ANKET</a:t>
            </a:r>
            <a:r>
              <a:rPr lang="tr-TR" sz="1400" dirty="0"/>
              <a:t> ya da standardize edilmiş </a:t>
            </a:r>
            <a:r>
              <a:rPr lang="tr-TR" sz="1400" b="1" dirty="0"/>
              <a:t>ÖLÇEKLER</a:t>
            </a:r>
            <a:r>
              <a:rPr lang="tr-TR" sz="1400" dirty="0"/>
              <a:t> kullanılabilir, anket kullanılınca  bunlara </a:t>
            </a:r>
            <a:r>
              <a:rPr lang="tr-TR" sz="1400" b="1" dirty="0"/>
              <a:t>ANKET ARAŞTIRMALARI </a:t>
            </a:r>
            <a:r>
              <a:rPr lang="tr-TR" sz="1400" dirty="0"/>
              <a:t>da denebilir,</a:t>
            </a:r>
          </a:p>
          <a:p>
            <a:pPr>
              <a:buFont typeface="Wingdings" pitchFamily="2" charset="2"/>
              <a:buChar char="ü"/>
              <a:defRPr/>
            </a:pPr>
            <a:r>
              <a:rPr lang="tr-TR" sz="1400" dirty="0"/>
              <a:t>Bir hastalığın toplumdaki durumunu belirlemek amacıyla yapılan </a:t>
            </a:r>
            <a:r>
              <a:rPr lang="tr-TR" sz="1400" b="1" dirty="0"/>
              <a:t>KİTLE TARAMALARI’ </a:t>
            </a:r>
            <a:r>
              <a:rPr lang="tr-TR" sz="1400" dirty="0" err="1"/>
              <a:t>nın</a:t>
            </a:r>
            <a:r>
              <a:rPr lang="tr-TR" sz="1400" b="1" dirty="0"/>
              <a:t> </a:t>
            </a:r>
            <a:r>
              <a:rPr lang="tr-TR" sz="1400" dirty="0"/>
              <a:t>da bu kapsamda değerlendirilmesi uygundur. </a:t>
            </a:r>
          </a:p>
          <a:p>
            <a:pPr>
              <a:buFont typeface="Wingdings" pitchFamily="2" charset="2"/>
              <a:buChar char="ü"/>
              <a:defRPr/>
            </a:pPr>
            <a:r>
              <a:rPr lang="tr-TR" sz="1400" dirty="0"/>
              <a:t>Sorunun niteliğine göre sıklık ve yaygınlık belirlenebilir,</a:t>
            </a:r>
          </a:p>
          <a:p>
            <a:pPr>
              <a:buFont typeface="Wingdings" pitchFamily="2" charset="2"/>
              <a:buChar char="ü"/>
              <a:defRPr/>
            </a:pPr>
            <a:r>
              <a:rPr lang="tr-TR" sz="1400" dirty="0"/>
              <a:t>Hizmet planlamasında değerli veriler elde edilebilir.</a:t>
            </a:r>
          </a:p>
          <a:p>
            <a:pPr marL="457200" indent="-457200">
              <a:buNone/>
              <a:defRPr/>
            </a:pPr>
            <a:r>
              <a:rPr lang="tr-TR" sz="1400" b="1" dirty="0"/>
              <a:t>Örneğin; “Hastane yöneticilerin liderlik özelliklerinin anket/ölçekle belirlenmesi”,</a:t>
            </a:r>
          </a:p>
          <a:p>
            <a:pPr marL="457200" indent="-457200">
              <a:buNone/>
              <a:defRPr/>
            </a:pPr>
            <a:r>
              <a:rPr lang="tr-TR" sz="1400" b="1" dirty="0"/>
              <a:t>                 “Bir bölgede anketle doğurganlık ve aile planlaması hizmet kullanımının belirlenmesi”,</a:t>
            </a:r>
          </a:p>
          <a:p>
            <a:pPr marL="457200" indent="-457200">
              <a:buNone/>
              <a:defRPr/>
            </a:pPr>
            <a:r>
              <a:rPr lang="tr-TR" sz="1400" b="1" dirty="0"/>
              <a:t>                “Bir bölgede hipertansiyon sıklığının kitle taraması ile belirlenmesi”,</a:t>
            </a:r>
          </a:p>
          <a:p>
            <a:pPr>
              <a:buFont typeface="Wingdings" pitchFamily="2" charset="2"/>
              <a:buChar char="ü"/>
              <a:defRPr/>
            </a:pPr>
            <a:endParaRPr lang="tr-TR" sz="1400" dirty="0"/>
          </a:p>
          <a:p>
            <a:pPr>
              <a:defRPr/>
            </a:pPr>
            <a:endParaRPr lang="en-GB" sz="1400" dirty="0"/>
          </a:p>
        </p:txBody>
      </p:sp>
      <p:sp>
        <p:nvSpPr>
          <p:cNvPr id="87044" name="3 Slayt Numarası Yer Tutucusu">
            <a:extLst>
              <a:ext uri="{FF2B5EF4-FFF2-40B4-BE49-F238E27FC236}">
                <a16:creationId xmlns:a16="http://schemas.microsoft.com/office/drawing/2014/main" id="{2B0B949C-4493-4C6D-A61C-4F8DC52C593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DEA41A54-8AE7-4D69-B37E-A6820A1FB176}" type="slidenum">
              <a:rPr kumimoji="0" lang="tr-TR" altLang="tr-TR" sz="1400"/>
              <a:pPr>
                <a:spcBef>
                  <a:spcPct val="50000"/>
                </a:spcBef>
                <a:buClrTx/>
                <a:buSzTx/>
                <a:buFontTx/>
                <a:buNone/>
              </a:pPr>
              <a:t>17</a:t>
            </a:fld>
            <a:endParaRPr kumimoji="0" lang="tr-TR" altLang="tr-TR" sz="1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81C3EAAA-8960-4753-BFC6-F83C3B66A1AE}"/>
              </a:ext>
            </a:extLst>
          </p:cNvPr>
          <p:cNvSpPr>
            <a:spLocks noGrp="1"/>
          </p:cNvSpPr>
          <p:nvPr>
            <p:ph type="title"/>
          </p:nvPr>
        </p:nvSpPr>
        <p:spPr>
          <a:xfrm>
            <a:off x="2697163" y="457200"/>
            <a:ext cx="7772400" cy="668338"/>
          </a:xfrm>
        </p:spPr>
        <p:txBody>
          <a:bodyPr/>
          <a:lstStyle/>
          <a:p>
            <a:pPr algn="ctr">
              <a:defRPr/>
            </a:pPr>
            <a:r>
              <a:rPr lang="tr-TR" sz="2000" b="1" dirty="0">
                <a:solidFill>
                  <a:srgbClr val="C00000"/>
                </a:solidFill>
                <a:latin typeface="+mn-lt"/>
              </a:rPr>
              <a:t>KESİTSEL(</a:t>
            </a:r>
            <a:r>
              <a:rPr lang="tr-TR" sz="2000" b="1" dirty="0" err="1">
                <a:solidFill>
                  <a:srgbClr val="C00000"/>
                </a:solidFill>
                <a:latin typeface="+mn-lt"/>
              </a:rPr>
              <a:t>Cros</a:t>
            </a:r>
            <a:r>
              <a:rPr lang="tr-TR" sz="2000" b="1" dirty="0">
                <a:solidFill>
                  <a:srgbClr val="C00000"/>
                </a:solidFill>
                <a:latin typeface="+mn-lt"/>
              </a:rPr>
              <a:t> </a:t>
            </a:r>
            <a:r>
              <a:rPr lang="tr-TR" sz="2000" b="1" dirty="0" err="1">
                <a:solidFill>
                  <a:srgbClr val="C00000"/>
                </a:solidFill>
                <a:latin typeface="+mn-lt"/>
              </a:rPr>
              <a:t>sectional</a:t>
            </a:r>
            <a:r>
              <a:rPr lang="tr-TR" sz="2000" b="1" dirty="0">
                <a:solidFill>
                  <a:srgbClr val="C00000"/>
                </a:solidFill>
                <a:latin typeface="+mn-lt"/>
              </a:rPr>
              <a:t>) ARAŞTIRMALAR(</a:t>
            </a:r>
            <a:r>
              <a:rPr lang="tr-TR" sz="2000" b="1" dirty="0" err="1">
                <a:solidFill>
                  <a:srgbClr val="C00000"/>
                </a:solidFill>
                <a:latin typeface="+mn-lt"/>
              </a:rPr>
              <a:t>Prevalans</a:t>
            </a:r>
            <a:r>
              <a:rPr lang="tr-TR" sz="2000" b="1" dirty="0">
                <a:solidFill>
                  <a:srgbClr val="C00000"/>
                </a:solidFill>
                <a:latin typeface="+mn-lt"/>
              </a:rPr>
              <a:t>)</a:t>
            </a:r>
          </a:p>
        </p:txBody>
      </p:sp>
      <p:sp>
        <p:nvSpPr>
          <p:cNvPr id="89091" name="2 İçerik Yer Tutucusu">
            <a:extLst>
              <a:ext uri="{FF2B5EF4-FFF2-40B4-BE49-F238E27FC236}">
                <a16:creationId xmlns:a16="http://schemas.microsoft.com/office/drawing/2014/main" id="{26FB524E-7A4C-4EB9-B2D3-A35ED935A89A}"/>
              </a:ext>
            </a:extLst>
          </p:cNvPr>
          <p:cNvSpPr>
            <a:spLocks noGrp="1"/>
          </p:cNvSpPr>
          <p:nvPr>
            <p:ph idx="1"/>
          </p:nvPr>
        </p:nvSpPr>
        <p:spPr>
          <a:xfrm>
            <a:off x="2697163" y="1196976"/>
            <a:ext cx="7772400" cy="4899025"/>
          </a:xfrm>
        </p:spPr>
        <p:txBody>
          <a:bodyPr/>
          <a:lstStyle/>
          <a:p>
            <a:r>
              <a:rPr lang="tr-TR" altLang="tr-TR" sz="2000" b="1"/>
              <a:t>Yararları:</a:t>
            </a:r>
          </a:p>
          <a:p>
            <a:pPr>
              <a:buFont typeface="Wingdings" panose="05000000000000000000" pitchFamily="2" charset="2"/>
              <a:buChar char="ü"/>
            </a:pPr>
            <a:r>
              <a:rPr lang="tr-TR" altLang="tr-TR" sz="1600"/>
              <a:t>Kayıt ve hastalık bildirimlerinin iyi olmadığı durumlarda planlanabilir,</a:t>
            </a:r>
          </a:p>
          <a:p>
            <a:pPr>
              <a:buFont typeface="Wingdings" panose="05000000000000000000" pitchFamily="2" charset="2"/>
              <a:buChar char="ü"/>
            </a:pPr>
            <a:r>
              <a:rPr lang="tr-TR" altLang="tr-TR" sz="1600"/>
              <a:t>Kolay ucuz ve ekonomiktir, kısa sürede sonuç alınabilir,</a:t>
            </a:r>
          </a:p>
          <a:p>
            <a:pPr>
              <a:buFont typeface="Wingdings" panose="05000000000000000000" pitchFamily="2" charset="2"/>
              <a:buChar char="ü"/>
            </a:pPr>
            <a:r>
              <a:rPr lang="tr-TR" altLang="tr-TR" sz="1600"/>
              <a:t>Evrenin tamamı alınmış ya da iyi bir örneklem uygulanmışsa </a:t>
            </a:r>
            <a:r>
              <a:rPr lang="tr-TR" altLang="tr-TR" sz="1600" b="1"/>
              <a:t>prevalans</a:t>
            </a:r>
            <a:r>
              <a:rPr lang="tr-TR" altLang="tr-TR" sz="1600"/>
              <a:t> hızları hesap edilebilir ve kendi evrenine genellenebilir,</a:t>
            </a:r>
          </a:p>
          <a:p>
            <a:pPr>
              <a:buFont typeface="Wingdings" panose="05000000000000000000" pitchFamily="2" charset="2"/>
              <a:buChar char="ü"/>
            </a:pPr>
            <a:r>
              <a:rPr lang="tr-TR" altLang="tr-TR" sz="1600"/>
              <a:t>Kitle tarama yöntemi ile veri toplanacaksa, birkaç hastalık hakkında kısa sürede veri toplanabilir,</a:t>
            </a:r>
          </a:p>
          <a:p>
            <a:pPr>
              <a:buFont typeface="Wingdings" panose="05000000000000000000" pitchFamily="2" charset="2"/>
              <a:buChar char="ü"/>
            </a:pPr>
            <a:endParaRPr lang="tr-TR" altLang="tr-TR" sz="1600"/>
          </a:p>
          <a:p>
            <a:r>
              <a:rPr lang="tr-TR" altLang="tr-TR" sz="2000" b="1"/>
              <a:t>Sakıncaları:</a:t>
            </a:r>
          </a:p>
          <a:p>
            <a:pPr>
              <a:buFont typeface="Wingdings" panose="05000000000000000000" pitchFamily="2" charset="2"/>
              <a:buChar char="ü"/>
            </a:pPr>
            <a:r>
              <a:rPr lang="tr-TR" altLang="tr-TR" sz="1600"/>
              <a:t>Neden ve sonuç kısa bir sürede incelendiğinden nedensel ilişkiler çok güçlü ve güvenilir olmayabilir,</a:t>
            </a:r>
          </a:p>
          <a:p>
            <a:pPr>
              <a:buFont typeface="Wingdings" panose="05000000000000000000" pitchFamily="2" charset="2"/>
              <a:buChar char="ü"/>
            </a:pPr>
            <a:r>
              <a:rPr lang="tr-TR" altLang="tr-TR" sz="1600"/>
              <a:t>Geçmişe yönelik bilgiler alınacaksa, hafıza faktörü olumsuz etmendir,</a:t>
            </a:r>
          </a:p>
          <a:p>
            <a:pPr>
              <a:buFont typeface="Wingdings" panose="05000000000000000000" pitchFamily="2" charset="2"/>
              <a:buChar char="ü"/>
            </a:pPr>
            <a:r>
              <a:rPr lang="tr-TR" altLang="tr-TR" sz="1600"/>
              <a:t>Cevaplarda taraf tutma olabilir,</a:t>
            </a:r>
          </a:p>
          <a:p>
            <a:pPr>
              <a:buFont typeface="Wingdings" panose="05000000000000000000" pitchFamily="2" charset="2"/>
              <a:buChar char="ü"/>
            </a:pPr>
            <a:r>
              <a:rPr lang="tr-TR" altLang="tr-TR" sz="1600"/>
              <a:t>Gözlem altında anketle veri toplanıyorsa katılımcılar arası kontaminasyon olabilir,</a:t>
            </a:r>
          </a:p>
          <a:p>
            <a:pPr>
              <a:buFont typeface="Wingdings" panose="05000000000000000000" pitchFamily="2" charset="2"/>
              <a:buChar char="ü"/>
            </a:pPr>
            <a:endParaRPr lang="tr-TR" altLang="tr-TR" sz="1600"/>
          </a:p>
        </p:txBody>
      </p:sp>
      <p:sp>
        <p:nvSpPr>
          <p:cNvPr id="89092" name="3 Slayt Numarası Yer Tutucusu">
            <a:extLst>
              <a:ext uri="{FF2B5EF4-FFF2-40B4-BE49-F238E27FC236}">
                <a16:creationId xmlns:a16="http://schemas.microsoft.com/office/drawing/2014/main" id="{C4ACECED-8352-4CBA-A64B-231D4EC7BDD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FCC5104D-6BA3-4023-863A-227F175E1A30}" type="slidenum">
              <a:rPr kumimoji="0" lang="tr-TR" altLang="tr-TR" sz="1400"/>
              <a:pPr>
                <a:spcBef>
                  <a:spcPct val="50000"/>
                </a:spcBef>
                <a:buClrTx/>
                <a:buSzTx/>
                <a:buFontTx/>
                <a:buNone/>
              </a:pPr>
              <a:t>18</a:t>
            </a:fld>
            <a:endParaRPr kumimoji="0" lang="tr-TR" altLang="tr-TR" sz="1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239959C5-7EB2-4D64-9B18-2B57F5E0A33C}"/>
              </a:ext>
            </a:extLst>
          </p:cNvPr>
          <p:cNvSpPr>
            <a:spLocks noGrp="1"/>
          </p:cNvSpPr>
          <p:nvPr>
            <p:ph type="title"/>
          </p:nvPr>
        </p:nvSpPr>
        <p:spPr>
          <a:xfrm>
            <a:off x="2697163" y="457201"/>
            <a:ext cx="7772400" cy="739775"/>
          </a:xfrm>
        </p:spPr>
        <p:txBody>
          <a:bodyPr>
            <a:normAutofit fontScale="90000"/>
          </a:bodyPr>
          <a:lstStyle/>
          <a:p>
            <a:pPr algn="ctr">
              <a:defRPr/>
            </a:pPr>
            <a:r>
              <a:rPr lang="tr-TR" sz="2000" b="1" dirty="0">
                <a:solidFill>
                  <a:srgbClr val="C00000"/>
                </a:solidFill>
                <a:latin typeface="+mn-lt"/>
              </a:rPr>
              <a:t>KESİTSEL(</a:t>
            </a:r>
            <a:r>
              <a:rPr lang="tr-TR" sz="2000" b="1" dirty="0" err="1">
                <a:solidFill>
                  <a:srgbClr val="C00000"/>
                </a:solidFill>
                <a:latin typeface="+mn-lt"/>
              </a:rPr>
              <a:t>Cros</a:t>
            </a:r>
            <a:r>
              <a:rPr lang="tr-TR" sz="2000" b="1" dirty="0">
                <a:solidFill>
                  <a:srgbClr val="C00000"/>
                </a:solidFill>
                <a:latin typeface="+mn-lt"/>
              </a:rPr>
              <a:t> </a:t>
            </a:r>
            <a:r>
              <a:rPr lang="tr-TR" sz="2000" b="1" dirty="0" err="1">
                <a:solidFill>
                  <a:srgbClr val="C00000"/>
                </a:solidFill>
                <a:latin typeface="+mn-lt"/>
              </a:rPr>
              <a:t>sectional</a:t>
            </a:r>
            <a:r>
              <a:rPr lang="tr-TR" sz="2000" b="1" dirty="0">
                <a:solidFill>
                  <a:srgbClr val="C00000"/>
                </a:solidFill>
                <a:latin typeface="+mn-lt"/>
              </a:rPr>
              <a:t>) ARAŞTIRMALAR(</a:t>
            </a:r>
            <a:r>
              <a:rPr lang="tr-TR" sz="2000" b="1" dirty="0" err="1">
                <a:solidFill>
                  <a:srgbClr val="C00000"/>
                </a:solidFill>
                <a:latin typeface="+mn-lt"/>
              </a:rPr>
              <a:t>Prevalans</a:t>
            </a:r>
            <a:r>
              <a:rPr lang="tr-TR" sz="2000" b="1" dirty="0">
                <a:solidFill>
                  <a:srgbClr val="C00000"/>
                </a:solidFill>
                <a:latin typeface="+mn-lt"/>
              </a:rPr>
              <a:t>)</a:t>
            </a:r>
            <a:br>
              <a:rPr lang="tr-TR" sz="2000" b="1" dirty="0">
                <a:solidFill>
                  <a:srgbClr val="C00000"/>
                </a:solidFill>
                <a:latin typeface="+mn-lt"/>
              </a:rPr>
            </a:br>
            <a:r>
              <a:rPr lang="tr-TR" sz="2000" b="1" dirty="0">
                <a:solidFill>
                  <a:srgbClr val="C00000"/>
                </a:solidFill>
                <a:latin typeface="+mn-lt"/>
              </a:rPr>
              <a:t>KİTLE TARAMALARI İLKELERİ</a:t>
            </a:r>
            <a:endParaRPr lang="tr-TR" sz="2000" dirty="0">
              <a:solidFill>
                <a:srgbClr val="C00000"/>
              </a:solidFill>
              <a:latin typeface="+mn-lt"/>
            </a:endParaRPr>
          </a:p>
        </p:txBody>
      </p:sp>
      <p:sp>
        <p:nvSpPr>
          <p:cNvPr id="91139" name="2 İçerik Yer Tutucusu">
            <a:extLst>
              <a:ext uri="{FF2B5EF4-FFF2-40B4-BE49-F238E27FC236}">
                <a16:creationId xmlns:a16="http://schemas.microsoft.com/office/drawing/2014/main" id="{34D69660-E4E3-4818-B38E-F3AD978F656B}"/>
              </a:ext>
            </a:extLst>
          </p:cNvPr>
          <p:cNvSpPr>
            <a:spLocks noGrp="1"/>
          </p:cNvSpPr>
          <p:nvPr>
            <p:ph idx="1"/>
          </p:nvPr>
        </p:nvSpPr>
        <p:spPr>
          <a:xfrm>
            <a:off x="2697163" y="1484314"/>
            <a:ext cx="7772400" cy="4611687"/>
          </a:xfrm>
        </p:spPr>
        <p:txBody>
          <a:bodyPr/>
          <a:lstStyle/>
          <a:p>
            <a:r>
              <a:rPr lang="tr-TR" altLang="tr-TR" sz="1600"/>
              <a:t>Tarama yapılacak hastalık olanaklıysa önemli ve öncelikli olmalı(Sık ve yaygın, Ölümcül, Komplikasyonlu, İş gücü ve ekonomik kayıp),</a:t>
            </a:r>
          </a:p>
          <a:p>
            <a:r>
              <a:rPr lang="tr-TR" altLang="tr-TR" sz="1600"/>
              <a:t>Taranan hastalığın doğal gidişi ve dönemleri iyi bilinmeli ve ölçütler kesin olmalıdır,</a:t>
            </a:r>
          </a:p>
          <a:p>
            <a:r>
              <a:rPr lang="tr-TR" altLang="tr-TR" sz="1600"/>
              <a:t>Hastalığın tanısı için gerekli muayene, laboratuar, zaman, para ve personel olanakları yeterli olmalıdır,</a:t>
            </a:r>
          </a:p>
          <a:p>
            <a:r>
              <a:rPr lang="tr-TR" altLang="tr-TR" sz="1600"/>
              <a:t>Taranacak hastalığın test ve muayene yöntemleri pratik, ucuz, geçerlik ve güvenirliği yeterli olmalıdır,</a:t>
            </a:r>
          </a:p>
          <a:p>
            <a:r>
              <a:rPr lang="tr-TR" altLang="tr-TR" sz="1600"/>
              <a:t>Taranacak hastalığın tedavisi olanaklı olmalı, hastalar tedavisiz bırakılmamalıdır,</a:t>
            </a:r>
          </a:p>
          <a:p>
            <a:r>
              <a:rPr lang="tr-TR" altLang="tr-TR" sz="1600"/>
              <a:t>İleri tetkik olanakları uygun olmalıdır,</a:t>
            </a:r>
          </a:p>
          <a:p>
            <a:r>
              <a:rPr lang="tr-TR" altLang="tr-TR" sz="1600"/>
              <a:t>Vaka arama ve bulma sistemi sürekli hale getirilmeli, bir kez tarama yapılıp bırakılmamalıdır,</a:t>
            </a:r>
          </a:p>
        </p:txBody>
      </p:sp>
      <p:sp>
        <p:nvSpPr>
          <p:cNvPr id="91140" name="3 Slayt Numarası Yer Tutucusu">
            <a:extLst>
              <a:ext uri="{FF2B5EF4-FFF2-40B4-BE49-F238E27FC236}">
                <a16:creationId xmlns:a16="http://schemas.microsoft.com/office/drawing/2014/main" id="{698034D1-513C-4CCA-8765-3DE40DBFCDF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4D7063E7-5DA1-4E5F-9934-1DC97FAEAC46}" type="slidenum">
              <a:rPr kumimoji="0" lang="tr-TR" altLang="tr-TR" sz="1400"/>
              <a:pPr>
                <a:spcBef>
                  <a:spcPct val="50000"/>
                </a:spcBef>
                <a:buClrTx/>
                <a:buSzTx/>
                <a:buFontTx/>
                <a:buNone/>
              </a:pPr>
              <a:t>19</a:t>
            </a:fld>
            <a:endParaRPr kumimoji="0" lang="tr-TR" altLang="tr-TR"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D8B2DF08-629B-4000-A1C8-D04E612D4F27}"/>
              </a:ext>
            </a:extLst>
          </p:cNvPr>
          <p:cNvSpPr>
            <a:spLocks noGrp="1"/>
          </p:cNvSpPr>
          <p:nvPr>
            <p:ph type="title"/>
          </p:nvPr>
        </p:nvSpPr>
        <p:spPr>
          <a:xfrm>
            <a:off x="2697163" y="188913"/>
            <a:ext cx="7772400" cy="647700"/>
          </a:xfrm>
        </p:spPr>
        <p:txBody>
          <a:bodyPr/>
          <a:lstStyle/>
          <a:p>
            <a:pPr algn="ctr">
              <a:defRPr/>
            </a:pPr>
            <a:r>
              <a:rPr lang="tr-TR" sz="2800" b="1" dirty="0">
                <a:solidFill>
                  <a:srgbClr val="C00000"/>
                </a:solidFill>
                <a:latin typeface="+mn-lt"/>
              </a:rPr>
              <a:t>BİLİMSEL ARAŞTIRMA</a:t>
            </a:r>
          </a:p>
        </p:txBody>
      </p:sp>
      <p:sp>
        <p:nvSpPr>
          <p:cNvPr id="56323" name="2 İçerik Yer Tutucusu">
            <a:extLst>
              <a:ext uri="{FF2B5EF4-FFF2-40B4-BE49-F238E27FC236}">
                <a16:creationId xmlns:a16="http://schemas.microsoft.com/office/drawing/2014/main" id="{C999780C-90CF-415A-8B88-814D7FAE5153}"/>
              </a:ext>
            </a:extLst>
          </p:cNvPr>
          <p:cNvSpPr>
            <a:spLocks noGrp="1"/>
          </p:cNvSpPr>
          <p:nvPr>
            <p:ph idx="1"/>
          </p:nvPr>
        </p:nvSpPr>
        <p:spPr>
          <a:xfrm>
            <a:off x="2697163" y="692151"/>
            <a:ext cx="7772400" cy="5616575"/>
          </a:xfrm>
        </p:spPr>
        <p:txBody>
          <a:bodyPr>
            <a:normAutofit lnSpcReduction="10000"/>
          </a:bodyPr>
          <a:lstStyle/>
          <a:p>
            <a:r>
              <a:rPr lang="tr-TR" altLang="tr-TR" sz="2000" b="1"/>
              <a:t>Bilimsellik; </a:t>
            </a:r>
          </a:p>
          <a:p>
            <a:pPr>
              <a:buFont typeface="Wingdings" panose="05000000000000000000" pitchFamily="2" charset="2"/>
              <a:buChar char="ü"/>
            </a:pPr>
            <a:r>
              <a:rPr lang="tr-TR" altLang="tr-TR" sz="2000"/>
              <a:t>“Bilimsel tutum olarak eleştirel sınamadan sonra bireyin inanç, duygu ve düşüncelerini değiştirmeye, yeni bilgileri benimsemeye hazır bulunuşu” olarak tanımlanabilir.,</a:t>
            </a:r>
          </a:p>
          <a:p>
            <a:endParaRPr lang="tr-TR" altLang="tr-TR" sz="2000"/>
          </a:p>
          <a:p>
            <a:r>
              <a:rPr lang="tr-TR" altLang="tr-TR" sz="2000" b="1"/>
              <a:t>Araştırma;</a:t>
            </a:r>
          </a:p>
          <a:p>
            <a:pPr>
              <a:buFont typeface="Wingdings" panose="05000000000000000000" pitchFamily="2" charset="2"/>
              <a:buChar char="ü"/>
            </a:pPr>
            <a:r>
              <a:rPr lang="tr-TR" altLang="tr-TR" sz="2000"/>
              <a:t>Bilgi aramak, üretmek,</a:t>
            </a:r>
          </a:p>
          <a:p>
            <a:pPr>
              <a:buFont typeface="Wingdings" panose="05000000000000000000" pitchFamily="2" charset="2"/>
              <a:buChar char="ü"/>
            </a:pPr>
            <a:r>
              <a:rPr lang="tr-TR" altLang="tr-TR" sz="2000"/>
              <a:t>Gerçekleri ortaya çıkarmak için yapılan çaba ve uğraşlar  bütünü,</a:t>
            </a:r>
          </a:p>
          <a:p>
            <a:pPr>
              <a:buFont typeface="Wingdings" panose="05000000000000000000" pitchFamily="2" charset="2"/>
              <a:buChar char="ü"/>
            </a:pPr>
            <a:r>
              <a:rPr lang="tr-TR" altLang="tr-TR" sz="2000"/>
              <a:t>Gözlemlere ve deneylere dayalı, test edilebilir, örgütlenmiş ve düzenlenmiş bilgileri temel alarak, evreni tanımaya ve anlamaya yönelik sistematik çalışmaları kapsar,</a:t>
            </a:r>
          </a:p>
          <a:p>
            <a:pPr>
              <a:buFont typeface="Wingdings" panose="05000000000000000000" pitchFamily="2" charset="2"/>
              <a:buChar char="ü"/>
            </a:pPr>
            <a:r>
              <a:rPr lang="tr-TR" altLang="tr-TR" sz="2000"/>
              <a:t>Bir amaca ulaşmak için, veri ve bilgileri tekniğine uygun toplama, bilimsel istatistik teknikleri ile işleme, yorumlama, sonuç elde etme ve önerilerde bulunma süreçlerini kapsayan planlı ve programlı yürütülen etkinlikler,</a:t>
            </a:r>
          </a:p>
          <a:p>
            <a:endParaRPr lang="tr-TR" altLang="tr-TR"/>
          </a:p>
        </p:txBody>
      </p:sp>
      <p:sp>
        <p:nvSpPr>
          <p:cNvPr id="56324" name="3 Slayt Numarası Yer Tutucusu">
            <a:extLst>
              <a:ext uri="{FF2B5EF4-FFF2-40B4-BE49-F238E27FC236}">
                <a16:creationId xmlns:a16="http://schemas.microsoft.com/office/drawing/2014/main" id="{7F980B24-9AAC-43AA-952F-A1A57134E3A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BB90CD06-4DCB-4F91-B62B-FC6C39098F97}" type="slidenum">
              <a:rPr kumimoji="0" lang="tr-TR" altLang="tr-TR" sz="1400"/>
              <a:pPr>
                <a:spcBef>
                  <a:spcPct val="50000"/>
                </a:spcBef>
                <a:buClrTx/>
                <a:buSzTx/>
                <a:buFontTx/>
                <a:buNone/>
              </a:pPr>
              <a:t>2</a:t>
            </a:fld>
            <a:endParaRPr kumimoji="0" lang="tr-TR" altLang="tr-TR"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1 Başlık">
            <a:extLst>
              <a:ext uri="{FF2B5EF4-FFF2-40B4-BE49-F238E27FC236}">
                <a16:creationId xmlns:a16="http://schemas.microsoft.com/office/drawing/2014/main" id="{F1F73F52-3D80-4197-B6BD-80E0370E2525}"/>
              </a:ext>
            </a:extLst>
          </p:cNvPr>
          <p:cNvSpPr>
            <a:spLocks noGrp="1"/>
          </p:cNvSpPr>
          <p:nvPr>
            <p:ph type="title"/>
          </p:nvPr>
        </p:nvSpPr>
        <p:spPr>
          <a:xfrm>
            <a:off x="2697163" y="188914"/>
            <a:ext cx="7772400" cy="503237"/>
          </a:xfrm>
        </p:spPr>
        <p:txBody>
          <a:bodyPr>
            <a:normAutofit fontScale="90000"/>
          </a:bodyPr>
          <a:lstStyle/>
          <a:p>
            <a:pPr algn="ctr"/>
            <a:r>
              <a:rPr lang="tr-TR" altLang="tr-TR" sz="2000" b="1">
                <a:solidFill>
                  <a:srgbClr val="C00000"/>
                </a:solidFill>
                <a:latin typeface="Arial" panose="020B0604020202020204" pitchFamily="34" charset="0"/>
              </a:rPr>
              <a:t>I.SINIFLANDIRMA </a:t>
            </a:r>
            <a:br>
              <a:rPr lang="tr-TR" altLang="tr-TR" sz="2000" b="1">
                <a:solidFill>
                  <a:srgbClr val="C00000"/>
                </a:solidFill>
                <a:latin typeface="Arial" panose="020B0604020202020204" pitchFamily="34" charset="0"/>
              </a:rPr>
            </a:br>
            <a:r>
              <a:rPr lang="tr-TR" altLang="tr-TR" sz="2000" b="1">
                <a:solidFill>
                  <a:srgbClr val="C00000"/>
                </a:solidFill>
                <a:latin typeface="Arial" panose="020B0604020202020204" pitchFamily="34" charset="0"/>
              </a:rPr>
              <a:t>3.KAPSADIĞI ZAMANA GÖRE </a:t>
            </a:r>
            <a:endParaRPr lang="tr-TR" altLang="tr-TR" sz="2000">
              <a:solidFill>
                <a:srgbClr val="C00000"/>
              </a:solidFill>
            </a:endParaRPr>
          </a:p>
        </p:txBody>
      </p:sp>
      <p:sp>
        <p:nvSpPr>
          <p:cNvPr id="93187" name="2 İçerik Yer Tutucusu">
            <a:extLst>
              <a:ext uri="{FF2B5EF4-FFF2-40B4-BE49-F238E27FC236}">
                <a16:creationId xmlns:a16="http://schemas.microsoft.com/office/drawing/2014/main" id="{6C19B3FC-AECE-4954-B178-DED243B6C5E4}"/>
              </a:ext>
            </a:extLst>
          </p:cNvPr>
          <p:cNvSpPr>
            <a:spLocks noGrp="1"/>
          </p:cNvSpPr>
          <p:nvPr>
            <p:ph idx="1"/>
          </p:nvPr>
        </p:nvSpPr>
        <p:spPr>
          <a:xfrm>
            <a:off x="2424113" y="692150"/>
            <a:ext cx="8064500" cy="5976938"/>
          </a:xfrm>
        </p:spPr>
        <p:txBody>
          <a:bodyPr>
            <a:normAutofit lnSpcReduction="10000"/>
          </a:bodyPr>
          <a:lstStyle/>
          <a:p>
            <a:pPr>
              <a:lnSpc>
                <a:spcPct val="104000"/>
              </a:lnSpc>
              <a:spcBef>
                <a:spcPts val="300"/>
              </a:spcBef>
              <a:spcAft>
                <a:spcPts val="300"/>
              </a:spcAft>
              <a:buNone/>
            </a:pPr>
            <a:r>
              <a:rPr lang="tr-TR" altLang="tr-TR" sz="1800" b="1"/>
              <a:t>2.GERİYE DÖNÜK (Retrospective) ARAŞTIRMALAR:</a:t>
            </a:r>
            <a:r>
              <a:rPr lang="tr-TR" altLang="tr-TR" sz="1800"/>
              <a:t> </a:t>
            </a:r>
          </a:p>
          <a:p>
            <a:pPr>
              <a:lnSpc>
                <a:spcPct val="104000"/>
              </a:lnSpc>
              <a:spcBef>
                <a:spcPts val="300"/>
              </a:spcBef>
              <a:spcAft>
                <a:spcPts val="300"/>
              </a:spcAft>
            </a:pPr>
            <a:r>
              <a:rPr lang="tr-TR" altLang="tr-TR" sz="1400"/>
              <a:t>Bir sağlık sorunu ya da olayın geçmiş özelliklerini incelemek amacıyla yapılmaktadır,</a:t>
            </a:r>
          </a:p>
          <a:p>
            <a:pPr>
              <a:lnSpc>
                <a:spcPct val="104000"/>
              </a:lnSpc>
              <a:spcBef>
                <a:spcPts val="300"/>
              </a:spcBef>
              <a:spcAft>
                <a:spcPts val="300"/>
              </a:spcAft>
            </a:pPr>
            <a:r>
              <a:rPr lang="tr-TR" altLang="tr-TR" sz="1400"/>
              <a:t>Kimi araştırmalarda veriler daha çok sağlık kuruluşlarında tutulan kayıtlardan elde edilebilir(Kayıt Araştırmaları),</a:t>
            </a:r>
          </a:p>
          <a:p>
            <a:pPr>
              <a:lnSpc>
                <a:spcPct val="104000"/>
              </a:lnSpc>
              <a:spcBef>
                <a:spcPts val="300"/>
              </a:spcBef>
              <a:spcAft>
                <a:spcPts val="300"/>
              </a:spcAft>
              <a:buNone/>
            </a:pPr>
            <a:r>
              <a:rPr lang="tr-TR" altLang="tr-TR" sz="1400" b="1"/>
              <a:t>Örneğin; “Hastane İstatistiklerinin(Ölüm, Enfeksiyon, Doluluk Ölçütleri) hesaplanması”,</a:t>
            </a:r>
          </a:p>
          <a:p>
            <a:pPr>
              <a:lnSpc>
                <a:spcPct val="104000"/>
              </a:lnSpc>
              <a:spcBef>
                <a:spcPts val="300"/>
              </a:spcBef>
              <a:spcAft>
                <a:spcPts val="300"/>
              </a:spcAft>
              <a:buNone/>
            </a:pPr>
            <a:r>
              <a:rPr lang="tr-TR" altLang="tr-TR" sz="1400" b="1"/>
              <a:t>                “Bir hastanenin Genel Cerrahi Kliniklerinde Yatış ve Kalış Uygunluğunun Değerlendirilmesi”,</a:t>
            </a:r>
          </a:p>
          <a:p>
            <a:pPr>
              <a:lnSpc>
                <a:spcPct val="104000"/>
              </a:lnSpc>
              <a:spcBef>
                <a:spcPts val="300"/>
              </a:spcBef>
              <a:spcAft>
                <a:spcPts val="300"/>
              </a:spcAft>
            </a:pPr>
            <a:r>
              <a:rPr lang="tr-TR" altLang="tr-TR" sz="1400"/>
              <a:t>Analitik amaçlı retrospektif araştırmalarda SONUÇTAN NEDENE ulaşılması amaçlanabilir, </a:t>
            </a:r>
          </a:p>
          <a:p>
            <a:pPr>
              <a:lnSpc>
                <a:spcPct val="104000"/>
              </a:lnSpc>
              <a:spcBef>
                <a:spcPts val="300"/>
              </a:spcBef>
              <a:spcAft>
                <a:spcPts val="300"/>
              </a:spcAft>
            </a:pPr>
            <a:r>
              <a:rPr lang="tr-TR" altLang="tr-TR" sz="1400"/>
              <a:t>Bunlara </a:t>
            </a:r>
            <a:r>
              <a:rPr lang="tr-TR" altLang="tr-TR" sz="1400" b="1"/>
              <a:t>VAKA-KONTROL(OLGU-KONTROL)</a:t>
            </a:r>
            <a:r>
              <a:rPr lang="tr-TR" altLang="tr-TR" sz="1400"/>
              <a:t> çalışmaları da denilmektedir,</a:t>
            </a:r>
          </a:p>
          <a:p>
            <a:pPr>
              <a:lnSpc>
                <a:spcPct val="104000"/>
              </a:lnSpc>
              <a:spcBef>
                <a:spcPts val="300"/>
              </a:spcBef>
              <a:spcAft>
                <a:spcPts val="300"/>
              </a:spcAft>
              <a:buNone/>
            </a:pPr>
            <a:r>
              <a:rPr lang="tr-TR" altLang="tr-TR" sz="1400" b="1"/>
              <a:t>Örneğin; Sigaranın kansere neden olma durumunun araştırıldığı bir çalışmada,</a:t>
            </a:r>
          </a:p>
          <a:p>
            <a:pPr>
              <a:lnSpc>
                <a:spcPct val="104000"/>
              </a:lnSpc>
              <a:spcBef>
                <a:spcPts val="300"/>
              </a:spcBef>
              <a:spcAft>
                <a:spcPts val="300"/>
              </a:spcAft>
              <a:buNone/>
            </a:pPr>
            <a:r>
              <a:rPr lang="tr-TR" altLang="tr-TR" sz="1400"/>
              <a:t>             “Bir grup akciğer kanseri gönüllü hastanın(VAKA-OLGU) bir grup dermatitli gönüllü hastanın (KONTROL) sigara yönünden karşılaştırmalı araştırılması”,</a:t>
            </a:r>
          </a:p>
          <a:p>
            <a:pPr>
              <a:lnSpc>
                <a:spcPct val="104000"/>
              </a:lnSpc>
              <a:spcBef>
                <a:spcPts val="300"/>
              </a:spcBef>
              <a:spcAft>
                <a:spcPts val="300"/>
              </a:spcAft>
              <a:buFont typeface="Wingdings" panose="05000000000000000000" pitchFamily="2" charset="2"/>
              <a:buChar char="ü"/>
            </a:pPr>
            <a:r>
              <a:rPr lang="tr-TR" altLang="tr-TR" sz="1400"/>
              <a:t>Bir grup kanser hastasının geçmiş yaşantısı ve sigara etkeni araştırılıyor</a:t>
            </a:r>
            <a:r>
              <a:rPr lang="tr-TR" altLang="tr-TR" sz="1400" b="1"/>
              <a:t>(VAKA GRUBU=Kanser-Sonuç),</a:t>
            </a:r>
          </a:p>
          <a:p>
            <a:pPr>
              <a:lnSpc>
                <a:spcPct val="104000"/>
              </a:lnSpc>
              <a:spcBef>
                <a:spcPts val="300"/>
              </a:spcBef>
              <a:spcAft>
                <a:spcPts val="300"/>
              </a:spcAft>
              <a:buFont typeface="Wingdings" panose="05000000000000000000" pitchFamily="2" charset="2"/>
              <a:buChar char="ü"/>
            </a:pPr>
            <a:r>
              <a:rPr lang="tr-TR" altLang="tr-TR" sz="1400"/>
              <a:t>Sigaranın etkili olmadığı, benzer sosyo demografik özellikleri olan başka bir gönüllü hasta grubu alınmış</a:t>
            </a:r>
            <a:r>
              <a:rPr lang="tr-TR" altLang="tr-TR" sz="1400" b="1"/>
              <a:t>(KONTROL GRUBU=Deri hastalığı),</a:t>
            </a:r>
          </a:p>
          <a:p>
            <a:pPr>
              <a:lnSpc>
                <a:spcPct val="104000"/>
              </a:lnSpc>
              <a:spcBef>
                <a:spcPts val="300"/>
              </a:spcBef>
              <a:spcAft>
                <a:spcPts val="300"/>
              </a:spcAft>
              <a:buFont typeface="Wingdings" panose="05000000000000000000" pitchFamily="2" charset="2"/>
              <a:buChar char="ü"/>
            </a:pPr>
            <a:r>
              <a:rPr lang="tr-TR" altLang="tr-TR" sz="1400"/>
              <a:t>Geçmişteki sigara içme durumu araştırılıyor,</a:t>
            </a:r>
          </a:p>
          <a:p>
            <a:pPr>
              <a:lnSpc>
                <a:spcPct val="104000"/>
              </a:lnSpc>
              <a:spcBef>
                <a:spcPts val="300"/>
              </a:spcBef>
              <a:spcAft>
                <a:spcPts val="300"/>
              </a:spcAft>
              <a:buFont typeface="Wingdings" panose="05000000000000000000" pitchFamily="2" charset="2"/>
              <a:buChar char="ü"/>
            </a:pPr>
            <a:r>
              <a:rPr lang="tr-TR" altLang="tr-TR" sz="1400"/>
              <a:t>Kontrol grubu için, araştırılan nedenin(sigara) fazla etkili olmadığı hastalığı olan grup seçilmeli, eğer kontrol grubu için sigaranın etkili olduğu(Kalp-Damar vb.) hastalık grubu seçilirse, etken her iki grupta da yüksek çıkacağı için, gruplar arasında fark olmayacağından, yanlış olarak sigaranın etkisiz olduğu sonucuna varılabilir, buna </a:t>
            </a:r>
            <a:r>
              <a:rPr lang="tr-TR" altLang="tr-TR" sz="1400" b="1"/>
              <a:t>“BERKSON YANILGISI” </a:t>
            </a:r>
            <a:r>
              <a:rPr lang="tr-TR" altLang="tr-TR" sz="1400"/>
              <a:t>denir.</a:t>
            </a:r>
            <a:r>
              <a:rPr lang="tr-TR" altLang="tr-TR" sz="1400" b="1"/>
              <a:t>Berkson yanılgısı(Dermatitli hastalar yerine kalp hastalarının seçilmesi),</a:t>
            </a:r>
          </a:p>
          <a:p>
            <a:pPr>
              <a:lnSpc>
                <a:spcPct val="104000"/>
              </a:lnSpc>
              <a:spcBef>
                <a:spcPts val="300"/>
              </a:spcBef>
              <a:spcAft>
                <a:spcPts val="300"/>
              </a:spcAft>
              <a:buFont typeface="Wingdings" panose="05000000000000000000" pitchFamily="2" charset="2"/>
              <a:buChar char="ü"/>
            </a:pPr>
            <a:endParaRPr lang="tr-TR" altLang="tr-TR" sz="1400" b="1"/>
          </a:p>
          <a:p>
            <a:pPr>
              <a:lnSpc>
                <a:spcPct val="104000"/>
              </a:lnSpc>
              <a:spcBef>
                <a:spcPts val="300"/>
              </a:spcBef>
              <a:spcAft>
                <a:spcPts val="300"/>
              </a:spcAft>
            </a:pPr>
            <a:endParaRPr lang="tr-TR" altLang="tr-TR" sz="1400"/>
          </a:p>
          <a:p>
            <a:endParaRPr lang="tr-TR" altLang="tr-TR"/>
          </a:p>
        </p:txBody>
      </p:sp>
      <p:sp>
        <p:nvSpPr>
          <p:cNvPr id="93188" name="3 Slayt Numarası Yer Tutucusu">
            <a:extLst>
              <a:ext uri="{FF2B5EF4-FFF2-40B4-BE49-F238E27FC236}">
                <a16:creationId xmlns:a16="http://schemas.microsoft.com/office/drawing/2014/main" id="{D4A23E2C-B3DB-49AA-8667-830966C027E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64BE8547-2C00-4110-9C0C-48115C35D2DE}" type="slidenum">
              <a:rPr kumimoji="0" lang="tr-TR" altLang="tr-TR" sz="1400"/>
              <a:pPr>
                <a:spcBef>
                  <a:spcPct val="50000"/>
                </a:spcBef>
                <a:buClrTx/>
                <a:buSzTx/>
                <a:buFontTx/>
                <a:buNone/>
              </a:pPr>
              <a:t>20</a:t>
            </a:fld>
            <a:endParaRPr kumimoji="0" lang="tr-TR" altLang="tr-TR" sz="1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A2E50C43-3B5A-4E04-87DD-ACDF621130BE}"/>
              </a:ext>
            </a:extLst>
          </p:cNvPr>
          <p:cNvSpPr>
            <a:spLocks noGrp="1"/>
          </p:cNvSpPr>
          <p:nvPr>
            <p:ph type="title"/>
          </p:nvPr>
        </p:nvSpPr>
        <p:spPr>
          <a:xfrm>
            <a:off x="2697163" y="188913"/>
            <a:ext cx="7772400" cy="863600"/>
          </a:xfrm>
        </p:spPr>
        <p:txBody>
          <a:bodyPr>
            <a:normAutofit fontScale="90000"/>
          </a:bodyPr>
          <a:lstStyle/>
          <a:p>
            <a:pPr algn="ctr">
              <a:defRPr/>
            </a:pPr>
            <a:r>
              <a:rPr lang="tr-TR" sz="2000" b="1" dirty="0">
                <a:solidFill>
                  <a:srgbClr val="C00000"/>
                </a:solidFill>
                <a:latin typeface="+mn-lt"/>
              </a:rPr>
              <a:t>GERİYE DÖNÜK (</a:t>
            </a:r>
            <a:r>
              <a:rPr lang="tr-TR" sz="2000" b="1" dirty="0" err="1">
                <a:solidFill>
                  <a:srgbClr val="C00000"/>
                </a:solidFill>
                <a:latin typeface="+mn-lt"/>
              </a:rPr>
              <a:t>Retrospective</a:t>
            </a:r>
            <a:r>
              <a:rPr lang="tr-TR" sz="2000" b="1" dirty="0">
                <a:solidFill>
                  <a:srgbClr val="C00000"/>
                </a:solidFill>
                <a:latin typeface="+mn-lt"/>
              </a:rPr>
              <a:t>/Vaka-Kontrol) ARAŞTIRMALARINDA VERİ KAYNAKLARI</a:t>
            </a:r>
            <a:endParaRPr lang="tr-TR" sz="2000" dirty="0">
              <a:latin typeface="+mn-lt"/>
            </a:endParaRPr>
          </a:p>
        </p:txBody>
      </p:sp>
      <p:sp>
        <p:nvSpPr>
          <p:cNvPr id="3" name="2 İçerik Yer Tutucusu">
            <a:extLst>
              <a:ext uri="{FF2B5EF4-FFF2-40B4-BE49-F238E27FC236}">
                <a16:creationId xmlns:a16="http://schemas.microsoft.com/office/drawing/2014/main" id="{19993277-ED85-4BBB-A40A-76ED4E716FE6}"/>
              </a:ext>
            </a:extLst>
          </p:cNvPr>
          <p:cNvSpPr>
            <a:spLocks noGrp="1"/>
          </p:cNvSpPr>
          <p:nvPr>
            <p:ph idx="1"/>
          </p:nvPr>
        </p:nvSpPr>
        <p:spPr>
          <a:xfrm>
            <a:off x="2855913" y="1052514"/>
            <a:ext cx="7613650" cy="5043487"/>
          </a:xfrm>
        </p:spPr>
        <p:txBody>
          <a:bodyPr/>
          <a:lstStyle/>
          <a:p>
            <a:pPr marL="457200" indent="-457200">
              <a:buFont typeface="Wingdings" pitchFamily="2" charset="2"/>
              <a:buChar char="v"/>
              <a:defRPr/>
            </a:pPr>
            <a:r>
              <a:rPr lang="tr-TR" sz="1800" b="1" dirty="0"/>
              <a:t>KAYITLAR (MANUEL, ELEKTRONİK);</a:t>
            </a:r>
          </a:p>
          <a:p>
            <a:pPr>
              <a:buFont typeface="Wingdings" pitchFamily="2" charset="2"/>
              <a:buChar char="ü"/>
              <a:defRPr/>
            </a:pPr>
            <a:r>
              <a:rPr lang="tr-TR" sz="1800" dirty="0"/>
              <a:t>Hasta Dosyaları,</a:t>
            </a:r>
          </a:p>
          <a:p>
            <a:pPr>
              <a:buFont typeface="Wingdings" pitchFamily="2" charset="2"/>
              <a:buChar char="ü"/>
              <a:defRPr/>
            </a:pPr>
            <a:r>
              <a:rPr lang="tr-TR" sz="1800" dirty="0"/>
              <a:t>Formlar,</a:t>
            </a:r>
          </a:p>
          <a:p>
            <a:pPr>
              <a:buFont typeface="Wingdings" pitchFamily="2" charset="2"/>
              <a:buChar char="ü"/>
              <a:defRPr/>
            </a:pPr>
            <a:r>
              <a:rPr lang="tr-TR" sz="1800" dirty="0"/>
              <a:t>Defterler(Poliklinik, Tedavi, </a:t>
            </a:r>
            <a:r>
              <a:rPr lang="tr-TR" sz="1800" dirty="0" err="1"/>
              <a:t>Laboratuvar</a:t>
            </a:r>
            <a:r>
              <a:rPr lang="tr-TR" sz="1800" dirty="0"/>
              <a:t> vb.),</a:t>
            </a:r>
          </a:p>
          <a:p>
            <a:pPr>
              <a:buFont typeface="Wingdings" pitchFamily="2" charset="2"/>
              <a:buChar char="ü"/>
              <a:defRPr/>
            </a:pPr>
            <a:r>
              <a:rPr lang="tr-TR" sz="1800" dirty="0"/>
              <a:t>Muhasebe, Mutemet, Ayniyat Kayıtları(Sarf ve Demirbaş Malzemeleri, Maaş, İlaç vb.),</a:t>
            </a:r>
          </a:p>
          <a:p>
            <a:pPr>
              <a:buFont typeface="Monotype Sorts" pitchFamily="2" charset="2"/>
              <a:buNone/>
              <a:defRPr/>
            </a:pPr>
            <a:endParaRPr lang="tr-TR" sz="1800" dirty="0"/>
          </a:p>
          <a:p>
            <a:pPr>
              <a:buFont typeface="Wingdings" pitchFamily="2" charset="2"/>
              <a:buChar char="v"/>
              <a:defRPr/>
            </a:pPr>
            <a:r>
              <a:rPr lang="tr-TR" sz="1800" b="1" dirty="0"/>
              <a:t>BİLGİ KAYIT FORMU;</a:t>
            </a:r>
          </a:p>
          <a:p>
            <a:pPr>
              <a:buFont typeface="Wingdings" pitchFamily="2" charset="2"/>
              <a:buChar char="ü"/>
              <a:defRPr/>
            </a:pPr>
            <a:r>
              <a:rPr lang="tr-TR" sz="1800" dirty="0"/>
              <a:t>Dosyalardaki bütün bilgiler gerekmeyebilir,</a:t>
            </a:r>
          </a:p>
          <a:p>
            <a:pPr>
              <a:buFont typeface="Wingdings" pitchFamily="2" charset="2"/>
              <a:buChar char="ü"/>
              <a:defRPr/>
            </a:pPr>
            <a:r>
              <a:rPr lang="tr-TR" sz="1800" dirty="0"/>
              <a:t>Araştırma amacı doğrultusunda gerekli veriler belirlenir,</a:t>
            </a:r>
          </a:p>
          <a:p>
            <a:pPr>
              <a:buFont typeface="Wingdings" pitchFamily="2" charset="2"/>
              <a:buChar char="ü"/>
              <a:defRPr/>
            </a:pPr>
            <a:r>
              <a:rPr lang="tr-TR" sz="1800" dirty="0"/>
              <a:t>Bilgi Kayıt Formu düzenlenir,</a:t>
            </a:r>
          </a:p>
          <a:p>
            <a:pPr>
              <a:buFont typeface="Wingdings" pitchFamily="2" charset="2"/>
              <a:buChar char="ü"/>
              <a:defRPr/>
            </a:pPr>
            <a:r>
              <a:rPr lang="tr-TR" sz="1800" dirty="0"/>
              <a:t>Örneğe çıkan her dosya için bir Bilgi Kayıt Formu doldurulur</a:t>
            </a:r>
          </a:p>
        </p:txBody>
      </p:sp>
      <p:sp>
        <p:nvSpPr>
          <p:cNvPr id="95236" name="3 Slayt Numarası Yer Tutucusu">
            <a:extLst>
              <a:ext uri="{FF2B5EF4-FFF2-40B4-BE49-F238E27FC236}">
                <a16:creationId xmlns:a16="http://schemas.microsoft.com/office/drawing/2014/main" id="{78E25B9B-6214-42E2-BDD4-F3117246B5F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9CF58B81-05DC-448F-9471-E97A4695F5B7}" type="slidenum">
              <a:rPr kumimoji="0" lang="tr-TR" altLang="tr-TR" sz="1400"/>
              <a:pPr>
                <a:spcBef>
                  <a:spcPct val="50000"/>
                </a:spcBef>
                <a:buClrTx/>
                <a:buSzTx/>
                <a:buFontTx/>
                <a:buNone/>
              </a:pPr>
              <a:t>21</a:t>
            </a:fld>
            <a:endParaRPr kumimoji="0" lang="tr-TR" altLang="tr-TR" sz="1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D58392EB-115B-4761-81B4-F878322DFB4F}"/>
              </a:ext>
            </a:extLst>
          </p:cNvPr>
          <p:cNvSpPr>
            <a:spLocks noGrp="1"/>
          </p:cNvSpPr>
          <p:nvPr>
            <p:ph type="title"/>
          </p:nvPr>
        </p:nvSpPr>
        <p:spPr>
          <a:xfrm>
            <a:off x="2566988" y="333375"/>
            <a:ext cx="7993062" cy="503238"/>
          </a:xfrm>
        </p:spPr>
        <p:txBody>
          <a:bodyPr>
            <a:normAutofit fontScale="90000"/>
          </a:bodyPr>
          <a:lstStyle/>
          <a:p>
            <a:pPr algn="ctr">
              <a:defRPr/>
            </a:pPr>
            <a:br>
              <a:rPr lang="tr-TR" sz="2000" b="1" dirty="0"/>
            </a:br>
            <a:br>
              <a:rPr lang="tr-TR" sz="2000" b="1" dirty="0">
                <a:solidFill>
                  <a:srgbClr val="C00000"/>
                </a:solidFill>
              </a:rPr>
            </a:br>
            <a:r>
              <a:rPr lang="tr-TR" sz="2000" b="1" dirty="0">
                <a:solidFill>
                  <a:srgbClr val="C00000"/>
                </a:solidFill>
                <a:latin typeface="+mn-lt"/>
              </a:rPr>
              <a:t>GERİYE DÖNÜK (</a:t>
            </a:r>
            <a:r>
              <a:rPr lang="tr-TR" sz="2000" b="1" dirty="0" err="1">
                <a:solidFill>
                  <a:srgbClr val="C00000"/>
                </a:solidFill>
                <a:latin typeface="+mn-lt"/>
              </a:rPr>
              <a:t>Retrospective</a:t>
            </a:r>
            <a:r>
              <a:rPr lang="tr-TR" sz="2000" b="1" dirty="0">
                <a:solidFill>
                  <a:srgbClr val="C00000"/>
                </a:solidFill>
                <a:latin typeface="+mn-lt"/>
              </a:rPr>
              <a:t>/Vaka-Kontrol) ARAŞTIRMALARI </a:t>
            </a:r>
            <a:br>
              <a:rPr lang="tr-TR" dirty="0"/>
            </a:br>
            <a:endParaRPr lang="tr-TR" dirty="0"/>
          </a:p>
        </p:txBody>
      </p:sp>
      <p:sp>
        <p:nvSpPr>
          <p:cNvPr id="97283" name="2 İçerik Yer Tutucusu">
            <a:extLst>
              <a:ext uri="{FF2B5EF4-FFF2-40B4-BE49-F238E27FC236}">
                <a16:creationId xmlns:a16="http://schemas.microsoft.com/office/drawing/2014/main" id="{17C8208B-4148-4CF8-871D-B39224812945}"/>
              </a:ext>
            </a:extLst>
          </p:cNvPr>
          <p:cNvSpPr>
            <a:spLocks noGrp="1"/>
          </p:cNvSpPr>
          <p:nvPr>
            <p:ph idx="1"/>
          </p:nvPr>
        </p:nvSpPr>
        <p:spPr>
          <a:xfrm>
            <a:off x="2697163" y="836614"/>
            <a:ext cx="7772400" cy="5761037"/>
          </a:xfrm>
        </p:spPr>
        <p:txBody>
          <a:bodyPr>
            <a:normAutofit fontScale="92500"/>
          </a:bodyPr>
          <a:lstStyle/>
          <a:p>
            <a:r>
              <a:rPr lang="tr-TR" altLang="tr-TR" sz="2000" b="1"/>
              <a:t>Yararları:</a:t>
            </a:r>
          </a:p>
          <a:p>
            <a:pPr>
              <a:buFont typeface="Wingdings" panose="05000000000000000000" pitchFamily="2" charset="2"/>
              <a:buChar char="ü"/>
            </a:pPr>
            <a:r>
              <a:rPr lang="tr-TR" altLang="tr-TR" sz="1400"/>
              <a:t>Uygulaması kolay ve ucuzdur,</a:t>
            </a:r>
          </a:p>
          <a:p>
            <a:pPr>
              <a:buFont typeface="Wingdings" panose="05000000000000000000" pitchFamily="2" charset="2"/>
              <a:buChar char="ü"/>
            </a:pPr>
            <a:r>
              <a:rPr lang="tr-TR" altLang="tr-TR" sz="1400"/>
              <a:t>Sonuçtan nedene doğru gidilir,</a:t>
            </a:r>
          </a:p>
          <a:p>
            <a:pPr>
              <a:buFont typeface="Wingdings" panose="05000000000000000000" pitchFamily="2" charset="2"/>
              <a:buChar char="ü"/>
            </a:pPr>
            <a:r>
              <a:rPr lang="tr-TR" altLang="tr-TR" sz="1400"/>
              <a:t>Etkenle karşılaştıktan sonra ortaya çıkması uzun süren hastalıkların nedenlerinin belirlenmesi için uygundur,</a:t>
            </a:r>
          </a:p>
          <a:p>
            <a:pPr>
              <a:buFont typeface="Wingdings" panose="05000000000000000000" pitchFamily="2" charset="2"/>
              <a:buChar char="ü"/>
            </a:pPr>
            <a:r>
              <a:rPr lang="tr-TR" altLang="tr-TR" sz="1400"/>
              <a:t>Katılımcıların araştırmayı terk etmesi fazla değildir,</a:t>
            </a:r>
          </a:p>
          <a:p>
            <a:pPr>
              <a:buFont typeface="Wingdings" panose="05000000000000000000" pitchFamily="2" charset="2"/>
              <a:buChar char="ü"/>
            </a:pPr>
            <a:r>
              <a:rPr lang="tr-TR" altLang="tr-TR" sz="1400"/>
              <a:t>Farklı yerlerde yapılan çalışmalardan benzer sonuçlar elde edilmesi halinde, sonuç ve neden arasındaki ilişkinin güçlü olduğu söylenebilir,</a:t>
            </a:r>
          </a:p>
          <a:p>
            <a:endParaRPr lang="tr-TR" altLang="tr-TR" sz="1600"/>
          </a:p>
          <a:p>
            <a:r>
              <a:rPr lang="tr-TR" altLang="tr-TR" sz="2000" b="1"/>
              <a:t>Sakıncaları:</a:t>
            </a:r>
          </a:p>
          <a:p>
            <a:pPr>
              <a:buFont typeface="Wingdings" panose="05000000000000000000" pitchFamily="2" charset="2"/>
              <a:buChar char="ü"/>
            </a:pPr>
            <a:r>
              <a:rPr lang="tr-TR" altLang="tr-TR" sz="1400"/>
              <a:t>Vaka ve kontrol grupları kendi evrenlerini temsil eder nitelikte değilse, sadece bir sağlık kurumuna başvuranlar arasından seçilmişse, sonuçlar evrene genellenemez, sonuçlar yalnızca araştırma yapılan grup için geçerlidir,</a:t>
            </a:r>
          </a:p>
          <a:p>
            <a:pPr>
              <a:buFont typeface="Wingdings" panose="05000000000000000000" pitchFamily="2" charset="2"/>
              <a:buChar char="ü"/>
            </a:pPr>
            <a:r>
              <a:rPr lang="tr-TR" altLang="tr-TR" sz="1400"/>
              <a:t>Gruplar arasında iyi bir matching(eşleştirme) yapılmalıdır, aksi durumda yanlış sonuç elde edilir,</a:t>
            </a:r>
          </a:p>
          <a:p>
            <a:pPr>
              <a:buFont typeface="Wingdings" panose="05000000000000000000" pitchFamily="2" charset="2"/>
              <a:buChar char="ü"/>
            </a:pPr>
            <a:r>
              <a:rPr lang="tr-TR" altLang="tr-TR" sz="1400"/>
              <a:t>Morbidite ve mortalite hızları hesaplanamaz,</a:t>
            </a:r>
          </a:p>
          <a:p>
            <a:pPr>
              <a:buFont typeface="Wingdings" panose="05000000000000000000" pitchFamily="2" charset="2"/>
              <a:buChar char="ü"/>
            </a:pPr>
            <a:r>
              <a:rPr lang="tr-TR" altLang="tr-TR" sz="1400"/>
              <a:t>Sonucun mu, yoksa etkenin mi önce başladığı kesin bilinemeyebilir,</a:t>
            </a:r>
          </a:p>
          <a:p>
            <a:pPr>
              <a:buFont typeface="Wingdings" panose="05000000000000000000" pitchFamily="2" charset="2"/>
              <a:buChar char="ü"/>
            </a:pPr>
            <a:r>
              <a:rPr lang="tr-TR" altLang="tr-TR" sz="1400"/>
              <a:t>Bilmeden de olsa taraf tutma olasılığı yüksek olabilir,</a:t>
            </a:r>
          </a:p>
          <a:p>
            <a:pPr>
              <a:buFont typeface="Wingdings" panose="05000000000000000000" pitchFamily="2" charset="2"/>
              <a:buChar char="ü"/>
            </a:pPr>
            <a:r>
              <a:rPr lang="tr-TR" altLang="tr-TR" sz="1400"/>
              <a:t>Kayıt bilgilerinin tam ve doğru olmaması,</a:t>
            </a:r>
          </a:p>
          <a:p>
            <a:pPr>
              <a:buFont typeface="Wingdings" panose="05000000000000000000" pitchFamily="2" charset="2"/>
              <a:buChar char="ü"/>
            </a:pPr>
            <a:r>
              <a:rPr lang="tr-TR" altLang="tr-TR" sz="1400"/>
              <a:t>Geçmişe yönelik anketle alınan bilgilerin hafıza yanılgısı nedeniyle yanlış olması,</a:t>
            </a:r>
          </a:p>
          <a:p>
            <a:pPr>
              <a:buFont typeface="Wingdings" panose="05000000000000000000" pitchFamily="2" charset="2"/>
              <a:buChar char="ü"/>
            </a:pPr>
            <a:r>
              <a:rPr lang="tr-TR" altLang="tr-TR" sz="1400"/>
              <a:t>Kurumlar arası tanı yöntemleri farklılığı,</a:t>
            </a:r>
          </a:p>
          <a:p>
            <a:pPr>
              <a:buFont typeface="Wingdings" panose="05000000000000000000" pitchFamily="2" charset="2"/>
              <a:buChar char="ü"/>
            </a:pPr>
            <a:endParaRPr lang="tr-TR" altLang="tr-TR" sz="1400"/>
          </a:p>
          <a:p>
            <a:pPr>
              <a:buFont typeface="Wingdings" panose="05000000000000000000" pitchFamily="2" charset="2"/>
              <a:buChar char="ü"/>
            </a:pPr>
            <a:endParaRPr lang="tr-TR" altLang="tr-TR" sz="1600"/>
          </a:p>
        </p:txBody>
      </p:sp>
      <p:sp>
        <p:nvSpPr>
          <p:cNvPr id="97284" name="3 Slayt Numarası Yer Tutucusu">
            <a:extLst>
              <a:ext uri="{FF2B5EF4-FFF2-40B4-BE49-F238E27FC236}">
                <a16:creationId xmlns:a16="http://schemas.microsoft.com/office/drawing/2014/main" id="{192A7013-45A4-4EFB-B2A8-961F5214F65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7E278486-F5BC-4ED1-B9DD-92E6B020334A}" type="slidenum">
              <a:rPr kumimoji="0" lang="tr-TR" altLang="tr-TR" sz="1400"/>
              <a:pPr>
                <a:spcBef>
                  <a:spcPct val="50000"/>
                </a:spcBef>
                <a:buClrTx/>
                <a:buSzTx/>
                <a:buFontTx/>
                <a:buNone/>
              </a:pPr>
              <a:t>22</a:t>
            </a:fld>
            <a:endParaRPr kumimoji="0" lang="tr-TR" altLang="tr-TR" sz="1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1 Başlık">
            <a:extLst>
              <a:ext uri="{FF2B5EF4-FFF2-40B4-BE49-F238E27FC236}">
                <a16:creationId xmlns:a16="http://schemas.microsoft.com/office/drawing/2014/main" id="{97A2A25E-F398-474F-80E9-2A3AF0D28BB7}"/>
              </a:ext>
            </a:extLst>
          </p:cNvPr>
          <p:cNvSpPr>
            <a:spLocks noGrp="1"/>
          </p:cNvSpPr>
          <p:nvPr>
            <p:ph type="title"/>
          </p:nvPr>
        </p:nvSpPr>
        <p:spPr>
          <a:xfrm>
            <a:off x="2697163" y="0"/>
            <a:ext cx="7772400" cy="692150"/>
          </a:xfrm>
        </p:spPr>
        <p:txBody>
          <a:bodyPr/>
          <a:lstStyle/>
          <a:p>
            <a:pPr algn="ctr"/>
            <a:r>
              <a:rPr lang="tr-TR" altLang="tr-TR" sz="2000" b="1">
                <a:solidFill>
                  <a:srgbClr val="C00000"/>
                </a:solidFill>
                <a:latin typeface="Arial" panose="020B0604020202020204" pitchFamily="34" charset="0"/>
              </a:rPr>
              <a:t>I.SINIFLANDIRMA </a:t>
            </a:r>
            <a:br>
              <a:rPr lang="tr-TR" altLang="tr-TR" sz="2000" b="1">
                <a:solidFill>
                  <a:srgbClr val="C00000"/>
                </a:solidFill>
                <a:latin typeface="Arial" panose="020B0604020202020204" pitchFamily="34" charset="0"/>
              </a:rPr>
            </a:br>
            <a:r>
              <a:rPr lang="tr-TR" altLang="tr-TR" sz="2000" b="1">
                <a:solidFill>
                  <a:srgbClr val="C00000"/>
                </a:solidFill>
                <a:latin typeface="Arial" panose="020B0604020202020204" pitchFamily="34" charset="0"/>
              </a:rPr>
              <a:t>3.KAPSADIĞI ZAMANA GÖRE </a:t>
            </a:r>
            <a:endParaRPr lang="tr-TR" altLang="tr-TR" sz="2000">
              <a:solidFill>
                <a:srgbClr val="C00000"/>
              </a:solidFill>
            </a:endParaRPr>
          </a:p>
        </p:txBody>
      </p:sp>
      <p:sp>
        <p:nvSpPr>
          <p:cNvPr id="99331" name="2 İçerik Yer Tutucusu">
            <a:extLst>
              <a:ext uri="{FF2B5EF4-FFF2-40B4-BE49-F238E27FC236}">
                <a16:creationId xmlns:a16="http://schemas.microsoft.com/office/drawing/2014/main" id="{CDF3C1BD-F405-4078-B05E-109A76E40E8F}"/>
              </a:ext>
            </a:extLst>
          </p:cNvPr>
          <p:cNvSpPr>
            <a:spLocks noGrp="1"/>
          </p:cNvSpPr>
          <p:nvPr>
            <p:ph idx="1"/>
          </p:nvPr>
        </p:nvSpPr>
        <p:spPr>
          <a:xfrm>
            <a:off x="2208214" y="765176"/>
            <a:ext cx="8459787" cy="6092825"/>
          </a:xfrm>
        </p:spPr>
        <p:txBody>
          <a:bodyPr>
            <a:normAutofit lnSpcReduction="10000"/>
          </a:bodyPr>
          <a:lstStyle/>
          <a:p>
            <a:pPr>
              <a:lnSpc>
                <a:spcPct val="104000"/>
              </a:lnSpc>
              <a:spcBef>
                <a:spcPts val="300"/>
              </a:spcBef>
              <a:spcAft>
                <a:spcPts val="300"/>
              </a:spcAft>
              <a:buNone/>
            </a:pPr>
            <a:r>
              <a:rPr lang="tr-TR" altLang="tr-TR" sz="1800" b="1">
                <a:solidFill>
                  <a:srgbClr val="C00000"/>
                </a:solidFill>
              </a:rPr>
              <a:t>3.İLERİYE YÖNELİK (PROSPECTIVE) ARAŞTIRMALAR(İnsidans):</a:t>
            </a:r>
          </a:p>
          <a:p>
            <a:pPr>
              <a:lnSpc>
                <a:spcPct val="104000"/>
              </a:lnSpc>
              <a:spcBef>
                <a:spcPts val="300"/>
              </a:spcBef>
              <a:spcAft>
                <a:spcPts val="300"/>
              </a:spcAft>
            </a:pPr>
            <a:r>
              <a:rPr lang="tr-TR" altLang="tr-TR" sz="1400"/>
              <a:t>Bir sağlık olayının belli bir tarihte başlayıp, ileriye yönelik olarak belli bir zaman(bir yıl) içerisinde(projektif) sürekli izlenip veri toplanarak, yapılan araştırmalar,</a:t>
            </a:r>
          </a:p>
          <a:p>
            <a:pPr>
              <a:lnSpc>
                <a:spcPct val="104000"/>
              </a:lnSpc>
              <a:spcBef>
                <a:spcPts val="300"/>
              </a:spcBef>
              <a:spcAft>
                <a:spcPts val="300"/>
              </a:spcAft>
              <a:buFont typeface="Wingdings" panose="05000000000000000000" pitchFamily="2" charset="2"/>
              <a:buChar char="v"/>
            </a:pPr>
            <a:r>
              <a:rPr lang="tr-TR" altLang="tr-TR" sz="1400" b="1"/>
              <a:t>Örneğin; </a:t>
            </a:r>
          </a:p>
          <a:p>
            <a:pPr>
              <a:lnSpc>
                <a:spcPct val="104000"/>
              </a:lnSpc>
              <a:spcBef>
                <a:spcPts val="300"/>
              </a:spcBef>
              <a:spcAft>
                <a:spcPts val="300"/>
              </a:spcAft>
              <a:buFont typeface="Wingdings" panose="05000000000000000000" pitchFamily="2" charset="2"/>
              <a:buChar char="ü"/>
            </a:pPr>
            <a:r>
              <a:rPr lang="tr-TR" altLang="tr-TR" sz="1400" b="1"/>
              <a:t>“Bir bölgede bir grup gönüllünün Akut Solunum Yolu Enfeksiyonları yönünden 01 Ocak 2011 yılından itibaren bir yıl izlenmesi, hasta olanların belirlenmesi, sıklık(İnsidans/Prevalans) hesaplanması ve nedenlerin saptanması”(Prospektif-Analitik),</a:t>
            </a:r>
          </a:p>
          <a:p>
            <a:pPr>
              <a:lnSpc>
                <a:spcPct val="104000"/>
              </a:lnSpc>
              <a:spcBef>
                <a:spcPts val="300"/>
              </a:spcBef>
              <a:spcAft>
                <a:spcPts val="300"/>
              </a:spcAft>
              <a:buFont typeface="Wingdings" panose="05000000000000000000" pitchFamily="2" charset="2"/>
              <a:buChar char="ü"/>
            </a:pPr>
            <a:r>
              <a:rPr lang="tr-TR" altLang="tr-TR" sz="1400" b="1"/>
              <a:t>“Bir hastanede  01 Ocak 2012 tarihinden itibaren bir yıl, hastane enfeksiyonuna yakalanmış hastaların belirlenmesi nedenlerin ve hastaneye maliyetinin hesaplanması” (Prospektif/Analitik),</a:t>
            </a:r>
          </a:p>
          <a:p>
            <a:pPr>
              <a:lnSpc>
                <a:spcPct val="104000"/>
              </a:lnSpc>
              <a:spcBef>
                <a:spcPts val="300"/>
              </a:spcBef>
              <a:spcAft>
                <a:spcPts val="300"/>
              </a:spcAft>
              <a:buFont typeface="Wingdings" panose="05000000000000000000" pitchFamily="2" charset="2"/>
              <a:buChar char="ü"/>
            </a:pPr>
            <a:endParaRPr lang="tr-TR" altLang="tr-TR" sz="1400" b="1"/>
          </a:p>
          <a:p>
            <a:r>
              <a:rPr lang="tr-TR" altLang="tr-TR" sz="1400"/>
              <a:t>Bir sağlık olayının neden-sonuç ilişkilerinin, sorunun niteliğine uygun belli bir zaman dilimi içerisinde incelenmesi, gerekirse Rölatif Riskin(RR) hesaplanması,</a:t>
            </a:r>
          </a:p>
          <a:p>
            <a:pPr>
              <a:buFont typeface="Wingdings" panose="05000000000000000000" pitchFamily="2" charset="2"/>
              <a:buChar char="v"/>
            </a:pPr>
            <a:r>
              <a:rPr lang="tr-TR" altLang="tr-TR" sz="1400" b="1"/>
              <a:t>Örneğin; </a:t>
            </a:r>
          </a:p>
          <a:p>
            <a:pPr>
              <a:buFont typeface="Wingdings" panose="05000000000000000000" pitchFamily="2" charset="2"/>
              <a:buChar char="ü"/>
            </a:pPr>
            <a:r>
              <a:rPr lang="tr-TR" altLang="tr-TR" sz="1400"/>
              <a:t>“Sigara ile Akciğer Kanseri ilişkisinin incelendiği bir çalışmada, sigara içen gönüllü bir grup ve sigara içmeyen diğer bir gönüllü grup, belirlenen belli bir süre (20 yıl), belli kriterlerle altı ayda ya da yılda bir muayene edilerek Akciğer Kanseri tanısı alanlar belirlenir, her iki gruptaki kansere yakalanma sıklığı(İnsidans) hesaplanır, iki grup karşılaştırılarak neden sonuç- ilişkisine gidilebilir”,</a:t>
            </a:r>
          </a:p>
          <a:p>
            <a:pPr>
              <a:buFont typeface="Wingdings" panose="05000000000000000000" pitchFamily="2" charset="2"/>
              <a:buChar char="ü"/>
            </a:pPr>
            <a:r>
              <a:rPr lang="tr-TR" altLang="tr-TR" sz="1400"/>
              <a:t>Sigara İçen Grubun Akciğer Kanseri İnsidansı ; Yüzbinde 140,</a:t>
            </a:r>
          </a:p>
          <a:p>
            <a:pPr>
              <a:buFont typeface="Wingdings" panose="05000000000000000000" pitchFamily="2" charset="2"/>
              <a:buChar char="ü"/>
            </a:pPr>
            <a:r>
              <a:rPr lang="tr-TR" altLang="tr-TR" sz="1400"/>
              <a:t>Sigara İçmeyen Grubun Akciğer Kanseri İnsidansı; Yüzbinde 20,</a:t>
            </a:r>
          </a:p>
          <a:p>
            <a:pPr>
              <a:buFont typeface="Wingdings" panose="05000000000000000000" pitchFamily="2" charset="2"/>
              <a:buChar char="ü"/>
            </a:pPr>
            <a:endParaRPr lang="tr-TR" altLang="tr-TR" sz="1400"/>
          </a:p>
          <a:p>
            <a:pPr>
              <a:buFont typeface="Monotype Sorts" pitchFamily="2" charset="2"/>
              <a:buNone/>
            </a:pPr>
            <a:r>
              <a:rPr lang="tr-TR" altLang="tr-TR" sz="1400"/>
              <a:t>        </a:t>
            </a:r>
            <a:r>
              <a:rPr lang="tr-TR" altLang="tr-TR" sz="1400" b="1"/>
              <a:t>Rölatif Risk(RR)=</a:t>
            </a:r>
            <a:r>
              <a:rPr lang="tr-TR" altLang="tr-TR" sz="1400"/>
              <a:t>Sigara İçenlerin Ak.Ca İnsidansı/Sigara İçmeyenlerin Ak.Ca  İnsidansı =140/20=7</a:t>
            </a:r>
          </a:p>
          <a:p>
            <a:pPr>
              <a:buFont typeface="Monotype Sorts" pitchFamily="2" charset="2"/>
              <a:buNone/>
            </a:pPr>
            <a:r>
              <a:rPr lang="tr-TR" altLang="tr-TR" sz="1400" b="1"/>
              <a:t>Sonuç: </a:t>
            </a:r>
            <a:r>
              <a:rPr lang="tr-TR" altLang="tr-TR" sz="1400"/>
              <a:t>Sigara İçenler, İçmeyenlere kıyasla 7 kat daha fazla Akciğer Kanserine yakalanmaktadır,</a:t>
            </a:r>
          </a:p>
          <a:p>
            <a:pPr>
              <a:buFont typeface="Monotype Sorts" pitchFamily="2" charset="2"/>
              <a:buNone/>
            </a:pPr>
            <a:endParaRPr lang="tr-TR" altLang="tr-TR" sz="1400"/>
          </a:p>
          <a:p>
            <a:endParaRPr lang="en-GB" altLang="tr-TR" sz="1400"/>
          </a:p>
          <a:p>
            <a:endParaRPr lang="tr-TR" altLang="tr-TR"/>
          </a:p>
        </p:txBody>
      </p:sp>
      <p:sp>
        <p:nvSpPr>
          <p:cNvPr id="99332" name="3 Slayt Numarası Yer Tutucusu">
            <a:extLst>
              <a:ext uri="{FF2B5EF4-FFF2-40B4-BE49-F238E27FC236}">
                <a16:creationId xmlns:a16="http://schemas.microsoft.com/office/drawing/2014/main" id="{4C6E33DB-AA5D-42DD-99C4-D972EF6D30A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2260AD87-1D4A-4188-BADC-D47A8BA9608D}" type="slidenum">
              <a:rPr kumimoji="0" lang="tr-TR" altLang="tr-TR" sz="1400"/>
              <a:pPr>
                <a:spcBef>
                  <a:spcPct val="50000"/>
                </a:spcBef>
                <a:buClrTx/>
                <a:buSzTx/>
                <a:buFontTx/>
                <a:buNone/>
              </a:pPr>
              <a:t>23</a:t>
            </a:fld>
            <a:endParaRPr kumimoji="0" lang="tr-TR" altLang="tr-TR" sz="1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84589315-A18C-4F36-9E02-284B4FBF3EB5}"/>
              </a:ext>
            </a:extLst>
          </p:cNvPr>
          <p:cNvSpPr>
            <a:spLocks noGrp="1"/>
          </p:cNvSpPr>
          <p:nvPr>
            <p:ph type="title"/>
          </p:nvPr>
        </p:nvSpPr>
        <p:spPr>
          <a:xfrm>
            <a:off x="2697163" y="188913"/>
            <a:ext cx="7772400" cy="576262"/>
          </a:xfrm>
        </p:spPr>
        <p:txBody>
          <a:bodyPr/>
          <a:lstStyle/>
          <a:p>
            <a:pPr algn="ctr">
              <a:defRPr/>
            </a:pPr>
            <a:r>
              <a:rPr lang="tr-TR" sz="2000" b="1" dirty="0">
                <a:solidFill>
                  <a:srgbClr val="C00000"/>
                </a:solidFill>
                <a:latin typeface="+mn-lt"/>
              </a:rPr>
              <a:t>İNSİDANSA BAĞLI DEĞERLENDİRMELER</a:t>
            </a:r>
          </a:p>
        </p:txBody>
      </p:sp>
      <p:sp>
        <p:nvSpPr>
          <p:cNvPr id="101379" name="2 İçerik Yer Tutucusu">
            <a:extLst>
              <a:ext uri="{FF2B5EF4-FFF2-40B4-BE49-F238E27FC236}">
                <a16:creationId xmlns:a16="http://schemas.microsoft.com/office/drawing/2014/main" id="{3E8B007B-9101-43B9-B276-C936E738C96C}"/>
              </a:ext>
            </a:extLst>
          </p:cNvPr>
          <p:cNvSpPr>
            <a:spLocks noGrp="1"/>
          </p:cNvSpPr>
          <p:nvPr>
            <p:ph idx="1"/>
          </p:nvPr>
        </p:nvSpPr>
        <p:spPr>
          <a:xfrm>
            <a:off x="2697163" y="692150"/>
            <a:ext cx="7772400" cy="5403850"/>
          </a:xfrm>
        </p:spPr>
        <p:txBody>
          <a:bodyPr>
            <a:normAutofit fontScale="92500" lnSpcReduction="10000"/>
          </a:bodyPr>
          <a:lstStyle/>
          <a:p>
            <a:r>
              <a:rPr lang="tr-TR" altLang="tr-TR" sz="1800" b="1"/>
              <a:t>Rölatif Risk: </a:t>
            </a:r>
            <a:r>
              <a:rPr lang="tr-TR" altLang="tr-TR" sz="1400"/>
              <a:t>Etkenle karşılaşma boyutuna göre farklı gruplar arasında belirli bir hastalığa yakalanma risklerinin farklı olup olmadığını sayısal olarak ifade eder,</a:t>
            </a:r>
          </a:p>
          <a:p>
            <a:pPr>
              <a:buFont typeface="Monotype Sorts" pitchFamily="2" charset="2"/>
              <a:buNone/>
            </a:pPr>
            <a:r>
              <a:rPr lang="tr-TR" altLang="tr-TR" sz="1800" b="1"/>
              <a:t>      R.R: </a:t>
            </a:r>
            <a:r>
              <a:rPr lang="tr-TR" altLang="tr-TR" sz="1400"/>
              <a:t>Etkenle Karşılaşan Grubun İns.Hızı / Etkenle Karşılaşmayan Grubun İns.Hızı</a:t>
            </a:r>
          </a:p>
          <a:p>
            <a:pPr>
              <a:buFont typeface="Monotype Sorts" pitchFamily="2" charset="2"/>
              <a:buNone/>
            </a:pPr>
            <a:r>
              <a:rPr lang="tr-TR" altLang="tr-TR" sz="1400"/>
              <a:t>        </a:t>
            </a:r>
            <a:r>
              <a:rPr lang="tr-TR" altLang="tr-TR" sz="1200"/>
              <a:t>140/20=7 (Sigara içenler 7 kat daha fazla kansere yakalanma olasılığı vardır)</a:t>
            </a:r>
          </a:p>
          <a:p>
            <a:endParaRPr lang="tr-TR" altLang="tr-TR" sz="1400"/>
          </a:p>
          <a:p>
            <a:r>
              <a:rPr lang="tr-TR" altLang="tr-TR" sz="1800" b="1"/>
              <a:t>Atfedilen Risk: </a:t>
            </a:r>
            <a:r>
              <a:rPr lang="tr-TR" altLang="tr-TR" sz="1400"/>
              <a:t>Etkenle karşılaşan ve karşılaşmayan grupların insidansları arasındaki fark olup, nedeni araştırılan etken ortadan kaldırılabilirse, o hastalıktan zaman içinde ne kadar kişinin korunabileceğini gösterir,</a:t>
            </a:r>
          </a:p>
          <a:p>
            <a:pPr>
              <a:buFont typeface="Monotype Sorts" pitchFamily="2" charset="2"/>
              <a:buNone/>
            </a:pPr>
            <a:r>
              <a:rPr lang="tr-TR" altLang="tr-TR" sz="1800" b="1"/>
              <a:t>      A.R: </a:t>
            </a:r>
            <a:r>
              <a:rPr lang="tr-TR" altLang="tr-TR" sz="1400"/>
              <a:t>(Etkenle Karşılaşan Grubun İns.Hızı) - (Etkenle Karşılaşmayan Grubun İns.Hızı)</a:t>
            </a:r>
          </a:p>
          <a:p>
            <a:pPr>
              <a:buFont typeface="Monotype Sorts" pitchFamily="2" charset="2"/>
              <a:buNone/>
            </a:pPr>
            <a:r>
              <a:rPr lang="tr-TR" altLang="tr-TR" sz="1200"/>
              <a:t>         140-20=120 (Sigaranın ortadan kalkması halinde yüz binde 120 kişi kanserden korunabilir)</a:t>
            </a:r>
          </a:p>
          <a:p>
            <a:endParaRPr lang="tr-TR" altLang="tr-TR" sz="1400"/>
          </a:p>
          <a:p>
            <a:r>
              <a:rPr lang="tr-TR" altLang="tr-TR" sz="1800" b="1"/>
              <a:t>Korunabilirlik Hızı: </a:t>
            </a:r>
            <a:r>
              <a:rPr lang="tr-TR" altLang="tr-TR" sz="1400"/>
              <a:t>Koruyucu önlem alınması halinde etkenle karşılaşan 100 vakadan kaçının korunabileceğini ifade edebilir,</a:t>
            </a:r>
          </a:p>
          <a:p>
            <a:pPr>
              <a:buFont typeface="Monotype Sorts" pitchFamily="2" charset="2"/>
              <a:buNone/>
            </a:pPr>
            <a:r>
              <a:rPr lang="tr-TR" altLang="tr-TR" sz="1800" b="1"/>
              <a:t>      K.H: </a:t>
            </a:r>
            <a:r>
              <a:rPr lang="tr-TR" altLang="tr-TR" sz="1400"/>
              <a:t>(Etkenle Karşılaşan Grubun İns.Hızı)-(Etkenle Karşılaşmayan Grubun İns.Hızı) / (Etkenle Karşılaşan Grubun İns.Hızı) X 100</a:t>
            </a:r>
          </a:p>
          <a:p>
            <a:pPr>
              <a:buFont typeface="Monotype Sorts" pitchFamily="2" charset="2"/>
              <a:buNone/>
            </a:pPr>
            <a:r>
              <a:rPr lang="tr-TR" altLang="tr-TR" sz="1400"/>
              <a:t>       </a:t>
            </a:r>
            <a:r>
              <a:rPr lang="tr-TR" altLang="tr-TR" sz="1200"/>
              <a:t> 140-20/140 x 100= % 85.7 (Sigaranın ortadan kalkması halinde yüz vakadan 85,7’si kanserden korunabilir, </a:t>
            </a:r>
          </a:p>
          <a:p>
            <a:endParaRPr lang="tr-TR" altLang="tr-TR" sz="1400"/>
          </a:p>
          <a:p>
            <a:r>
              <a:rPr lang="tr-TR" altLang="tr-TR" sz="1800" b="1"/>
              <a:t>Doz-Cevap İlişkisi: </a:t>
            </a:r>
            <a:r>
              <a:rPr lang="tr-TR" altLang="tr-TR" sz="1400"/>
              <a:t>Bir hastalığın etyolojisinde rolü olan bir etkenin en az düzeyden başlayarak artan miktarlarının hastalaığa yakalanma olasılığını(insidans) artırıp artırmadığını gösterir,</a:t>
            </a:r>
          </a:p>
        </p:txBody>
      </p:sp>
      <p:sp>
        <p:nvSpPr>
          <p:cNvPr id="101380" name="3 Slayt Numarası Yer Tutucusu">
            <a:extLst>
              <a:ext uri="{FF2B5EF4-FFF2-40B4-BE49-F238E27FC236}">
                <a16:creationId xmlns:a16="http://schemas.microsoft.com/office/drawing/2014/main" id="{8012316A-5681-4997-8EEF-7C84CB13E6F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8BF70D2F-574E-4FBA-B114-95C2279D0C54}" type="slidenum">
              <a:rPr kumimoji="0" lang="tr-TR" altLang="tr-TR" sz="1400"/>
              <a:pPr>
                <a:spcBef>
                  <a:spcPct val="50000"/>
                </a:spcBef>
                <a:buClrTx/>
                <a:buSzTx/>
                <a:buFontTx/>
                <a:buNone/>
              </a:pPr>
              <a:t>24</a:t>
            </a:fld>
            <a:endParaRPr kumimoji="0" lang="tr-TR" altLang="tr-TR" sz="1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59BF443E-1702-4092-9001-6F3DBCD51852}"/>
              </a:ext>
            </a:extLst>
          </p:cNvPr>
          <p:cNvSpPr>
            <a:spLocks noGrp="1"/>
          </p:cNvSpPr>
          <p:nvPr>
            <p:ph type="title"/>
          </p:nvPr>
        </p:nvSpPr>
        <p:spPr>
          <a:xfrm>
            <a:off x="2697163" y="765175"/>
            <a:ext cx="7772400" cy="1079500"/>
          </a:xfrm>
        </p:spPr>
        <p:txBody>
          <a:bodyPr/>
          <a:lstStyle/>
          <a:p>
            <a:pPr algn="ctr">
              <a:lnSpc>
                <a:spcPct val="104000"/>
              </a:lnSpc>
              <a:spcBef>
                <a:spcPts val="300"/>
              </a:spcBef>
              <a:spcAft>
                <a:spcPts val="300"/>
              </a:spcAft>
              <a:defRPr/>
            </a:pPr>
            <a:r>
              <a:rPr lang="tr-TR" sz="2000" b="1" dirty="0">
                <a:solidFill>
                  <a:srgbClr val="C00000"/>
                </a:solidFill>
                <a:latin typeface="+mn-lt"/>
              </a:rPr>
              <a:t>İLERİYE YÖNELİK (PROSPECTIVE) ARAŞTIRMALAR(</a:t>
            </a:r>
            <a:r>
              <a:rPr lang="tr-TR" sz="2000" b="1" dirty="0" err="1">
                <a:solidFill>
                  <a:srgbClr val="C00000"/>
                </a:solidFill>
                <a:latin typeface="+mn-lt"/>
              </a:rPr>
              <a:t>İnsidans</a:t>
            </a:r>
            <a:r>
              <a:rPr lang="tr-TR" sz="2000" b="1" dirty="0">
                <a:solidFill>
                  <a:srgbClr val="C00000"/>
                </a:solidFill>
                <a:latin typeface="+mn-lt"/>
              </a:rPr>
              <a:t>)</a:t>
            </a:r>
          </a:p>
        </p:txBody>
      </p:sp>
      <p:sp>
        <p:nvSpPr>
          <p:cNvPr id="103427" name="2 İçerik Yer Tutucusu">
            <a:extLst>
              <a:ext uri="{FF2B5EF4-FFF2-40B4-BE49-F238E27FC236}">
                <a16:creationId xmlns:a16="http://schemas.microsoft.com/office/drawing/2014/main" id="{7D0352C5-F917-4D23-B863-D05E712FA0FC}"/>
              </a:ext>
            </a:extLst>
          </p:cNvPr>
          <p:cNvSpPr>
            <a:spLocks noGrp="1"/>
          </p:cNvSpPr>
          <p:nvPr>
            <p:ph idx="1"/>
          </p:nvPr>
        </p:nvSpPr>
        <p:spPr>
          <a:xfrm>
            <a:off x="2697163" y="1844676"/>
            <a:ext cx="7772400" cy="4251325"/>
          </a:xfrm>
        </p:spPr>
        <p:txBody>
          <a:bodyPr/>
          <a:lstStyle/>
          <a:p>
            <a:r>
              <a:rPr lang="tr-TR" altLang="tr-TR" sz="2000" b="1"/>
              <a:t>Yararları:</a:t>
            </a:r>
          </a:p>
          <a:p>
            <a:pPr>
              <a:buFont typeface="Wingdings" panose="05000000000000000000" pitchFamily="2" charset="2"/>
              <a:buChar char="ü"/>
            </a:pPr>
            <a:r>
              <a:rPr lang="tr-TR" altLang="tr-TR" sz="1400"/>
              <a:t>Analitik araştırmalar içinde neden-sonuç(hastalık) ilişkisinin belirlenmesinde en güvenilir yöntemdir,</a:t>
            </a:r>
          </a:p>
          <a:p>
            <a:pPr>
              <a:buFont typeface="Wingdings" panose="05000000000000000000" pitchFamily="2" charset="2"/>
              <a:buChar char="ü"/>
            </a:pPr>
            <a:r>
              <a:rPr lang="tr-TR" altLang="tr-TR" sz="1400"/>
              <a:t>Bir hastalık ya da sağlık sorununun olasılık ya da riskleri hesaplanabilir(İnsidans, Rölatif Risk, Atfedilen Risk, Korunulabilirlik Hızları ve Doz-Cevap İlişkisi),</a:t>
            </a:r>
          </a:p>
          <a:p>
            <a:pPr>
              <a:buFont typeface="Wingdings" panose="05000000000000000000" pitchFamily="2" charset="2"/>
              <a:buChar char="ü"/>
            </a:pPr>
            <a:r>
              <a:rPr lang="tr-TR" altLang="tr-TR" sz="1400"/>
              <a:t>Hafıza faktöründen pek etkilenmez,</a:t>
            </a:r>
          </a:p>
          <a:p>
            <a:pPr>
              <a:buFont typeface="Wingdings" panose="05000000000000000000" pitchFamily="2" charset="2"/>
              <a:buChar char="ü"/>
            </a:pPr>
            <a:endParaRPr lang="tr-TR" altLang="tr-TR" sz="1400"/>
          </a:p>
          <a:p>
            <a:r>
              <a:rPr lang="tr-TR" altLang="tr-TR" sz="2000" b="1"/>
              <a:t>Sakıncaları:</a:t>
            </a:r>
          </a:p>
          <a:p>
            <a:pPr>
              <a:buFont typeface="Wingdings" panose="05000000000000000000" pitchFamily="2" charset="2"/>
              <a:buChar char="ü"/>
            </a:pPr>
            <a:r>
              <a:rPr lang="tr-TR" altLang="tr-TR" sz="1400"/>
              <a:t>Zaman, personel ve maliyet yönünden çok pahalı araştırmalardar,</a:t>
            </a:r>
            <a:endParaRPr lang="tr-TR" altLang="tr-TR" sz="1600"/>
          </a:p>
          <a:p>
            <a:pPr>
              <a:buFont typeface="Wingdings" panose="05000000000000000000" pitchFamily="2" charset="2"/>
              <a:buChar char="ü"/>
            </a:pPr>
            <a:r>
              <a:rPr lang="tr-TR" altLang="tr-TR" sz="1400"/>
              <a:t>Süre uzadıkça araştırmayı terk edenler artabilir(Göç, Ölüm vb.),</a:t>
            </a:r>
          </a:p>
          <a:p>
            <a:pPr>
              <a:buFont typeface="Wingdings" panose="05000000000000000000" pitchFamily="2" charset="2"/>
              <a:buChar char="ü"/>
            </a:pPr>
            <a:r>
              <a:rPr lang="tr-TR" altLang="tr-TR" sz="1400"/>
              <a:t>Süre uzadıkça araştırmacı, araştırmayı bitirmeden görevden ayrılabilir,</a:t>
            </a:r>
          </a:p>
          <a:p>
            <a:pPr>
              <a:buFont typeface="Wingdings" panose="05000000000000000000" pitchFamily="2" charset="2"/>
              <a:buChar char="ü"/>
            </a:pPr>
            <a:r>
              <a:rPr lang="tr-TR" altLang="tr-TR" sz="1400"/>
              <a:t>Süre uzadıkça, hastalığı tetikleyen başka faktörler de devreye girebilir,</a:t>
            </a:r>
          </a:p>
          <a:p>
            <a:pPr>
              <a:buFont typeface="Wingdings" panose="05000000000000000000" pitchFamily="2" charset="2"/>
              <a:buChar char="ü"/>
            </a:pPr>
            <a:r>
              <a:rPr lang="tr-TR" altLang="tr-TR" sz="1400"/>
              <a:t>İnsidansı düşük hastalıklarda yeterli sayıya ulaşabilmek için grubu büyük tutmak gerekebilir,</a:t>
            </a:r>
          </a:p>
          <a:p>
            <a:pPr>
              <a:buFont typeface="Wingdings" panose="05000000000000000000" pitchFamily="2" charset="2"/>
              <a:buChar char="ü"/>
            </a:pPr>
            <a:endParaRPr lang="tr-TR" altLang="tr-TR" sz="1400"/>
          </a:p>
        </p:txBody>
      </p:sp>
      <p:sp>
        <p:nvSpPr>
          <p:cNvPr id="103428" name="3 Slayt Numarası Yer Tutucusu">
            <a:extLst>
              <a:ext uri="{FF2B5EF4-FFF2-40B4-BE49-F238E27FC236}">
                <a16:creationId xmlns:a16="http://schemas.microsoft.com/office/drawing/2014/main" id="{97439B5A-D42B-405B-A0B4-7A1DF369F37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ECECAE45-16C1-4738-A405-23494CBE183D}" type="slidenum">
              <a:rPr kumimoji="0" lang="tr-TR" altLang="tr-TR" sz="1400"/>
              <a:pPr>
                <a:spcBef>
                  <a:spcPct val="50000"/>
                </a:spcBef>
                <a:buClrTx/>
                <a:buSzTx/>
                <a:buFontTx/>
                <a:buNone/>
              </a:pPr>
              <a:t>25</a:t>
            </a:fld>
            <a:endParaRPr kumimoji="0" lang="tr-TR" altLang="tr-TR"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67389A1-86DC-4648-BC56-8CD3EFA2CDCD}"/>
              </a:ext>
            </a:extLst>
          </p:cNvPr>
          <p:cNvSpPr>
            <a:spLocks noGrp="1"/>
          </p:cNvSpPr>
          <p:nvPr>
            <p:ph type="title"/>
          </p:nvPr>
        </p:nvSpPr>
        <p:spPr>
          <a:xfrm>
            <a:off x="2697163" y="260351"/>
            <a:ext cx="7772400" cy="936625"/>
          </a:xfrm>
        </p:spPr>
        <p:txBody>
          <a:bodyPr/>
          <a:lstStyle/>
          <a:p>
            <a:pPr algn="ctr">
              <a:defRPr/>
            </a:pPr>
            <a:r>
              <a:rPr lang="tr-TR" sz="2400" b="1" dirty="0">
                <a:solidFill>
                  <a:srgbClr val="C00000"/>
                </a:solidFill>
                <a:latin typeface="+mn-lt"/>
              </a:rPr>
              <a:t>ANALİTİK (NEDENSEL) </a:t>
            </a:r>
            <a:br>
              <a:rPr lang="tr-TR" sz="2400" b="1" dirty="0">
                <a:solidFill>
                  <a:srgbClr val="C00000"/>
                </a:solidFill>
                <a:latin typeface="+mn-lt"/>
              </a:rPr>
            </a:br>
            <a:r>
              <a:rPr lang="tr-TR" sz="2400" b="1" dirty="0">
                <a:solidFill>
                  <a:srgbClr val="C00000"/>
                </a:solidFill>
                <a:latin typeface="+mn-lt"/>
              </a:rPr>
              <a:t>SAHA ARAŞTIRMALARI</a:t>
            </a:r>
            <a:endParaRPr lang="tr-TR" sz="2400" dirty="0">
              <a:latin typeface="+mn-lt"/>
            </a:endParaRPr>
          </a:p>
        </p:txBody>
      </p:sp>
      <p:sp>
        <p:nvSpPr>
          <p:cNvPr id="3" name="2 İçerik Yer Tutucusu">
            <a:extLst>
              <a:ext uri="{FF2B5EF4-FFF2-40B4-BE49-F238E27FC236}">
                <a16:creationId xmlns:a16="http://schemas.microsoft.com/office/drawing/2014/main" id="{25513C49-E894-47F8-9E96-4C17DABF8917}"/>
              </a:ext>
            </a:extLst>
          </p:cNvPr>
          <p:cNvSpPr>
            <a:spLocks noGrp="1"/>
          </p:cNvSpPr>
          <p:nvPr>
            <p:ph idx="1"/>
          </p:nvPr>
        </p:nvSpPr>
        <p:spPr>
          <a:xfrm>
            <a:off x="2495550" y="1125538"/>
            <a:ext cx="8172450" cy="5580062"/>
          </a:xfrm>
        </p:spPr>
        <p:txBody>
          <a:bodyPr>
            <a:normAutofit fontScale="92500"/>
          </a:bodyPr>
          <a:lstStyle/>
          <a:p>
            <a:pPr marL="274320" indent="-274320">
              <a:buFont typeface="Wingdings"/>
              <a:buChar char=""/>
              <a:defRPr/>
            </a:pPr>
            <a:r>
              <a:rPr lang="tr-TR" sz="1800" dirty="0"/>
              <a:t>Sağlık olayları ya da sorunlarının nedenlerini belirlemeye yönelik sahada yapılan araştırmalar, </a:t>
            </a:r>
          </a:p>
          <a:p>
            <a:pPr marL="274320" indent="-274320">
              <a:buFont typeface="Wingdings"/>
              <a:buChar char=""/>
              <a:defRPr/>
            </a:pPr>
            <a:r>
              <a:rPr lang="tr-TR" sz="1800" b="1" dirty="0">
                <a:solidFill>
                  <a:srgbClr val="C00000"/>
                </a:solidFill>
              </a:rPr>
              <a:t>Analitik Saha Araştırmaları;</a:t>
            </a:r>
          </a:p>
          <a:p>
            <a:pPr marL="274320" indent="-274320">
              <a:buFont typeface="Wingdings" pitchFamily="2" charset="2"/>
              <a:buChar char="ü"/>
              <a:defRPr/>
            </a:pPr>
            <a:r>
              <a:rPr lang="tr-TR" sz="1800" b="1" dirty="0"/>
              <a:t>Kesitsel(</a:t>
            </a:r>
            <a:r>
              <a:rPr lang="tr-TR" sz="1800" b="1" dirty="0" err="1"/>
              <a:t>Cross</a:t>
            </a:r>
            <a:r>
              <a:rPr lang="tr-TR" sz="1800" b="1" dirty="0"/>
              <a:t> </a:t>
            </a:r>
            <a:r>
              <a:rPr lang="tr-TR" sz="1800" b="1" dirty="0" err="1"/>
              <a:t>Sectional</a:t>
            </a:r>
            <a:r>
              <a:rPr lang="tr-TR" sz="1800" b="1" dirty="0"/>
              <a:t>), </a:t>
            </a:r>
          </a:p>
          <a:p>
            <a:pPr marL="274320" indent="-274320">
              <a:buFont typeface="Wingdings" pitchFamily="2" charset="2"/>
              <a:buChar char="ü"/>
              <a:defRPr/>
            </a:pPr>
            <a:r>
              <a:rPr lang="tr-TR" sz="1800" b="1" dirty="0"/>
              <a:t>Geriye Dönük/Vaka Kontrol (</a:t>
            </a:r>
            <a:r>
              <a:rPr lang="tr-TR" sz="1800" b="1" dirty="0" err="1"/>
              <a:t>Retrospektive</a:t>
            </a:r>
            <a:r>
              <a:rPr lang="tr-TR" sz="1800" b="1" dirty="0"/>
              <a:t>), </a:t>
            </a:r>
          </a:p>
          <a:p>
            <a:pPr marL="274320" indent="-274320">
              <a:buFont typeface="Wingdings" pitchFamily="2" charset="2"/>
              <a:buChar char="ü"/>
              <a:defRPr/>
            </a:pPr>
            <a:r>
              <a:rPr lang="tr-TR" sz="1800" b="1" dirty="0"/>
              <a:t>İleriye Yönelik (</a:t>
            </a:r>
            <a:r>
              <a:rPr lang="tr-TR" sz="1800" b="1" dirty="0" err="1"/>
              <a:t>Prospektive</a:t>
            </a:r>
            <a:r>
              <a:rPr lang="tr-TR" sz="1800" b="1" dirty="0"/>
              <a:t>) </a:t>
            </a:r>
            <a:r>
              <a:rPr lang="tr-TR" sz="1800" dirty="0"/>
              <a:t>araştırma türleri analitik amaçlı da planlanabilmektedir,</a:t>
            </a:r>
          </a:p>
          <a:p>
            <a:pPr marL="274320" indent="-274320">
              <a:buFont typeface="Wingdings" pitchFamily="2" charset="2"/>
              <a:buChar char="ü"/>
              <a:defRPr/>
            </a:pPr>
            <a:endParaRPr lang="tr-TR" sz="1800" dirty="0"/>
          </a:p>
          <a:p>
            <a:pPr>
              <a:buFont typeface="Wingdings" panose="05000000000000000000" pitchFamily="2" charset="2"/>
              <a:buChar char="v"/>
              <a:defRPr/>
            </a:pPr>
            <a:r>
              <a:rPr lang="tr-TR" sz="1800" b="1" dirty="0"/>
              <a:t>“Örgütsel İklim İle İş Tatmini Arasındaki İlişkinin Belirlenmesi:Ankara Üniversitesi Cebeci Araştırma ve Uygulama Hastanesi Örneği”.</a:t>
            </a:r>
          </a:p>
          <a:p>
            <a:pPr>
              <a:buFont typeface="Wingdings" panose="05000000000000000000" pitchFamily="2" charset="2"/>
              <a:buChar char="v"/>
              <a:defRPr/>
            </a:pPr>
            <a:endParaRPr lang="tr-TR" sz="1800" b="1" dirty="0"/>
          </a:p>
          <a:p>
            <a:pPr>
              <a:buFont typeface="Wingdings" panose="05000000000000000000" pitchFamily="2" charset="2"/>
              <a:buChar char="v"/>
              <a:defRPr/>
            </a:pPr>
            <a:r>
              <a:rPr lang="tr-TR" sz="1800" b="1" dirty="0"/>
              <a:t>“Bir Özel Dal Eğitim ve Araştırma Hastanesinde Hasta Güvenliğini Tehdit Eden Olayların Olası Nedenlerinin ve Hasta Üzerindeki Sonuçlarının Tanımlanması”.</a:t>
            </a:r>
          </a:p>
          <a:p>
            <a:pPr>
              <a:buFont typeface="Wingdings" panose="05000000000000000000" pitchFamily="2" charset="2"/>
              <a:buChar char="v"/>
              <a:defRPr/>
            </a:pPr>
            <a:r>
              <a:rPr lang="tr-TR" sz="1800" b="1" dirty="0"/>
              <a:t> </a:t>
            </a:r>
          </a:p>
          <a:p>
            <a:pPr>
              <a:buFont typeface="Wingdings" panose="05000000000000000000" pitchFamily="2" charset="2"/>
              <a:buChar char="v"/>
              <a:defRPr/>
            </a:pPr>
            <a:r>
              <a:rPr lang="tr-TR" sz="1800" b="1" dirty="0"/>
              <a:t>“Hastane Yöneticilerinin Tükenmişlik Durumlarının Nedenlerini Belirlemeye Yönelik Araştırma”.</a:t>
            </a:r>
          </a:p>
          <a:p>
            <a:pPr>
              <a:defRPr/>
            </a:pPr>
            <a:endParaRPr lang="tr-TR" dirty="0"/>
          </a:p>
        </p:txBody>
      </p:sp>
      <p:sp>
        <p:nvSpPr>
          <p:cNvPr id="105476" name="3 Slayt Numarası Yer Tutucusu">
            <a:extLst>
              <a:ext uri="{FF2B5EF4-FFF2-40B4-BE49-F238E27FC236}">
                <a16:creationId xmlns:a16="http://schemas.microsoft.com/office/drawing/2014/main" id="{B48CCA9B-D8D2-49FD-BC94-63648372E34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B572C8CC-A85B-4A90-AAD3-25481BF5DEA4}" type="slidenum">
              <a:rPr kumimoji="0" lang="tr-TR" altLang="tr-TR" sz="1400"/>
              <a:pPr>
                <a:spcBef>
                  <a:spcPct val="50000"/>
                </a:spcBef>
                <a:buClrTx/>
                <a:buSzTx/>
                <a:buFontTx/>
                <a:buNone/>
              </a:pPr>
              <a:t>26</a:t>
            </a:fld>
            <a:endParaRPr kumimoji="0" lang="tr-TR" altLang="tr-TR" sz="1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1DB25C68-0C89-4ABD-AF1A-570765FB2CA7}"/>
              </a:ext>
            </a:extLst>
          </p:cNvPr>
          <p:cNvSpPr>
            <a:spLocks noGrp="1" noChangeArrowheads="1"/>
          </p:cNvSpPr>
          <p:nvPr>
            <p:ph type="title"/>
          </p:nvPr>
        </p:nvSpPr>
        <p:spPr>
          <a:xfrm>
            <a:off x="2697163" y="115889"/>
            <a:ext cx="7772400" cy="720725"/>
          </a:xfrm>
        </p:spPr>
        <p:txBody>
          <a:bodyPr/>
          <a:lstStyle/>
          <a:p>
            <a:pPr algn="ctr"/>
            <a:r>
              <a:rPr lang="tr-TR" altLang="tr-TR" sz="2000" b="1">
                <a:solidFill>
                  <a:srgbClr val="C00000"/>
                </a:solidFill>
                <a:latin typeface="Arial" panose="020B0604020202020204" pitchFamily="34" charset="0"/>
              </a:rPr>
              <a:t>I.SINIFLANDIRMA </a:t>
            </a:r>
            <a:br>
              <a:rPr lang="tr-TR" altLang="tr-TR" sz="2000" b="1">
                <a:solidFill>
                  <a:srgbClr val="C00000"/>
                </a:solidFill>
                <a:latin typeface="Arial" panose="020B0604020202020204" pitchFamily="34" charset="0"/>
              </a:rPr>
            </a:br>
            <a:r>
              <a:rPr lang="tr-TR" altLang="tr-TR" sz="2000" b="1">
                <a:solidFill>
                  <a:srgbClr val="C00000"/>
                </a:solidFill>
                <a:latin typeface="Arial" panose="020B0604020202020204" pitchFamily="34" charset="0"/>
              </a:rPr>
              <a:t>4.VERİ TOPLAMA BİÇİMİNE GÖRE</a:t>
            </a:r>
            <a:endParaRPr lang="en-GB" altLang="tr-TR" sz="2000" b="1">
              <a:solidFill>
                <a:srgbClr val="C00000"/>
              </a:solidFill>
              <a:latin typeface="Arial" panose="020B0604020202020204" pitchFamily="34" charset="0"/>
            </a:endParaRPr>
          </a:p>
        </p:txBody>
      </p:sp>
      <p:sp>
        <p:nvSpPr>
          <p:cNvPr id="107523" name="Rectangle 3">
            <a:extLst>
              <a:ext uri="{FF2B5EF4-FFF2-40B4-BE49-F238E27FC236}">
                <a16:creationId xmlns:a16="http://schemas.microsoft.com/office/drawing/2014/main" id="{5B72BB66-E720-44A5-8B24-D31A5968B804}"/>
              </a:ext>
            </a:extLst>
          </p:cNvPr>
          <p:cNvSpPr>
            <a:spLocks noGrp="1" noChangeArrowheads="1"/>
          </p:cNvSpPr>
          <p:nvPr>
            <p:ph idx="1"/>
          </p:nvPr>
        </p:nvSpPr>
        <p:spPr>
          <a:xfrm>
            <a:off x="2667000" y="836614"/>
            <a:ext cx="7772400" cy="5761037"/>
          </a:xfrm>
        </p:spPr>
        <p:txBody>
          <a:bodyPr/>
          <a:lstStyle/>
          <a:p>
            <a:pPr algn="just">
              <a:lnSpc>
                <a:spcPct val="104000"/>
              </a:lnSpc>
              <a:spcBef>
                <a:spcPts val="300"/>
              </a:spcBef>
              <a:spcAft>
                <a:spcPts val="300"/>
              </a:spcAft>
              <a:buFont typeface="Times New Roman" panose="02020603050405020304" pitchFamily="18" charset="0"/>
              <a:buAutoNum type="arabicPeriod"/>
            </a:pPr>
            <a:r>
              <a:rPr lang="tr-TR" altLang="tr-TR" sz="1400"/>
              <a:t>Kayıt Araştırmaları,</a:t>
            </a:r>
          </a:p>
          <a:p>
            <a:pPr algn="just">
              <a:lnSpc>
                <a:spcPct val="104000"/>
              </a:lnSpc>
              <a:spcBef>
                <a:spcPts val="300"/>
              </a:spcBef>
              <a:spcAft>
                <a:spcPts val="300"/>
              </a:spcAft>
              <a:buFont typeface="Times New Roman" panose="02020603050405020304" pitchFamily="18" charset="0"/>
              <a:buAutoNum type="arabicPeriod"/>
            </a:pPr>
            <a:r>
              <a:rPr lang="tr-TR" altLang="tr-TR" sz="1400"/>
              <a:t>Anket Araştırmaları,</a:t>
            </a:r>
          </a:p>
          <a:p>
            <a:pPr algn="just">
              <a:lnSpc>
                <a:spcPct val="104000"/>
              </a:lnSpc>
              <a:spcBef>
                <a:spcPts val="300"/>
              </a:spcBef>
              <a:spcAft>
                <a:spcPts val="300"/>
              </a:spcAft>
              <a:buFont typeface="Times New Roman" panose="02020603050405020304" pitchFamily="18" charset="0"/>
              <a:buAutoNum type="arabicPeriod"/>
            </a:pPr>
            <a:r>
              <a:rPr lang="tr-TR" altLang="tr-TR" sz="1400"/>
              <a:t>Deney(Laboratuvar),</a:t>
            </a:r>
          </a:p>
          <a:p>
            <a:pPr algn="just">
              <a:lnSpc>
                <a:spcPct val="104000"/>
              </a:lnSpc>
              <a:spcBef>
                <a:spcPts val="300"/>
              </a:spcBef>
              <a:spcAft>
                <a:spcPts val="300"/>
              </a:spcAft>
              <a:buFont typeface="Times New Roman" panose="02020603050405020304" pitchFamily="18" charset="0"/>
              <a:buAutoNum type="arabicPeriod"/>
            </a:pPr>
            <a:r>
              <a:rPr lang="tr-TR" altLang="tr-TR" sz="1400"/>
              <a:t>Gözlemsel Araştırmalar,</a:t>
            </a:r>
          </a:p>
          <a:p>
            <a:pPr algn="just">
              <a:lnSpc>
                <a:spcPct val="104000"/>
              </a:lnSpc>
              <a:spcBef>
                <a:spcPts val="300"/>
              </a:spcBef>
              <a:spcAft>
                <a:spcPts val="300"/>
              </a:spcAft>
              <a:buNone/>
            </a:pPr>
            <a:endParaRPr lang="tr-TR" altLang="tr-TR" sz="1400"/>
          </a:p>
          <a:p>
            <a:pPr algn="just">
              <a:lnSpc>
                <a:spcPct val="104000"/>
              </a:lnSpc>
              <a:spcBef>
                <a:spcPts val="300"/>
              </a:spcBef>
              <a:spcAft>
                <a:spcPts val="300"/>
              </a:spcAft>
              <a:buNone/>
            </a:pPr>
            <a:r>
              <a:rPr lang="tr-TR" altLang="tr-TR" sz="1800" b="1"/>
              <a:t>1.KAYIT ARAŞTIRMALARI(Retrospektif):</a:t>
            </a:r>
            <a:r>
              <a:rPr lang="tr-TR" altLang="tr-TR" sz="1800"/>
              <a:t> </a:t>
            </a:r>
          </a:p>
          <a:p>
            <a:pPr>
              <a:lnSpc>
                <a:spcPct val="104000"/>
              </a:lnSpc>
              <a:spcBef>
                <a:spcPts val="300"/>
              </a:spcBef>
              <a:spcAft>
                <a:spcPts val="300"/>
              </a:spcAft>
              <a:buFont typeface="Wingdings" panose="05000000000000000000" pitchFamily="2" charset="2"/>
              <a:buChar char="ü"/>
            </a:pPr>
            <a:r>
              <a:rPr lang="tr-TR" altLang="tr-TR" sz="1400"/>
              <a:t>Sağlık kurumlarında rutin olarak tutulan kayıtlardan yararlanılarak yapılan araştırmalar,</a:t>
            </a:r>
          </a:p>
          <a:p>
            <a:pPr>
              <a:lnSpc>
                <a:spcPct val="104000"/>
              </a:lnSpc>
              <a:spcBef>
                <a:spcPts val="300"/>
              </a:spcBef>
              <a:spcAft>
                <a:spcPts val="300"/>
              </a:spcAft>
              <a:buFont typeface="Wingdings" panose="05000000000000000000" pitchFamily="2" charset="2"/>
              <a:buChar char="ü"/>
            </a:pPr>
            <a:r>
              <a:rPr lang="tr-TR" altLang="tr-TR" sz="1400"/>
              <a:t> Ancak araştırma planlaması aşamasında düşünülen kayıtlarda veri bulunup bulunamayacağı, kayıtların eksiksiz ve doğru tutulup tutulmadığı araştırılmalı ve emin olunmalı, </a:t>
            </a:r>
          </a:p>
          <a:p>
            <a:pPr>
              <a:lnSpc>
                <a:spcPct val="104000"/>
              </a:lnSpc>
              <a:spcBef>
                <a:spcPts val="300"/>
              </a:spcBef>
              <a:spcAft>
                <a:spcPts val="300"/>
              </a:spcAft>
              <a:buFont typeface="Wingdings" panose="05000000000000000000" pitchFamily="2" charset="2"/>
              <a:buChar char="ü"/>
            </a:pPr>
            <a:r>
              <a:rPr lang="tr-TR" altLang="tr-TR" sz="1400"/>
              <a:t>Ayrıca hangi veri ve değişkenlerle çalışılacağının belirlendiği bir </a:t>
            </a:r>
            <a:r>
              <a:rPr lang="tr-TR" altLang="tr-TR" sz="1400" b="1"/>
              <a:t>BİLGİ KAYIT FORMU</a:t>
            </a:r>
            <a:r>
              <a:rPr lang="tr-TR" altLang="tr-TR" sz="1400"/>
              <a:t> geliştirilmeli,</a:t>
            </a:r>
          </a:p>
          <a:p>
            <a:pPr>
              <a:lnSpc>
                <a:spcPct val="104000"/>
              </a:lnSpc>
              <a:spcBef>
                <a:spcPts val="300"/>
              </a:spcBef>
              <a:spcAft>
                <a:spcPts val="300"/>
              </a:spcAft>
              <a:buFont typeface="Wingdings" panose="05000000000000000000" pitchFamily="2" charset="2"/>
              <a:buChar char="ü"/>
            </a:pPr>
            <a:endParaRPr lang="tr-TR" altLang="tr-TR" sz="1400"/>
          </a:p>
          <a:p>
            <a:pPr>
              <a:buFont typeface="Monotype Sorts" pitchFamily="2" charset="2"/>
              <a:buNone/>
            </a:pPr>
            <a:r>
              <a:rPr lang="tr-TR" altLang="tr-TR" sz="1800" b="1"/>
              <a:t>2.ANKET ARAŞTIRMALARI:</a:t>
            </a:r>
            <a:r>
              <a:rPr lang="tr-TR" altLang="tr-TR" sz="1800"/>
              <a:t> </a:t>
            </a:r>
          </a:p>
          <a:p>
            <a:pPr>
              <a:buFont typeface="Wingdings" panose="05000000000000000000" pitchFamily="2" charset="2"/>
              <a:buChar char="ü"/>
            </a:pPr>
            <a:r>
              <a:rPr lang="tr-TR" altLang="tr-TR" sz="1400"/>
              <a:t>Kayıtlarda umulan verilerin bulunamaması, ya da planlanan araştırmanın amacına yönelik verilerin, hazırlanan sorulardan oluşan anketle toplanabileceğinin düşünülmesi durumlarında yapılan çalışmalar,</a:t>
            </a:r>
          </a:p>
          <a:p>
            <a:pPr>
              <a:buFont typeface="Wingdings" panose="05000000000000000000" pitchFamily="2" charset="2"/>
              <a:buChar char="ü"/>
            </a:pPr>
            <a:r>
              <a:rPr lang="tr-TR" altLang="tr-TR" sz="1400"/>
              <a:t>Anket, hazırlama tekniğine ve ilkelerine uyulmalı, sorular yönlendirici olmamalı,</a:t>
            </a:r>
          </a:p>
          <a:p>
            <a:pPr>
              <a:buFont typeface="Wingdings" panose="05000000000000000000" pitchFamily="2" charset="2"/>
              <a:buChar char="ü"/>
            </a:pPr>
            <a:r>
              <a:rPr lang="tr-TR" altLang="tr-TR" sz="1400"/>
              <a:t>Bunların aynı zamanda </a:t>
            </a:r>
            <a:r>
              <a:rPr lang="tr-TR" altLang="tr-TR" sz="1400" b="1"/>
              <a:t>KESİTSEL(Cros Sectional), DURUM SAPTAMA </a:t>
            </a:r>
            <a:r>
              <a:rPr lang="tr-TR" altLang="tr-TR" sz="1400"/>
              <a:t>ve</a:t>
            </a:r>
            <a:r>
              <a:rPr lang="tr-TR" altLang="tr-TR" sz="1400" b="1"/>
              <a:t> BETİMLEYİCİ /TANIMLAYICI(Descriptive), </a:t>
            </a:r>
            <a:r>
              <a:rPr lang="tr-TR" altLang="tr-TR" sz="1400"/>
              <a:t>özellikleri de bulunabilir,</a:t>
            </a:r>
            <a:endParaRPr lang="en-GB" altLang="tr-TR" sz="1400"/>
          </a:p>
        </p:txBody>
      </p:sp>
      <p:sp>
        <p:nvSpPr>
          <p:cNvPr id="107524" name="3 Slayt Numarası Yer Tutucusu">
            <a:extLst>
              <a:ext uri="{FF2B5EF4-FFF2-40B4-BE49-F238E27FC236}">
                <a16:creationId xmlns:a16="http://schemas.microsoft.com/office/drawing/2014/main" id="{B0461AC4-47D8-4970-83A8-69EBED2A9AC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19D3C36F-5E26-4747-B1EC-4EE2FBE8B697}" type="slidenum">
              <a:rPr kumimoji="0" lang="tr-TR" altLang="tr-TR" sz="1400"/>
              <a:pPr>
                <a:spcBef>
                  <a:spcPct val="50000"/>
                </a:spcBef>
                <a:buClrTx/>
                <a:buSzTx/>
                <a:buFontTx/>
                <a:buNone/>
              </a:pPr>
              <a:t>27</a:t>
            </a:fld>
            <a:endParaRPr kumimoji="0" lang="tr-TR" altLang="tr-TR" sz="1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1 Başlık">
            <a:extLst>
              <a:ext uri="{FF2B5EF4-FFF2-40B4-BE49-F238E27FC236}">
                <a16:creationId xmlns:a16="http://schemas.microsoft.com/office/drawing/2014/main" id="{B05C8F1C-0C12-4E2C-A8F5-3096BEB6BA43}"/>
              </a:ext>
            </a:extLst>
          </p:cNvPr>
          <p:cNvSpPr>
            <a:spLocks noGrp="1"/>
          </p:cNvSpPr>
          <p:nvPr>
            <p:ph type="title"/>
          </p:nvPr>
        </p:nvSpPr>
        <p:spPr>
          <a:xfrm>
            <a:off x="2697163" y="188914"/>
            <a:ext cx="7772400" cy="719137"/>
          </a:xfrm>
        </p:spPr>
        <p:txBody>
          <a:bodyPr/>
          <a:lstStyle/>
          <a:p>
            <a:pPr algn="ctr"/>
            <a:r>
              <a:rPr lang="tr-TR" altLang="tr-TR" sz="2000" b="1">
                <a:solidFill>
                  <a:srgbClr val="C00000"/>
                </a:solidFill>
                <a:latin typeface="Arial" panose="020B0604020202020204" pitchFamily="34" charset="0"/>
              </a:rPr>
              <a:t>I.SINIFLANDIRMA </a:t>
            </a:r>
            <a:br>
              <a:rPr lang="tr-TR" altLang="tr-TR" sz="2000" b="1">
                <a:solidFill>
                  <a:srgbClr val="C00000"/>
                </a:solidFill>
                <a:latin typeface="Arial" panose="020B0604020202020204" pitchFamily="34" charset="0"/>
              </a:rPr>
            </a:br>
            <a:r>
              <a:rPr lang="tr-TR" altLang="tr-TR" sz="2000" b="1">
                <a:solidFill>
                  <a:srgbClr val="C00000"/>
                </a:solidFill>
                <a:latin typeface="Arial" panose="020B0604020202020204" pitchFamily="34" charset="0"/>
              </a:rPr>
              <a:t>4.VERİ TOPLAMA BİÇİMİNE GÖRE</a:t>
            </a:r>
            <a:endParaRPr lang="tr-TR" altLang="tr-TR" sz="2000">
              <a:solidFill>
                <a:srgbClr val="C00000"/>
              </a:solidFill>
            </a:endParaRPr>
          </a:p>
        </p:txBody>
      </p:sp>
      <p:sp>
        <p:nvSpPr>
          <p:cNvPr id="109571" name="2 İçerik Yer Tutucusu">
            <a:extLst>
              <a:ext uri="{FF2B5EF4-FFF2-40B4-BE49-F238E27FC236}">
                <a16:creationId xmlns:a16="http://schemas.microsoft.com/office/drawing/2014/main" id="{5D162035-BBD0-4159-B831-D63B7FB5A4B6}"/>
              </a:ext>
            </a:extLst>
          </p:cNvPr>
          <p:cNvSpPr>
            <a:spLocks noGrp="1"/>
          </p:cNvSpPr>
          <p:nvPr>
            <p:ph idx="1"/>
          </p:nvPr>
        </p:nvSpPr>
        <p:spPr>
          <a:xfrm>
            <a:off x="2697163" y="836614"/>
            <a:ext cx="7772400" cy="5832475"/>
          </a:xfrm>
        </p:spPr>
        <p:txBody>
          <a:bodyPr>
            <a:normAutofit fontScale="92500" lnSpcReduction="20000"/>
          </a:bodyPr>
          <a:lstStyle/>
          <a:p>
            <a:pPr>
              <a:buFont typeface="Monotype Sorts" pitchFamily="2" charset="2"/>
              <a:buNone/>
            </a:pPr>
            <a:r>
              <a:rPr lang="tr-TR" altLang="tr-TR" sz="1800" b="1"/>
              <a:t>3.DENEYSEL ARAŞTIRMALAR:</a:t>
            </a:r>
          </a:p>
          <a:p>
            <a:pPr>
              <a:buFont typeface="Wingdings" panose="05000000000000000000" pitchFamily="2" charset="2"/>
              <a:buChar char="ü"/>
            </a:pPr>
            <a:r>
              <a:rPr lang="tr-TR" altLang="tr-TR" sz="1400"/>
              <a:t>Doğal ortamın özelliklerine benzer bir düzenek hazırlayarak(laboratuvar ortamı), belli bir amaçla yapılan çalışmalar, </a:t>
            </a:r>
          </a:p>
          <a:p>
            <a:pPr>
              <a:buFont typeface="Wingdings" panose="05000000000000000000" pitchFamily="2" charset="2"/>
              <a:buChar char="ü"/>
            </a:pPr>
            <a:r>
              <a:rPr lang="tr-TR" altLang="tr-TR" sz="1400"/>
              <a:t>Bunlara, laboratuvar çalışması da denilmekte,</a:t>
            </a:r>
          </a:p>
          <a:p>
            <a:pPr>
              <a:buFont typeface="Wingdings" panose="05000000000000000000" pitchFamily="2" charset="2"/>
              <a:buChar char="ü"/>
            </a:pPr>
            <a:r>
              <a:rPr lang="tr-TR" altLang="tr-TR" sz="1400"/>
              <a:t>İncelenen etken ve olaylar araştırıcının kontrolünde olduğundan, istendiğinde koşullar amaca yönelik olarak değiştirilebilir,</a:t>
            </a:r>
          </a:p>
          <a:p>
            <a:pPr>
              <a:buFont typeface="Wingdings" panose="05000000000000000000" pitchFamily="2" charset="2"/>
              <a:buChar char="ü"/>
            </a:pPr>
            <a:r>
              <a:rPr lang="tr-TR" altLang="tr-TR" sz="1400"/>
              <a:t>Deney hayvanları ile yapılan araştırmalar(Yaşlanma süreci avantajı),</a:t>
            </a:r>
          </a:p>
          <a:p>
            <a:pPr>
              <a:buFont typeface="Wingdings" panose="05000000000000000000" pitchFamily="2" charset="2"/>
              <a:buChar char="ü"/>
            </a:pPr>
            <a:endParaRPr lang="tr-TR" altLang="tr-TR" sz="1400"/>
          </a:p>
          <a:p>
            <a:pPr>
              <a:buFont typeface="Wingdings" panose="05000000000000000000" pitchFamily="2" charset="2"/>
              <a:buChar char="v"/>
            </a:pPr>
            <a:r>
              <a:rPr lang="tr-TR" altLang="tr-TR" sz="1400" b="1"/>
              <a:t>Örneğin; “Röntgen Işınlarının Kobaylardaki Zararlı Etkileri”</a:t>
            </a:r>
          </a:p>
          <a:p>
            <a:pPr>
              <a:buFont typeface="Wingdings" panose="05000000000000000000" pitchFamily="2" charset="2"/>
              <a:buChar char="ü"/>
            </a:pPr>
            <a:endParaRPr lang="tr-TR" altLang="tr-TR" sz="1800"/>
          </a:p>
          <a:p>
            <a:pPr>
              <a:buFont typeface="Monotype Sorts" pitchFamily="2" charset="2"/>
              <a:buNone/>
            </a:pPr>
            <a:r>
              <a:rPr lang="tr-TR" altLang="tr-TR" sz="1800" b="1"/>
              <a:t>4.GÖZLEMSEL ARAŞTIRMALAR:</a:t>
            </a:r>
            <a:r>
              <a:rPr lang="tr-TR" altLang="tr-TR" sz="1800"/>
              <a:t> </a:t>
            </a:r>
          </a:p>
          <a:p>
            <a:pPr>
              <a:buFont typeface="Wingdings" panose="05000000000000000000" pitchFamily="2" charset="2"/>
              <a:buChar char="ü"/>
            </a:pPr>
            <a:r>
              <a:rPr lang="tr-TR" altLang="tr-TR" sz="1400"/>
              <a:t>Araştırmaya konu olan sağlık olayı ya da sorunu, araştırmacı tarafından doğal ortamında incelenir ve araştırılır, </a:t>
            </a:r>
          </a:p>
          <a:p>
            <a:pPr>
              <a:buFont typeface="Wingdings" panose="05000000000000000000" pitchFamily="2" charset="2"/>
              <a:buChar char="ü"/>
            </a:pPr>
            <a:r>
              <a:rPr lang="tr-TR" altLang="tr-TR" sz="1400"/>
              <a:t>Koşulları değiştirmek olanaklı değildir,</a:t>
            </a:r>
          </a:p>
          <a:p>
            <a:pPr>
              <a:buFont typeface="Wingdings" panose="05000000000000000000" pitchFamily="2" charset="2"/>
              <a:buChar char="ü"/>
            </a:pPr>
            <a:r>
              <a:rPr lang="tr-TR" altLang="tr-TR" sz="1400"/>
              <a:t>Saha(Alan) araştırmalarının hemen tümü gözlemsel araştırmalar olarak değerlendirilebilir,</a:t>
            </a:r>
          </a:p>
          <a:p>
            <a:pPr>
              <a:buFont typeface="Wingdings" panose="05000000000000000000" pitchFamily="2" charset="2"/>
              <a:buChar char="ü"/>
            </a:pPr>
            <a:r>
              <a:rPr lang="tr-TR" altLang="tr-TR" sz="1400" b="1"/>
              <a:t>Sahada yapılan;</a:t>
            </a:r>
          </a:p>
          <a:p>
            <a:pPr>
              <a:buFont typeface="Wingdings" panose="05000000000000000000" pitchFamily="2" charset="2"/>
              <a:buChar char="Ø"/>
            </a:pPr>
            <a:r>
              <a:rPr lang="tr-TR" altLang="tr-TR" sz="1400"/>
              <a:t>Tanımlayıcı/Betimleyici(Descriptive),</a:t>
            </a:r>
          </a:p>
          <a:p>
            <a:pPr>
              <a:buFont typeface="Wingdings" panose="05000000000000000000" pitchFamily="2" charset="2"/>
              <a:buChar char="Ø"/>
            </a:pPr>
            <a:r>
              <a:rPr lang="tr-TR" altLang="tr-TR" sz="1400"/>
              <a:t>Analitik(Kesitsel/Cross Sectional; İleriye Yönelik/Prospective; Geriye Dönük/Retrospective) araştırmalar gözlemsel nitelik de taşımaktadır,</a:t>
            </a:r>
          </a:p>
          <a:p>
            <a:pPr>
              <a:buFont typeface="Wingdings" panose="05000000000000000000" pitchFamily="2" charset="2"/>
              <a:buChar char="Ø"/>
            </a:pPr>
            <a:endParaRPr lang="tr-TR" altLang="tr-TR" sz="1400"/>
          </a:p>
          <a:p>
            <a:pPr>
              <a:buFont typeface="Wingdings" panose="05000000000000000000" pitchFamily="2" charset="2"/>
              <a:buChar char="v"/>
            </a:pPr>
            <a:r>
              <a:rPr lang="tr-TR" altLang="tr-TR" sz="1400" b="1"/>
              <a:t>Örneğin; “Ankara İlindeki Hastane Yöneticilerinin Zaman Yönetimi Durumları ve Bunu Etkileyen Etmenler”</a:t>
            </a:r>
            <a:endParaRPr lang="en-GB" altLang="tr-TR" sz="1400" b="1"/>
          </a:p>
          <a:p>
            <a:pPr>
              <a:buFont typeface="Monotype Sorts" pitchFamily="2" charset="2"/>
              <a:buNone/>
            </a:pPr>
            <a:endParaRPr lang="tr-TR" altLang="tr-TR" sz="1400"/>
          </a:p>
          <a:p>
            <a:endParaRPr lang="tr-TR" altLang="tr-TR"/>
          </a:p>
        </p:txBody>
      </p:sp>
      <p:sp>
        <p:nvSpPr>
          <p:cNvPr id="109572" name="3 Slayt Numarası Yer Tutucusu">
            <a:extLst>
              <a:ext uri="{FF2B5EF4-FFF2-40B4-BE49-F238E27FC236}">
                <a16:creationId xmlns:a16="http://schemas.microsoft.com/office/drawing/2014/main" id="{B81243AA-CF5F-457F-B483-95ADEDA7C31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8EA28A15-2C90-44F7-8CA6-88E5BAA3BB5C}" type="slidenum">
              <a:rPr kumimoji="0" lang="tr-TR" altLang="tr-TR" sz="1400"/>
              <a:pPr>
                <a:spcBef>
                  <a:spcPct val="50000"/>
                </a:spcBef>
                <a:buClrTx/>
                <a:buSzTx/>
                <a:buFontTx/>
                <a:buNone/>
              </a:pPr>
              <a:t>28</a:t>
            </a:fld>
            <a:endParaRPr kumimoji="0" lang="tr-TR" altLang="tr-TR"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B2D2619A-9CC5-47A4-AB22-B24D38D394A2}"/>
              </a:ext>
            </a:extLst>
          </p:cNvPr>
          <p:cNvSpPr>
            <a:spLocks noGrp="1"/>
          </p:cNvSpPr>
          <p:nvPr>
            <p:ph type="title"/>
          </p:nvPr>
        </p:nvSpPr>
        <p:spPr>
          <a:xfrm>
            <a:off x="2697163" y="260351"/>
            <a:ext cx="7772400" cy="576263"/>
          </a:xfrm>
        </p:spPr>
        <p:txBody>
          <a:bodyPr/>
          <a:lstStyle/>
          <a:p>
            <a:pPr algn="ctr">
              <a:defRPr/>
            </a:pPr>
            <a:r>
              <a:rPr lang="tr-TR" sz="2800" b="1" dirty="0">
                <a:solidFill>
                  <a:srgbClr val="C00000"/>
                </a:solidFill>
                <a:latin typeface="+mn-lt"/>
              </a:rPr>
              <a:t>BİLİM VE ARAŞTIRMA İLİŞKİSİ</a:t>
            </a:r>
          </a:p>
        </p:txBody>
      </p:sp>
      <p:sp>
        <p:nvSpPr>
          <p:cNvPr id="58371" name="2 İçerik Yer Tutucusu">
            <a:extLst>
              <a:ext uri="{FF2B5EF4-FFF2-40B4-BE49-F238E27FC236}">
                <a16:creationId xmlns:a16="http://schemas.microsoft.com/office/drawing/2014/main" id="{53B9BBCC-049E-40C1-9CED-7A78D2E2D155}"/>
              </a:ext>
            </a:extLst>
          </p:cNvPr>
          <p:cNvSpPr>
            <a:spLocks noGrp="1"/>
          </p:cNvSpPr>
          <p:nvPr>
            <p:ph idx="1"/>
          </p:nvPr>
        </p:nvSpPr>
        <p:spPr>
          <a:xfrm>
            <a:off x="2697163" y="836614"/>
            <a:ext cx="7772400" cy="5545137"/>
          </a:xfrm>
        </p:spPr>
        <p:txBody>
          <a:bodyPr/>
          <a:lstStyle/>
          <a:p>
            <a:r>
              <a:rPr lang="tr-TR" altLang="tr-TR" sz="1800"/>
              <a:t>Bilimsel bilgi birikimi, araştırmalarla sağlanır, bilimsel bilgi üretimi ve birikimi, araştırmaların bilgi dünyasına katkıları ve kazandırdıkları ile olanaklıdır.</a:t>
            </a:r>
          </a:p>
          <a:p>
            <a:r>
              <a:rPr lang="tr-TR" altLang="tr-TR" sz="1800"/>
              <a:t>Araştırmalarda kuramlar önemlidir. </a:t>
            </a:r>
            <a:r>
              <a:rPr lang="tr-TR" altLang="tr-TR" sz="1800" b="1">
                <a:solidFill>
                  <a:srgbClr val="002060"/>
                </a:solidFill>
              </a:rPr>
              <a:t>Kuram;</a:t>
            </a:r>
            <a:r>
              <a:rPr lang="tr-TR" altLang="tr-TR" sz="1800">
                <a:solidFill>
                  <a:srgbClr val="002060"/>
                </a:solidFill>
              </a:rPr>
              <a:t> </a:t>
            </a:r>
            <a:r>
              <a:rPr lang="tr-TR" altLang="tr-TR" sz="1800" b="1">
                <a:solidFill>
                  <a:srgbClr val="002060"/>
                </a:solidFill>
              </a:rPr>
              <a:t>doğruluğu test edilmiş bilgilerin, bir konuyu açıklayan ilişkiler sistemidir. </a:t>
            </a:r>
          </a:p>
          <a:p>
            <a:r>
              <a:rPr lang="tr-TR" altLang="tr-TR" sz="1800"/>
              <a:t>Bilim, araştırma bulguları ve yeni geliştirilen araştırma teknikleri ile gelişir, gelişen bilim ile araştırmalar kendine daha sağlam kanıt ve dayanak bulur.</a:t>
            </a:r>
          </a:p>
          <a:p>
            <a:r>
              <a:rPr lang="tr-TR" altLang="tr-TR" sz="1800"/>
              <a:t>Sağlık araştırmaları büyük ölçüde insanlar arasında yapıldığından araştırıcının, araştırma grubunun haklarını ve iyiliğini kollama sorumluluğu ve etik yükümlülüğü vardır.</a:t>
            </a:r>
          </a:p>
          <a:p>
            <a:r>
              <a:rPr lang="tr-TR" altLang="tr-TR" sz="1800"/>
              <a:t>Demokrasi ile araştırma arasında yakın ilişki bulunmaktadır. Toplumun </a:t>
            </a:r>
            <a:r>
              <a:rPr lang="tr-TR" altLang="tr-TR" sz="1800" b="1"/>
              <a:t>“kendi  kendini yönetimi” </a:t>
            </a:r>
            <a:r>
              <a:rPr lang="tr-TR" altLang="tr-TR" sz="1800"/>
              <a:t>olarak tanımlanabilen demokrasi; </a:t>
            </a:r>
            <a:r>
              <a:rPr lang="tr-TR" altLang="tr-TR" sz="1800" b="1"/>
              <a:t>“kendileri dışındaki güçlerin koyduğu kurallarla değil, toplumun kendi koydukları kurallarla yaşamasıdır”. </a:t>
            </a:r>
          </a:p>
          <a:p>
            <a:r>
              <a:rPr lang="tr-TR" altLang="tr-TR" sz="1800"/>
              <a:t>Araştırmalarda bilimsel tutum ve davranış çok önemlidir. Bilimsel tutum ve davranış araştırma kadar </a:t>
            </a:r>
            <a:r>
              <a:rPr lang="tr-TR" altLang="tr-TR" sz="1800" b="1"/>
              <a:t>demokratik yaşam </a:t>
            </a:r>
            <a:r>
              <a:rPr lang="tr-TR" altLang="tr-TR" sz="1800"/>
              <a:t>için de gereklidir.</a:t>
            </a:r>
          </a:p>
          <a:p>
            <a:endParaRPr lang="tr-TR" altLang="tr-TR"/>
          </a:p>
        </p:txBody>
      </p:sp>
      <p:sp>
        <p:nvSpPr>
          <p:cNvPr id="58372" name="3 Slayt Numarası Yer Tutucusu">
            <a:extLst>
              <a:ext uri="{FF2B5EF4-FFF2-40B4-BE49-F238E27FC236}">
                <a16:creationId xmlns:a16="http://schemas.microsoft.com/office/drawing/2014/main" id="{74C8A018-6379-4F40-94DE-D98E960E217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100E3313-EBC0-4193-8BAE-606CE3C83F53}" type="slidenum">
              <a:rPr kumimoji="0" lang="tr-TR" altLang="tr-TR" sz="1400"/>
              <a:pPr>
                <a:spcBef>
                  <a:spcPct val="50000"/>
                </a:spcBef>
                <a:buClrTx/>
                <a:buSzTx/>
                <a:buFontTx/>
                <a:buNone/>
              </a:pPr>
              <a:t>3</a:t>
            </a:fld>
            <a:endParaRPr kumimoji="0" lang="tr-TR" altLang="tr-TR"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827BC834-5391-45C4-9F75-78EBC445403E}"/>
              </a:ext>
            </a:extLst>
          </p:cNvPr>
          <p:cNvSpPr>
            <a:spLocks noGrp="1"/>
          </p:cNvSpPr>
          <p:nvPr>
            <p:ph type="title"/>
          </p:nvPr>
        </p:nvSpPr>
        <p:spPr>
          <a:xfrm>
            <a:off x="2424113" y="188913"/>
            <a:ext cx="8064500" cy="792162"/>
          </a:xfrm>
        </p:spPr>
        <p:txBody>
          <a:bodyPr>
            <a:normAutofit/>
          </a:bodyPr>
          <a:lstStyle/>
          <a:p>
            <a:pPr algn="ctr">
              <a:defRPr/>
            </a:pPr>
            <a:r>
              <a:rPr lang="tr-TR" sz="2400" b="1" dirty="0">
                <a:solidFill>
                  <a:srgbClr val="C00000"/>
                </a:solidFill>
                <a:latin typeface="+mn-lt"/>
              </a:rPr>
              <a:t>TIP/SAĞLIK VE SAĞLIK YÖNETİMİ ALANINDA ARAŞTIRMA </a:t>
            </a:r>
          </a:p>
        </p:txBody>
      </p:sp>
      <p:sp>
        <p:nvSpPr>
          <p:cNvPr id="72707" name="2 İçerik Yer Tutucusu">
            <a:extLst>
              <a:ext uri="{FF2B5EF4-FFF2-40B4-BE49-F238E27FC236}">
                <a16:creationId xmlns:a16="http://schemas.microsoft.com/office/drawing/2014/main" id="{55D4DCCB-A24F-42A7-8335-A4233BFB61FC}"/>
              </a:ext>
            </a:extLst>
          </p:cNvPr>
          <p:cNvSpPr>
            <a:spLocks noGrp="1"/>
          </p:cNvSpPr>
          <p:nvPr>
            <p:ph sz="half" idx="1"/>
          </p:nvPr>
        </p:nvSpPr>
        <p:spPr>
          <a:xfrm>
            <a:off x="2424113" y="908050"/>
            <a:ext cx="4392612" cy="5797550"/>
          </a:xfrm>
        </p:spPr>
        <p:txBody>
          <a:bodyPr>
            <a:normAutofit lnSpcReduction="10000"/>
          </a:bodyPr>
          <a:lstStyle/>
          <a:p>
            <a:pPr lvl="1">
              <a:spcBef>
                <a:spcPts val="1000"/>
              </a:spcBef>
              <a:spcAft>
                <a:spcPts val="300"/>
              </a:spcAft>
              <a:buNone/>
              <a:defRPr/>
            </a:pPr>
            <a:r>
              <a:rPr lang="tr-TR" altLang="tr-TR" sz="1400" dirty="0">
                <a:cs typeface="Times New Roman" panose="02020603050405020304" pitchFamily="18" charset="0"/>
              </a:rPr>
              <a:t>Bir amaca ve hedefe ulaşmak, bir konuyu aydınlatmak, bir soruna çözüm getirmek, belirli kavramlara, kuramlara ya da yasalara ulaşabilmek için yapılan planlı ve bilimsel çalışmalara </a:t>
            </a:r>
            <a:r>
              <a:rPr lang="tr-TR" altLang="tr-TR" sz="1400" b="1" dirty="0">
                <a:cs typeface="Times New Roman" panose="02020603050405020304" pitchFamily="18" charset="0"/>
              </a:rPr>
              <a:t>ARAŞTIRMA</a:t>
            </a:r>
            <a:r>
              <a:rPr lang="tr-TR" altLang="tr-TR" sz="1400" dirty="0">
                <a:cs typeface="Times New Roman" panose="02020603050405020304" pitchFamily="18" charset="0"/>
              </a:rPr>
              <a:t> denir.</a:t>
            </a:r>
          </a:p>
          <a:p>
            <a:pPr lvl="1">
              <a:spcBef>
                <a:spcPts val="1000"/>
              </a:spcBef>
              <a:spcAft>
                <a:spcPts val="300"/>
              </a:spcAft>
              <a:buNone/>
              <a:defRPr/>
            </a:pPr>
            <a:endParaRPr lang="tr-TR" altLang="tr-TR" sz="1400" b="1" dirty="0">
              <a:cs typeface="Times New Roman" panose="02020603050405020304" pitchFamily="18" charset="0"/>
            </a:endParaRPr>
          </a:p>
          <a:p>
            <a:pPr lvl="1">
              <a:spcBef>
                <a:spcPts val="1000"/>
              </a:spcBef>
              <a:spcAft>
                <a:spcPts val="300"/>
              </a:spcAft>
              <a:buNone/>
              <a:defRPr/>
            </a:pPr>
            <a:r>
              <a:rPr lang="tr-TR" altLang="tr-TR" sz="1400" b="1" dirty="0">
                <a:cs typeface="Times New Roman" panose="02020603050405020304" pitchFamily="18" charset="0"/>
              </a:rPr>
              <a:t>A.BİR AMACA  VE HEDEFE YÖNELİK OLARAK, </a:t>
            </a:r>
          </a:p>
          <a:p>
            <a:pPr lvl="1">
              <a:spcBef>
                <a:spcPts val="1000"/>
              </a:spcBef>
              <a:spcAft>
                <a:spcPts val="300"/>
              </a:spcAft>
              <a:buFont typeface="Wingdings" panose="05000000000000000000" pitchFamily="2" charset="2"/>
              <a:buChar char="q"/>
              <a:defRPr/>
            </a:pPr>
            <a:r>
              <a:rPr lang="tr-TR" altLang="tr-TR" sz="1400" dirty="0">
                <a:cs typeface="Times New Roman" panose="02020603050405020304" pitchFamily="18" charset="0"/>
              </a:rPr>
              <a:t>Bir bölge ya da sağlık kuruluşlarında;</a:t>
            </a:r>
          </a:p>
          <a:p>
            <a:pPr lvl="1">
              <a:spcBef>
                <a:spcPts val="1000"/>
              </a:spcBef>
              <a:spcAft>
                <a:spcPts val="300"/>
              </a:spcAft>
              <a:buFont typeface="Wingdings" panose="05000000000000000000" pitchFamily="2" charset="2"/>
              <a:buChar char="ü"/>
              <a:defRPr/>
            </a:pPr>
            <a:r>
              <a:rPr lang="tr-TR" altLang="tr-TR" sz="1400" dirty="0">
                <a:cs typeface="Times New Roman" panose="02020603050405020304" pitchFamily="18" charset="0"/>
              </a:rPr>
              <a:t>Durum belirlemek, tanımlamak(kişi, yer, zaman özelliklerine göre dağılım),</a:t>
            </a:r>
          </a:p>
          <a:p>
            <a:pPr lvl="1">
              <a:spcBef>
                <a:spcPts val="1000"/>
              </a:spcBef>
              <a:spcAft>
                <a:spcPts val="300"/>
              </a:spcAft>
              <a:buFont typeface="Wingdings" panose="05000000000000000000" pitchFamily="2" charset="2"/>
              <a:buChar char="ü"/>
              <a:defRPr/>
            </a:pPr>
            <a:r>
              <a:rPr lang="tr-TR" altLang="tr-TR" sz="1400" dirty="0">
                <a:cs typeface="Times New Roman" panose="02020603050405020304" pitchFamily="18" charset="0"/>
              </a:rPr>
              <a:t>Sorunları ve öncelikleri belirlemek,</a:t>
            </a:r>
          </a:p>
          <a:p>
            <a:pPr lvl="1">
              <a:spcBef>
                <a:spcPts val="1000"/>
              </a:spcBef>
              <a:spcAft>
                <a:spcPts val="300"/>
              </a:spcAft>
              <a:buFont typeface="Wingdings" panose="05000000000000000000" pitchFamily="2" charset="2"/>
              <a:buChar char="ü"/>
              <a:defRPr/>
            </a:pPr>
            <a:r>
              <a:rPr lang="tr-TR" altLang="tr-TR" sz="1400" dirty="0">
                <a:cs typeface="Times New Roman" panose="02020603050405020304" pitchFamily="18" charset="0"/>
              </a:rPr>
              <a:t>Sorunların nedenlerini(analitik) saptamak, sorunlara yönelik çözüm önerileri geliştirmek,</a:t>
            </a:r>
          </a:p>
          <a:p>
            <a:pPr lvl="1">
              <a:spcBef>
                <a:spcPts val="1000"/>
              </a:spcBef>
              <a:spcAft>
                <a:spcPts val="300"/>
              </a:spcAft>
              <a:buFont typeface="Wingdings" panose="05000000000000000000" pitchFamily="2" charset="2"/>
              <a:buChar char="ü"/>
              <a:defRPr/>
            </a:pPr>
            <a:r>
              <a:rPr lang="tr-TR" altLang="tr-TR" sz="1400" dirty="0">
                <a:cs typeface="Times New Roman" panose="02020603050405020304" pitchFamily="18" charset="0"/>
              </a:rPr>
              <a:t>İşlemleri kolaylaştırmak ve verimi artırmak için yöntem, model, teknik, araç ve gereç geliştirmek; etkinliğini, geçerliğini ve güvenirliğini ortaya koymak(Metodolojik),</a:t>
            </a:r>
          </a:p>
          <a:p>
            <a:pPr marL="457200" lvl="1" indent="0">
              <a:spcBef>
                <a:spcPts val="1000"/>
              </a:spcBef>
              <a:spcAft>
                <a:spcPts val="300"/>
              </a:spcAft>
              <a:buNone/>
              <a:defRPr/>
            </a:pPr>
            <a:r>
              <a:rPr lang="tr-TR" sz="1400" b="1" dirty="0">
                <a:solidFill>
                  <a:srgbClr val="C00000"/>
                </a:solidFill>
                <a:cs typeface="Times New Roman" pitchFamily="18" charset="0"/>
              </a:rPr>
              <a:t>***</a:t>
            </a:r>
            <a:r>
              <a:rPr lang="tr-TR" sz="1400" b="1" dirty="0">
                <a:cs typeface="Times New Roman" pitchFamily="18" charset="0"/>
              </a:rPr>
              <a:t>Gözlenebilir ve Ölçülebilir olmalı.</a:t>
            </a:r>
          </a:p>
          <a:p>
            <a:pPr marL="457200" lvl="1" indent="0">
              <a:spcBef>
                <a:spcPts val="1000"/>
              </a:spcBef>
              <a:spcAft>
                <a:spcPts val="300"/>
              </a:spcAft>
              <a:buNone/>
              <a:defRPr/>
            </a:pPr>
            <a:endParaRPr lang="tr-TR" altLang="tr-TR" sz="1400" dirty="0">
              <a:cs typeface="Times New Roman" panose="02020603050405020304" pitchFamily="18" charset="0"/>
            </a:endParaRPr>
          </a:p>
          <a:p>
            <a:pPr lvl="1">
              <a:spcBef>
                <a:spcPts val="1000"/>
              </a:spcBef>
              <a:spcAft>
                <a:spcPts val="300"/>
              </a:spcAft>
              <a:buNone/>
              <a:defRPr/>
            </a:pPr>
            <a:endParaRPr lang="tr-TR" altLang="tr-TR" sz="1100" dirty="0">
              <a:cs typeface="Times New Roman" panose="02020603050405020304" pitchFamily="18" charset="0"/>
            </a:endParaRPr>
          </a:p>
          <a:p>
            <a:pPr>
              <a:defRPr/>
            </a:pPr>
            <a:endParaRPr lang="tr-TR" altLang="tr-TR" dirty="0"/>
          </a:p>
        </p:txBody>
      </p:sp>
      <p:sp>
        <p:nvSpPr>
          <p:cNvPr id="60420" name="3 İçerik Yer Tutucusu">
            <a:extLst>
              <a:ext uri="{FF2B5EF4-FFF2-40B4-BE49-F238E27FC236}">
                <a16:creationId xmlns:a16="http://schemas.microsoft.com/office/drawing/2014/main" id="{A216CE1A-9DB3-43A8-91B1-7B06494C9DDD}"/>
              </a:ext>
            </a:extLst>
          </p:cNvPr>
          <p:cNvSpPr>
            <a:spLocks noGrp="1"/>
          </p:cNvSpPr>
          <p:nvPr>
            <p:ph sz="half" idx="2"/>
          </p:nvPr>
        </p:nvSpPr>
        <p:spPr>
          <a:xfrm>
            <a:off x="6959600" y="908050"/>
            <a:ext cx="3600450" cy="5473700"/>
          </a:xfrm>
        </p:spPr>
        <p:txBody>
          <a:bodyPr>
            <a:normAutofit lnSpcReduction="10000"/>
          </a:bodyPr>
          <a:lstStyle/>
          <a:p>
            <a:pPr lvl="1">
              <a:spcBef>
                <a:spcPts val="1000"/>
              </a:spcBef>
              <a:spcAft>
                <a:spcPts val="300"/>
              </a:spcAft>
              <a:buFont typeface="Wingdings" panose="05000000000000000000" pitchFamily="2" charset="2"/>
              <a:buChar char="ü"/>
            </a:pPr>
            <a:r>
              <a:rPr lang="tr-TR" altLang="tr-TR" sz="1600" b="1">
                <a:cs typeface="Times New Roman" panose="02020603050405020304" pitchFamily="18" charset="0"/>
              </a:rPr>
              <a:t>B.PLANLI ve PROGRAMLI, </a:t>
            </a:r>
            <a:r>
              <a:rPr lang="tr-TR" altLang="tr-TR" sz="1600">
                <a:cs typeface="Times New Roman" panose="02020603050405020304" pitchFamily="18" charset="0"/>
              </a:rPr>
              <a:t>(Araştırma Önerisi/Araştırma Planı)</a:t>
            </a:r>
          </a:p>
          <a:p>
            <a:pPr lvl="1">
              <a:spcBef>
                <a:spcPts val="1000"/>
              </a:spcBef>
              <a:spcAft>
                <a:spcPts val="300"/>
              </a:spcAft>
              <a:buNone/>
            </a:pPr>
            <a:endParaRPr lang="tr-TR" altLang="tr-TR" sz="1500" b="1">
              <a:cs typeface="Times New Roman" panose="02020603050405020304" pitchFamily="18" charset="0"/>
            </a:endParaRPr>
          </a:p>
          <a:p>
            <a:pPr lvl="1">
              <a:spcBef>
                <a:spcPts val="1000"/>
              </a:spcBef>
              <a:spcAft>
                <a:spcPts val="300"/>
              </a:spcAft>
              <a:buNone/>
            </a:pPr>
            <a:r>
              <a:rPr lang="tr-TR" altLang="tr-TR" sz="1500" b="1">
                <a:cs typeface="Times New Roman" panose="02020603050405020304" pitchFamily="18" charset="0"/>
              </a:rPr>
              <a:t>C.BİLİMSEL,</a:t>
            </a:r>
          </a:p>
          <a:p>
            <a:pPr lvl="1">
              <a:spcBef>
                <a:spcPts val="1000"/>
              </a:spcBef>
              <a:spcAft>
                <a:spcPts val="300"/>
              </a:spcAft>
              <a:buFont typeface="Wingdings" panose="05000000000000000000" pitchFamily="2" charset="2"/>
              <a:buChar char="ü"/>
            </a:pPr>
            <a:r>
              <a:rPr lang="tr-TR" altLang="tr-TR" sz="1500">
                <a:cs typeface="Times New Roman" panose="02020603050405020304" pitchFamily="18" charset="0"/>
              </a:rPr>
              <a:t>Araştırma türleri ve teknikleri,</a:t>
            </a:r>
          </a:p>
          <a:p>
            <a:pPr lvl="1">
              <a:spcBef>
                <a:spcPts val="1000"/>
              </a:spcBef>
              <a:spcAft>
                <a:spcPts val="300"/>
              </a:spcAft>
              <a:buFont typeface="Wingdings" panose="05000000000000000000" pitchFamily="2" charset="2"/>
              <a:buChar char="ü"/>
            </a:pPr>
            <a:r>
              <a:rPr lang="tr-TR" altLang="tr-TR" sz="1500">
                <a:cs typeface="Times New Roman" panose="02020603050405020304" pitchFamily="18" charset="0"/>
              </a:rPr>
              <a:t>Evren, örneklem, örnekleme yöntemleri,</a:t>
            </a:r>
          </a:p>
          <a:p>
            <a:pPr lvl="1">
              <a:spcBef>
                <a:spcPts val="1000"/>
              </a:spcBef>
              <a:spcAft>
                <a:spcPts val="300"/>
              </a:spcAft>
              <a:buFont typeface="Wingdings" panose="05000000000000000000" pitchFamily="2" charset="2"/>
              <a:buChar char="ü"/>
            </a:pPr>
            <a:r>
              <a:rPr lang="tr-TR" altLang="tr-TR" sz="1500">
                <a:cs typeface="Times New Roman" panose="02020603050405020304" pitchFamily="18" charset="0"/>
              </a:rPr>
              <a:t>Veri toplama aracı ve yöntemleri,</a:t>
            </a:r>
          </a:p>
          <a:p>
            <a:pPr lvl="1">
              <a:spcBef>
                <a:spcPts val="1000"/>
              </a:spcBef>
              <a:spcAft>
                <a:spcPts val="300"/>
              </a:spcAft>
              <a:buFont typeface="Wingdings" panose="05000000000000000000" pitchFamily="2" charset="2"/>
              <a:buChar char="ü"/>
            </a:pPr>
            <a:r>
              <a:rPr lang="tr-TR" altLang="tr-TR" sz="1500">
                <a:cs typeface="Times New Roman" panose="02020603050405020304" pitchFamily="18" charset="0"/>
              </a:rPr>
              <a:t>İstatistik teknikleri, dil bilgisi ve anlatım,</a:t>
            </a:r>
          </a:p>
          <a:p>
            <a:pPr lvl="1">
              <a:spcBef>
                <a:spcPts val="1000"/>
              </a:spcBef>
              <a:spcAft>
                <a:spcPts val="300"/>
              </a:spcAft>
              <a:buFont typeface="Wingdings" panose="05000000000000000000" pitchFamily="2" charset="2"/>
              <a:buChar char="ü"/>
            </a:pPr>
            <a:r>
              <a:rPr lang="tr-TR" altLang="tr-TR" sz="1500">
                <a:cs typeface="Times New Roman" panose="02020603050405020304" pitchFamily="18" charset="0"/>
              </a:rPr>
              <a:t>Kaynak gösterimi ve yayın,</a:t>
            </a:r>
          </a:p>
          <a:p>
            <a:pPr lvl="1">
              <a:spcBef>
                <a:spcPts val="1000"/>
              </a:spcBef>
              <a:spcAft>
                <a:spcPts val="300"/>
              </a:spcAft>
              <a:buFont typeface="Wingdings" panose="05000000000000000000" pitchFamily="2" charset="2"/>
              <a:buChar char="ü"/>
            </a:pPr>
            <a:r>
              <a:rPr lang="tr-TR" altLang="tr-TR" sz="1500">
                <a:cs typeface="Times New Roman" panose="02020603050405020304" pitchFamily="18" charset="0"/>
              </a:rPr>
              <a:t>Bilim etiği, vb. </a:t>
            </a:r>
          </a:p>
          <a:p>
            <a:pPr lvl="1">
              <a:spcBef>
                <a:spcPts val="1000"/>
              </a:spcBef>
              <a:spcAft>
                <a:spcPts val="300"/>
              </a:spcAft>
              <a:buNone/>
            </a:pPr>
            <a:r>
              <a:rPr lang="tr-TR" altLang="tr-TR" sz="1500">
                <a:cs typeface="Times New Roman" panose="02020603050405020304" pitchFamily="18" charset="0"/>
              </a:rPr>
              <a:t>kurallarına uygun olarak, yapılan çalışmalardır.</a:t>
            </a:r>
          </a:p>
          <a:p>
            <a:endParaRPr lang="tr-TR" altLang="tr-TR"/>
          </a:p>
        </p:txBody>
      </p:sp>
      <p:sp>
        <p:nvSpPr>
          <p:cNvPr id="60421" name="4 Slayt Numarası Yer Tutucusu">
            <a:extLst>
              <a:ext uri="{FF2B5EF4-FFF2-40B4-BE49-F238E27FC236}">
                <a16:creationId xmlns:a16="http://schemas.microsoft.com/office/drawing/2014/main" id="{358C6775-B258-4A4E-9367-E3102B78513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7C1B2C2D-0F5C-428B-B097-9F3DF6C4E4A3}" type="slidenum">
              <a:rPr kumimoji="0" lang="tr-TR" altLang="tr-TR" sz="1400"/>
              <a:pPr>
                <a:spcBef>
                  <a:spcPct val="50000"/>
                </a:spcBef>
                <a:buClrTx/>
                <a:buSzTx/>
                <a:buFontTx/>
                <a:buNone/>
              </a:pPr>
              <a:t>4</a:t>
            </a:fld>
            <a:endParaRPr kumimoji="0" lang="tr-TR" altLang="tr-TR"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Başlık">
            <a:extLst>
              <a:ext uri="{FF2B5EF4-FFF2-40B4-BE49-F238E27FC236}">
                <a16:creationId xmlns:a16="http://schemas.microsoft.com/office/drawing/2014/main" id="{2E9A9A4F-D370-44F9-81C4-4C414051B499}"/>
              </a:ext>
            </a:extLst>
          </p:cNvPr>
          <p:cNvSpPr>
            <a:spLocks noGrp="1"/>
          </p:cNvSpPr>
          <p:nvPr>
            <p:ph type="title"/>
          </p:nvPr>
        </p:nvSpPr>
        <p:spPr>
          <a:xfrm>
            <a:off x="2208213" y="188913"/>
            <a:ext cx="8280400" cy="792162"/>
          </a:xfrm>
        </p:spPr>
        <p:txBody>
          <a:bodyPr>
            <a:normAutofit fontScale="90000"/>
          </a:bodyPr>
          <a:lstStyle/>
          <a:p>
            <a:pPr algn="ctr">
              <a:defRPr/>
            </a:pPr>
            <a:r>
              <a:rPr lang="tr-TR" sz="2000" b="1" dirty="0">
                <a:solidFill>
                  <a:srgbClr val="C00000"/>
                </a:solidFill>
                <a:latin typeface="+mn-lt"/>
              </a:rPr>
              <a:t>ARAŞTIRMALARLA BİLGİ ÜRETİMİ</a:t>
            </a:r>
            <a:br>
              <a:rPr lang="tr-TR" sz="2000" b="1" dirty="0">
                <a:solidFill>
                  <a:srgbClr val="C00000"/>
                </a:solidFill>
                <a:latin typeface="+mn-lt"/>
              </a:rPr>
            </a:br>
            <a:r>
              <a:rPr lang="tr-TR" sz="2000" b="1" dirty="0">
                <a:solidFill>
                  <a:srgbClr val="C00000"/>
                </a:solidFill>
                <a:latin typeface="+mn-lt"/>
              </a:rPr>
              <a:t>ÜRETİLEN BİLGİNİN/BİLGİLERİN TÜKETİCİYE SUNUMU</a:t>
            </a:r>
            <a:endParaRPr lang="tr-TR" sz="2000" dirty="0">
              <a:solidFill>
                <a:srgbClr val="C00000"/>
              </a:solidFill>
              <a:latin typeface="+mn-lt"/>
            </a:endParaRPr>
          </a:p>
        </p:txBody>
      </p:sp>
      <p:sp>
        <p:nvSpPr>
          <p:cNvPr id="3" name="2 İçerik Yer Tutucusu">
            <a:extLst>
              <a:ext uri="{FF2B5EF4-FFF2-40B4-BE49-F238E27FC236}">
                <a16:creationId xmlns:a16="http://schemas.microsoft.com/office/drawing/2014/main" id="{D69294F3-D3AB-47B8-98B2-C1265DB1B9AA}"/>
              </a:ext>
            </a:extLst>
          </p:cNvPr>
          <p:cNvSpPr>
            <a:spLocks noGrp="1"/>
          </p:cNvSpPr>
          <p:nvPr>
            <p:ph sz="half" idx="1"/>
          </p:nvPr>
        </p:nvSpPr>
        <p:spPr>
          <a:xfrm>
            <a:off x="2566989" y="1125538"/>
            <a:ext cx="3889375" cy="5472112"/>
          </a:xfrm>
        </p:spPr>
        <p:txBody>
          <a:bodyPr>
            <a:normAutofit fontScale="85000" lnSpcReduction="20000"/>
          </a:bodyPr>
          <a:lstStyle/>
          <a:p>
            <a:pPr>
              <a:defRPr/>
            </a:pPr>
            <a:r>
              <a:rPr lang="tr-TR" b="1" dirty="0"/>
              <a:t>Bilgi Üreticileri ve Tüketicileri;</a:t>
            </a:r>
          </a:p>
          <a:p>
            <a:pPr>
              <a:buFont typeface="Monotype Sorts" pitchFamily="2" charset="2"/>
              <a:buNone/>
              <a:defRPr/>
            </a:pPr>
            <a:endParaRPr lang="tr-TR" b="1" dirty="0"/>
          </a:p>
          <a:p>
            <a:pPr>
              <a:buFont typeface="Wingdings" pitchFamily="2" charset="2"/>
              <a:buChar char="ü"/>
              <a:defRPr/>
            </a:pPr>
            <a:r>
              <a:rPr lang="tr-TR" dirty="0"/>
              <a:t>Akademisyenler(Araş.Gör.-</a:t>
            </a:r>
            <a:r>
              <a:rPr lang="tr-TR" dirty="0" err="1"/>
              <a:t>Prof.Dr</a:t>
            </a:r>
            <a:r>
              <a:rPr lang="tr-TR" dirty="0"/>
              <a:t>.),</a:t>
            </a:r>
          </a:p>
          <a:p>
            <a:pPr>
              <a:buFont typeface="Wingdings" pitchFamily="2" charset="2"/>
              <a:buChar char="ü"/>
              <a:defRPr/>
            </a:pPr>
            <a:endParaRPr lang="tr-TR" dirty="0"/>
          </a:p>
          <a:p>
            <a:pPr>
              <a:buFont typeface="Wingdings" pitchFamily="2" charset="2"/>
              <a:buChar char="ü"/>
              <a:defRPr/>
            </a:pPr>
            <a:r>
              <a:rPr lang="tr-TR" dirty="0"/>
              <a:t>Meslek çalışanları(Hekim, Hemşire, Ebe, Eczacı vb.,),</a:t>
            </a:r>
          </a:p>
          <a:p>
            <a:pPr>
              <a:buFont typeface="Wingdings" pitchFamily="2" charset="2"/>
              <a:buChar char="ü"/>
              <a:defRPr/>
            </a:pPr>
            <a:endParaRPr lang="tr-TR" dirty="0"/>
          </a:p>
          <a:p>
            <a:pPr>
              <a:buFont typeface="Wingdings" pitchFamily="2" charset="2"/>
              <a:buChar char="ü"/>
              <a:defRPr/>
            </a:pPr>
            <a:r>
              <a:rPr lang="tr-TR" dirty="0"/>
              <a:t>Yönetici ve planlayıcılar(Üst-Orta-Alt Düzey Yöneticileri/Hastane Yöneticileri, Sağlık Bakanlığı vb.,),</a:t>
            </a:r>
          </a:p>
          <a:p>
            <a:pPr>
              <a:buFont typeface="Wingdings" pitchFamily="2" charset="2"/>
              <a:buChar char="ü"/>
              <a:defRPr/>
            </a:pPr>
            <a:endParaRPr lang="tr-TR" dirty="0"/>
          </a:p>
          <a:p>
            <a:pPr>
              <a:buFont typeface="Wingdings" pitchFamily="2" charset="2"/>
              <a:buChar char="ü"/>
              <a:defRPr/>
            </a:pPr>
            <a:r>
              <a:rPr lang="tr-TR" dirty="0"/>
              <a:t>Politika koyucuları ve üreticileri(Milletvekilleri, Partiler, Bakanlar vb.,),</a:t>
            </a:r>
          </a:p>
          <a:p>
            <a:pPr>
              <a:buFont typeface="Wingdings" pitchFamily="2" charset="2"/>
              <a:buChar char="ü"/>
              <a:defRPr/>
            </a:pPr>
            <a:endParaRPr lang="tr-TR" dirty="0"/>
          </a:p>
          <a:p>
            <a:pPr>
              <a:buFont typeface="Wingdings" pitchFamily="2" charset="2"/>
              <a:buChar char="ü"/>
              <a:defRPr/>
            </a:pPr>
            <a:r>
              <a:rPr lang="tr-TR" dirty="0"/>
              <a:t>Öğrenci, öğretmen ve diğer eğitimciler,</a:t>
            </a:r>
          </a:p>
          <a:p>
            <a:pPr>
              <a:buFont typeface="Wingdings" pitchFamily="2" charset="2"/>
              <a:buChar char="ü"/>
              <a:defRPr/>
            </a:pPr>
            <a:endParaRPr lang="tr-TR" dirty="0"/>
          </a:p>
          <a:p>
            <a:pPr>
              <a:buFont typeface="Wingdings" pitchFamily="2" charset="2"/>
              <a:buChar char="ü"/>
              <a:defRPr/>
            </a:pPr>
            <a:r>
              <a:rPr lang="tr-TR" dirty="0"/>
              <a:t>Toplumun diğer bireyleri,</a:t>
            </a:r>
          </a:p>
          <a:p>
            <a:pPr>
              <a:defRPr/>
            </a:pPr>
            <a:endParaRPr lang="tr-TR" dirty="0"/>
          </a:p>
        </p:txBody>
      </p:sp>
      <p:sp>
        <p:nvSpPr>
          <p:cNvPr id="4" name="3 İçerik Yer Tutucusu">
            <a:extLst>
              <a:ext uri="{FF2B5EF4-FFF2-40B4-BE49-F238E27FC236}">
                <a16:creationId xmlns:a16="http://schemas.microsoft.com/office/drawing/2014/main" id="{8ADAA1F5-5100-4F15-8520-24CDCE5A5E04}"/>
              </a:ext>
            </a:extLst>
          </p:cNvPr>
          <p:cNvSpPr>
            <a:spLocks noGrp="1"/>
          </p:cNvSpPr>
          <p:nvPr>
            <p:ph sz="half" idx="2"/>
          </p:nvPr>
        </p:nvSpPr>
        <p:spPr>
          <a:xfrm>
            <a:off x="6383339" y="1125538"/>
            <a:ext cx="4033837" cy="5327650"/>
          </a:xfrm>
        </p:spPr>
        <p:txBody>
          <a:bodyPr>
            <a:normAutofit fontScale="85000" lnSpcReduction="20000"/>
          </a:bodyPr>
          <a:lstStyle/>
          <a:p>
            <a:pPr>
              <a:defRPr/>
            </a:pPr>
            <a:r>
              <a:rPr lang="tr-TR" b="1" dirty="0"/>
              <a:t>Bilgiyi Tüketiciye Ulaştırma Araçları;</a:t>
            </a:r>
          </a:p>
          <a:p>
            <a:pPr>
              <a:buFont typeface="Monotype Sorts" pitchFamily="2" charset="2"/>
              <a:buNone/>
              <a:defRPr/>
            </a:pPr>
            <a:endParaRPr lang="tr-TR" b="1" dirty="0"/>
          </a:p>
          <a:p>
            <a:pPr marL="457200" indent="-457200">
              <a:buFont typeface="+mj-lt"/>
              <a:buAutoNum type="arabicPeriod"/>
              <a:defRPr/>
            </a:pPr>
            <a:r>
              <a:rPr lang="tr-TR" dirty="0"/>
              <a:t>Kütüphane,</a:t>
            </a:r>
          </a:p>
          <a:p>
            <a:pPr marL="457200" indent="-457200">
              <a:buFont typeface="+mj-lt"/>
              <a:buAutoNum type="arabicPeriod"/>
              <a:defRPr/>
            </a:pPr>
            <a:r>
              <a:rPr lang="tr-TR" dirty="0"/>
              <a:t>Sempozyum, Kongre, Panel vb.,</a:t>
            </a:r>
          </a:p>
          <a:p>
            <a:pPr marL="457200" indent="-457200">
              <a:buFont typeface="+mj-lt"/>
              <a:buAutoNum type="arabicPeriod"/>
              <a:defRPr/>
            </a:pPr>
            <a:r>
              <a:rPr lang="tr-TR" dirty="0"/>
              <a:t>Dergi, Bülten, Kitap, Gazete, vb.,</a:t>
            </a:r>
          </a:p>
          <a:p>
            <a:pPr marL="457200" indent="-457200">
              <a:buFont typeface="+mj-lt"/>
              <a:buAutoNum type="arabicPeriod"/>
              <a:defRPr/>
            </a:pPr>
            <a:r>
              <a:rPr lang="tr-TR" dirty="0"/>
              <a:t>İnternet, Radyo, </a:t>
            </a:r>
            <a:r>
              <a:rPr lang="tr-TR" dirty="0" err="1"/>
              <a:t>Tv</a:t>
            </a:r>
            <a:r>
              <a:rPr lang="tr-TR" dirty="0"/>
              <a:t>, Kaset, CD, vb.,</a:t>
            </a:r>
          </a:p>
          <a:p>
            <a:pPr marL="457200" indent="-457200">
              <a:buFont typeface="+mj-lt"/>
              <a:buAutoNum type="arabicPeriod"/>
              <a:defRPr/>
            </a:pPr>
            <a:r>
              <a:rPr lang="tr-TR" dirty="0"/>
              <a:t>Seminer, Konferans vb.</a:t>
            </a:r>
          </a:p>
          <a:p>
            <a:pPr marL="457200" indent="-457200">
              <a:buFont typeface="+mj-lt"/>
              <a:buAutoNum type="arabicPeriod"/>
              <a:defRPr/>
            </a:pPr>
            <a:endParaRPr lang="tr-TR" dirty="0"/>
          </a:p>
          <a:p>
            <a:pPr>
              <a:defRPr/>
            </a:pPr>
            <a:r>
              <a:rPr lang="tr-TR" b="1" dirty="0"/>
              <a:t>Bilgiyi Tüketiciye Ulaştırma Biçimi;</a:t>
            </a:r>
          </a:p>
          <a:p>
            <a:pPr>
              <a:buFont typeface="Monotype Sorts" pitchFamily="2" charset="2"/>
              <a:buNone/>
              <a:defRPr/>
            </a:pPr>
            <a:endParaRPr lang="tr-TR" b="1" dirty="0"/>
          </a:p>
          <a:p>
            <a:pPr>
              <a:buFont typeface="Wingdings" pitchFamily="2" charset="2"/>
              <a:buChar char="ü"/>
              <a:defRPr/>
            </a:pPr>
            <a:r>
              <a:rPr lang="tr-TR" dirty="0"/>
              <a:t>Tez Raporu Formatı,</a:t>
            </a:r>
          </a:p>
          <a:p>
            <a:pPr>
              <a:buFont typeface="Wingdings" pitchFamily="2" charset="2"/>
              <a:buChar char="ü"/>
              <a:defRPr/>
            </a:pPr>
            <a:r>
              <a:rPr lang="tr-TR" dirty="0"/>
              <a:t>Bildiri (Sözel / Poster),</a:t>
            </a:r>
          </a:p>
          <a:p>
            <a:pPr>
              <a:buFont typeface="Wingdings" pitchFamily="2" charset="2"/>
              <a:buChar char="ü"/>
              <a:defRPr/>
            </a:pPr>
            <a:r>
              <a:rPr lang="tr-TR" dirty="0"/>
              <a:t>Makale, vb.,</a:t>
            </a:r>
          </a:p>
          <a:p>
            <a:pPr>
              <a:buFont typeface="Wingdings" pitchFamily="2" charset="2"/>
              <a:buChar char="ü"/>
              <a:defRPr/>
            </a:pPr>
            <a:r>
              <a:rPr lang="tr-TR" dirty="0"/>
              <a:t>Kitap,</a:t>
            </a:r>
          </a:p>
          <a:p>
            <a:pPr>
              <a:defRPr/>
            </a:pPr>
            <a:endParaRPr lang="tr-TR" dirty="0"/>
          </a:p>
        </p:txBody>
      </p:sp>
      <p:sp>
        <p:nvSpPr>
          <p:cNvPr id="62469" name="4 Slayt Numarası Yer Tutucusu">
            <a:extLst>
              <a:ext uri="{FF2B5EF4-FFF2-40B4-BE49-F238E27FC236}">
                <a16:creationId xmlns:a16="http://schemas.microsoft.com/office/drawing/2014/main" id="{F5663A04-E300-47C0-9537-326DC42022C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75055376-67EE-4F2B-9DCB-32A4B2855614}" type="slidenum">
              <a:rPr kumimoji="0" lang="tr-TR" altLang="tr-TR" sz="1400"/>
              <a:pPr>
                <a:spcBef>
                  <a:spcPct val="50000"/>
                </a:spcBef>
                <a:buClrTx/>
                <a:buSzTx/>
                <a:buFontTx/>
                <a:buNone/>
              </a:pPr>
              <a:t>5</a:t>
            </a:fld>
            <a:endParaRPr kumimoji="0" lang="tr-TR" altLang="tr-TR"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EBC23869-4DBB-4584-B1FF-8D4C99EA3935}"/>
              </a:ext>
            </a:extLst>
          </p:cNvPr>
          <p:cNvSpPr>
            <a:spLocks noGrp="1"/>
          </p:cNvSpPr>
          <p:nvPr>
            <p:ph type="title"/>
          </p:nvPr>
        </p:nvSpPr>
        <p:spPr>
          <a:xfrm>
            <a:off x="2566989" y="274639"/>
            <a:ext cx="7921625" cy="777875"/>
          </a:xfrm>
        </p:spPr>
        <p:txBody>
          <a:bodyPr>
            <a:normAutofit fontScale="90000"/>
          </a:bodyPr>
          <a:lstStyle/>
          <a:p>
            <a:pPr algn="ctr">
              <a:defRPr/>
            </a:pPr>
            <a:r>
              <a:rPr lang="tr-TR" sz="3100" b="1" dirty="0">
                <a:solidFill>
                  <a:srgbClr val="C00000"/>
                </a:solidFill>
                <a:latin typeface="+mn-lt"/>
              </a:rPr>
              <a:t>ARAŞTIRMALARIN SINIFLANDIRILMASI</a:t>
            </a:r>
            <a:br>
              <a:rPr lang="tr-TR" sz="2400" b="1" dirty="0">
                <a:solidFill>
                  <a:srgbClr val="C00000"/>
                </a:solidFill>
                <a:latin typeface="+mn-lt"/>
              </a:rPr>
            </a:br>
            <a:r>
              <a:rPr lang="tr-TR" sz="2200" b="1" dirty="0">
                <a:solidFill>
                  <a:srgbClr val="C00000"/>
                </a:solidFill>
                <a:latin typeface="+mn-lt"/>
              </a:rPr>
              <a:t>1.Yaklaşım</a:t>
            </a:r>
            <a:endParaRPr lang="tr-TR" sz="2200" dirty="0">
              <a:solidFill>
                <a:srgbClr val="C00000"/>
              </a:solidFill>
              <a:latin typeface="+mn-lt"/>
            </a:endParaRPr>
          </a:p>
        </p:txBody>
      </p:sp>
      <p:sp>
        <p:nvSpPr>
          <p:cNvPr id="3" name="2 İçerik Yer Tutucusu">
            <a:extLst>
              <a:ext uri="{FF2B5EF4-FFF2-40B4-BE49-F238E27FC236}">
                <a16:creationId xmlns:a16="http://schemas.microsoft.com/office/drawing/2014/main" id="{29ADA065-CF77-46C0-B5B9-37C3020241E1}"/>
              </a:ext>
            </a:extLst>
          </p:cNvPr>
          <p:cNvSpPr>
            <a:spLocks noGrp="1"/>
          </p:cNvSpPr>
          <p:nvPr>
            <p:ph sz="half" idx="1"/>
          </p:nvPr>
        </p:nvSpPr>
        <p:spPr>
          <a:xfrm>
            <a:off x="2566988" y="1196976"/>
            <a:ext cx="3744912" cy="5256213"/>
          </a:xfrm>
        </p:spPr>
        <p:txBody>
          <a:bodyPr>
            <a:normAutofit/>
          </a:bodyPr>
          <a:lstStyle/>
          <a:p>
            <a:pPr>
              <a:buFont typeface="Monotype Sorts" pitchFamily="2" charset="2"/>
              <a:buNone/>
              <a:defRPr/>
            </a:pPr>
            <a:r>
              <a:rPr lang="tr-TR" b="1" dirty="0"/>
              <a:t>I</a:t>
            </a:r>
            <a:r>
              <a:rPr lang="tr-TR" sz="2400" b="1" dirty="0"/>
              <a:t>.Yapıldığı Yere Göre;</a:t>
            </a:r>
          </a:p>
          <a:p>
            <a:pPr marL="457200" indent="-457200">
              <a:buFont typeface="+mj-lt"/>
              <a:buAutoNum type="alphaLcPeriod"/>
              <a:defRPr/>
            </a:pPr>
            <a:r>
              <a:rPr lang="tr-TR" sz="1600" dirty="0"/>
              <a:t>Saha(Alan),</a:t>
            </a:r>
          </a:p>
          <a:p>
            <a:pPr marL="457200" indent="-457200">
              <a:buFont typeface="+mj-lt"/>
              <a:buAutoNum type="alphaLcPeriod"/>
              <a:defRPr/>
            </a:pPr>
            <a:r>
              <a:rPr lang="tr-TR" sz="1600" dirty="0" err="1"/>
              <a:t>Laboratuvar</a:t>
            </a:r>
            <a:r>
              <a:rPr lang="tr-TR" sz="1600" dirty="0"/>
              <a:t>(Deney),</a:t>
            </a:r>
          </a:p>
          <a:p>
            <a:pPr marL="457200" indent="-457200">
              <a:buFont typeface="+mj-lt"/>
              <a:buAutoNum type="alphaLcPeriod"/>
              <a:defRPr/>
            </a:pPr>
            <a:r>
              <a:rPr lang="tr-TR" sz="1600" dirty="0" err="1"/>
              <a:t>Prekinik</a:t>
            </a:r>
            <a:r>
              <a:rPr lang="tr-TR" sz="1600" dirty="0"/>
              <a:t> ve Klinik ,</a:t>
            </a:r>
          </a:p>
          <a:p>
            <a:pPr>
              <a:buFont typeface="Monotype Sorts" pitchFamily="2" charset="2"/>
              <a:buNone/>
              <a:defRPr/>
            </a:pPr>
            <a:endParaRPr lang="tr-TR" sz="2400" dirty="0"/>
          </a:p>
          <a:p>
            <a:pPr>
              <a:buFont typeface="Monotype Sorts" pitchFamily="2" charset="2"/>
              <a:buNone/>
              <a:defRPr/>
            </a:pPr>
            <a:r>
              <a:rPr lang="tr-TR" sz="2400" b="1" dirty="0"/>
              <a:t>II.Amacına Göre;</a:t>
            </a:r>
          </a:p>
          <a:p>
            <a:pPr marL="457200" indent="-457200">
              <a:buFont typeface="+mj-lt"/>
              <a:buAutoNum type="alphaLcPeriod"/>
              <a:defRPr/>
            </a:pPr>
            <a:r>
              <a:rPr lang="tr-TR" sz="1600" dirty="0"/>
              <a:t>Temel,</a:t>
            </a:r>
          </a:p>
          <a:p>
            <a:pPr marL="457200" indent="-457200">
              <a:buFont typeface="+mj-lt"/>
              <a:buAutoNum type="alphaLcPeriod"/>
              <a:defRPr/>
            </a:pPr>
            <a:r>
              <a:rPr lang="tr-TR" sz="1600" dirty="0"/>
              <a:t>Tanımlayıcı/Betimleyici</a:t>
            </a:r>
          </a:p>
          <a:p>
            <a:pPr marL="457200" indent="-457200">
              <a:buNone/>
              <a:defRPr/>
            </a:pPr>
            <a:r>
              <a:rPr lang="tr-TR" sz="1600" dirty="0"/>
              <a:t>         (</a:t>
            </a:r>
            <a:r>
              <a:rPr lang="tr-TR" sz="1600" dirty="0" err="1"/>
              <a:t>Descriptive</a:t>
            </a:r>
            <a:r>
              <a:rPr lang="tr-TR" sz="1600" dirty="0"/>
              <a:t>),</a:t>
            </a:r>
          </a:p>
          <a:p>
            <a:pPr marL="457200" indent="-457200">
              <a:buFont typeface="+mj-lt"/>
              <a:buAutoNum type="alphaLcPeriod"/>
              <a:defRPr/>
            </a:pPr>
            <a:r>
              <a:rPr lang="tr-TR" sz="1600" dirty="0"/>
              <a:t>Analitik(</a:t>
            </a:r>
            <a:r>
              <a:rPr lang="tr-TR" sz="1600" dirty="0" err="1"/>
              <a:t>Laboratuvar</a:t>
            </a:r>
            <a:r>
              <a:rPr lang="tr-TR" sz="1600" dirty="0"/>
              <a:t>, Kesitsel, İleriye Yönelik, Geriye Dönük vb.),</a:t>
            </a:r>
          </a:p>
          <a:p>
            <a:pPr marL="457200" indent="-457200">
              <a:buFont typeface="+mj-lt"/>
              <a:buAutoNum type="alphaLcPeriod"/>
              <a:defRPr/>
            </a:pPr>
            <a:r>
              <a:rPr lang="tr-TR" sz="1600" dirty="0"/>
              <a:t>Uygulamalı(Müdahale, Metodolojik),</a:t>
            </a:r>
          </a:p>
          <a:p>
            <a:pPr>
              <a:defRPr/>
            </a:pPr>
            <a:endParaRPr lang="tr-TR" dirty="0"/>
          </a:p>
        </p:txBody>
      </p:sp>
      <p:sp>
        <p:nvSpPr>
          <p:cNvPr id="4" name="3 İçerik Yer Tutucusu">
            <a:extLst>
              <a:ext uri="{FF2B5EF4-FFF2-40B4-BE49-F238E27FC236}">
                <a16:creationId xmlns:a16="http://schemas.microsoft.com/office/drawing/2014/main" id="{8327EAC1-D5D5-48C0-85A0-6ABE04D062BC}"/>
              </a:ext>
            </a:extLst>
          </p:cNvPr>
          <p:cNvSpPr>
            <a:spLocks noGrp="1"/>
          </p:cNvSpPr>
          <p:nvPr>
            <p:ph sz="half" idx="2"/>
          </p:nvPr>
        </p:nvSpPr>
        <p:spPr>
          <a:xfrm>
            <a:off x="6527801" y="1196975"/>
            <a:ext cx="3744913" cy="5327650"/>
          </a:xfrm>
        </p:spPr>
        <p:txBody>
          <a:bodyPr>
            <a:normAutofit/>
          </a:bodyPr>
          <a:lstStyle/>
          <a:p>
            <a:pPr>
              <a:buFont typeface="Monotype Sorts" pitchFamily="2" charset="2"/>
              <a:buNone/>
              <a:defRPr/>
            </a:pPr>
            <a:r>
              <a:rPr lang="tr-TR" sz="2400" b="1" dirty="0"/>
              <a:t>III.Kapsadığı Zamana Göre(Saha/Analitik);</a:t>
            </a:r>
          </a:p>
          <a:p>
            <a:pPr marL="457200" indent="-457200">
              <a:buFont typeface="+mj-lt"/>
              <a:buAutoNum type="alphaLcPeriod"/>
              <a:defRPr/>
            </a:pPr>
            <a:r>
              <a:rPr lang="tr-TR" sz="1600" dirty="0"/>
              <a:t>Kesitsel(</a:t>
            </a:r>
            <a:r>
              <a:rPr lang="tr-TR" sz="1600" dirty="0" err="1"/>
              <a:t>Cross</a:t>
            </a:r>
            <a:r>
              <a:rPr lang="tr-TR" sz="1600" dirty="0"/>
              <a:t> </a:t>
            </a:r>
            <a:r>
              <a:rPr lang="tr-TR" sz="1600" dirty="0" err="1"/>
              <a:t>Sectional</a:t>
            </a:r>
            <a:r>
              <a:rPr lang="tr-TR" sz="1600" dirty="0"/>
              <a:t>=Ansal, Tanımlayıcı/Betimleyici/Durum Saptama, Kitle Taramaları vb.)</a:t>
            </a:r>
          </a:p>
          <a:p>
            <a:pPr marL="457200" indent="-457200">
              <a:buFont typeface="+mj-lt"/>
              <a:buAutoNum type="alphaLcPeriod"/>
              <a:defRPr/>
            </a:pPr>
            <a:r>
              <a:rPr lang="tr-TR" sz="1600" dirty="0"/>
              <a:t>İleriye Yönelik(</a:t>
            </a:r>
            <a:r>
              <a:rPr lang="tr-TR" sz="1600" dirty="0" err="1"/>
              <a:t>Prospective</a:t>
            </a:r>
            <a:r>
              <a:rPr lang="tr-TR" sz="1600" dirty="0"/>
              <a:t>),</a:t>
            </a:r>
          </a:p>
          <a:p>
            <a:pPr marL="457200" indent="-457200">
              <a:buFont typeface="+mj-lt"/>
              <a:buAutoNum type="alphaLcPeriod"/>
              <a:defRPr/>
            </a:pPr>
            <a:r>
              <a:rPr lang="tr-TR" sz="1600" dirty="0"/>
              <a:t>Geriye Dönük(</a:t>
            </a:r>
            <a:r>
              <a:rPr lang="tr-TR" sz="1600" dirty="0" err="1"/>
              <a:t>Retrospective</a:t>
            </a:r>
            <a:r>
              <a:rPr lang="tr-TR" sz="1600" dirty="0"/>
              <a:t>) ,</a:t>
            </a:r>
          </a:p>
          <a:p>
            <a:pPr>
              <a:buFont typeface="Monotype Sorts" pitchFamily="2" charset="2"/>
              <a:buNone/>
              <a:defRPr/>
            </a:pPr>
            <a:endParaRPr lang="tr-TR" sz="2400" dirty="0"/>
          </a:p>
          <a:p>
            <a:pPr>
              <a:buFont typeface="Monotype Sorts" pitchFamily="2" charset="2"/>
              <a:buNone/>
              <a:defRPr/>
            </a:pPr>
            <a:r>
              <a:rPr lang="tr-TR" sz="2400" b="1" dirty="0"/>
              <a:t>IV.Veri Toplama Biçimine Göre;</a:t>
            </a:r>
          </a:p>
          <a:p>
            <a:pPr marL="457200" indent="-457200">
              <a:buFont typeface="+mj-lt"/>
              <a:buAutoNum type="alphaLcPeriod"/>
              <a:defRPr/>
            </a:pPr>
            <a:r>
              <a:rPr lang="tr-TR" sz="1600" dirty="0"/>
              <a:t>Kayıt,</a:t>
            </a:r>
          </a:p>
          <a:p>
            <a:pPr marL="457200" indent="-457200">
              <a:buFont typeface="+mj-lt"/>
              <a:buAutoNum type="alphaLcPeriod"/>
              <a:defRPr/>
            </a:pPr>
            <a:r>
              <a:rPr lang="tr-TR" sz="1600" b="1" dirty="0">
                <a:solidFill>
                  <a:srgbClr val="C00000"/>
                </a:solidFill>
              </a:rPr>
              <a:t>Anket ve ölçek,</a:t>
            </a:r>
          </a:p>
          <a:p>
            <a:pPr marL="457200" indent="-457200">
              <a:buFont typeface="+mj-lt"/>
              <a:buAutoNum type="alphaLcPeriod"/>
              <a:defRPr/>
            </a:pPr>
            <a:r>
              <a:rPr lang="tr-TR" sz="1600" dirty="0"/>
              <a:t>Deney(</a:t>
            </a:r>
            <a:r>
              <a:rPr lang="tr-TR" sz="1600" dirty="0" err="1"/>
              <a:t>Laboratuvar</a:t>
            </a:r>
            <a:r>
              <a:rPr lang="tr-TR" sz="1600" dirty="0"/>
              <a:t>),</a:t>
            </a:r>
          </a:p>
          <a:p>
            <a:pPr marL="457200" indent="-457200">
              <a:buFont typeface="+mj-lt"/>
              <a:buAutoNum type="alphaLcPeriod"/>
              <a:defRPr/>
            </a:pPr>
            <a:r>
              <a:rPr lang="tr-TR" sz="1600" dirty="0"/>
              <a:t>Gözlem,</a:t>
            </a:r>
          </a:p>
          <a:p>
            <a:pPr>
              <a:defRPr/>
            </a:pPr>
            <a:endParaRPr lang="tr-TR" dirty="0"/>
          </a:p>
        </p:txBody>
      </p:sp>
      <p:sp>
        <p:nvSpPr>
          <p:cNvPr id="64517" name="4 Slayt Numarası Yer Tutucusu">
            <a:extLst>
              <a:ext uri="{FF2B5EF4-FFF2-40B4-BE49-F238E27FC236}">
                <a16:creationId xmlns:a16="http://schemas.microsoft.com/office/drawing/2014/main" id="{B1619EA2-09AF-46C6-897F-B92283EEC2C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8DBA16FE-674F-4BE8-BB83-474B74C1BECB}" type="slidenum">
              <a:rPr kumimoji="0" lang="tr-TR" altLang="tr-TR" sz="1400"/>
              <a:pPr>
                <a:spcBef>
                  <a:spcPct val="50000"/>
                </a:spcBef>
                <a:buClrTx/>
                <a:buSzTx/>
                <a:buFontTx/>
                <a:buNone/>
              </a:pPr>
              <a:t>6</a:t>
            </a:fld>
            <a:endParaRPr kumimoji="0" lang="tr-TR" altLang="tr-TR"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Başlık">
            <a:extLst>
              <a:ext uri="{FF2B5EF4-FFF2-40B4-BE49-F238E27FC236}">
                <a16:creationId xmlns:a16="http://schemas.microsoft.com/office/drawing/2014/main" id="{B3C46246-79CD-48CB-B8E3-3642EB7E66AB}"/>
              </a:ext>
            </a:extLst>
          </p:cNvPr>
          <p:cNvSpPr>
            <a:spLocks noGrp="1"/>
          </p:cNvSpPr>
          <p:nvPr>
            <p:ph type="title"/>
          </p:nvPr>
        </p:nvSpPr>
        <p:spPr>
          <a:xfrm>
            <a:off x="2566989" y="188913"/>
            <a:ext cx="7921625" cy="863600"/>
          </a:xfrm>
        </p:spPr>
        <p:txBody>
          <a:bodyPr>
            <a:normAutofit fontScale="90000"/>
          </a:bodyPr>
          <a:lstStyle/>
          <a:p>
            <a:pPr algn="ctr">
              <a:defRPr/>
            </a:pPr>
            <a:r>
              <a:rPr lang="tr-TR" sz="2800" b="1" dirty="0">
                <a:solidFill>
                  <a:srgbClr val="C00000"/>
                </a:solidFill>
                <a:latin typeface="+mn-lt"/>
              </a:rPr>
              <a:t>ARAŞTIRMALARIN SINIFLANDIRILMASI</a:t>
            </a:r>
            <a:br>
              <a:rPr lang="tr-TR" sz="2000" b="1" dirty="0"/>
            </a:br>
            <a:r>
              <a:rPr lang="tr-TR" sz="2000" b="1" dirty="0">
                <a:solidFill>
                  <a:srgbClr val="C00000"/>
                </a:solidFill>
                <a:latin typeface="+mn-lt"/>
              </a:rPr>
              <a:t>2.Yaklaşım</a:t>
            </a:r>
            <a:endParaRPr lang="tr-TR" dirty="0">
              <a:solidFill>
                <a:srgbClr val="C00000"/>
              </a:solidFill>
              <a:latin typeface="+mn-lt"/>
            </a:endParaRPr>
          </a:p>
        </p:txBody>
      </p:sp>
      <p:sp>
        <p:nvSpPr>
          <p:cNvPr id="3" name="2 İçerik Yer Tutucusu">
            <a:extLst>
              <a:ext uri="{FF2B5EF4-FFF2-40B4-BE49-F238E27FC236}">
                <a16:creationId xmlns:a16="http://schemas.microsoft.com/office/drawing/2014/main" id="{C745BA8B-760F-4AC5-AA69-E3EC3B98FE38}"/>
              </a:ext>
            </a:extLst>
          </p:cNvPr>
          <p:cNvSpPr>
            <a:spLocks noGrp="1"/>
          </p:cNvSpPr>
          <p:nvPr>
            <p:ph sz="half" idx="1"/>
          </p:nvPr>
        </p:nvSpPr>
        <p:spPr>
          <a:xfrm>
            <a:off x="2566988" y="1125539"/>
            <a:ext cx="3960812" cy="5399087"/>
          </a:xfrm>
        </p:spPr>
        <p:txBody>
          <a:bodyPr>
            <a:normAutofit fontScale="40000" lnSpcReduction="20000"/>
          </a:bodyPr>
          <a:lstStyle/>
          <a:p>
            <a:pPr>
              <a:buFont typeface="Monotype Sorts" pitchFamily="2" charset="2"/>
              <a:buNone/>
              <a:defRPr/>
            </a:pPr>
            <a:r>
              <a:rPr lang="tr-TR" sz="5100" b="1" dirty="0"/>
              <a:t>I.Gözlemsel Araştırmalar;</a:t>
            </a:r>
          </a:p>
          <a:p>
            <a:pPr>
              <a:buFont typeface="Monotype Sorts" pitchFamily="2" charset="2"/>
              <a:buNone/>
              <a:defRPr/>
            </a:pPr>
            <a:endParaRPr lang="tr-TR" sz="3800" b="1" dirty="0"/>
          </a:p>
          <a:p>
            <a:pPr>
              <a:buFont typeface="Monotype Sorts" pitchFamily="2" charset="2"/>
              <a:buNone/>
              <a:defRPr/>
            </a:pPr>
            <a:r>
              <a:rPr lang="tr-TR" sz="3800" b="1" dirty="0"/>
              <a:t>1.Tanımlayıcı/Betimleyici/Durum Saptama (</a:t>
            </a:r>
            <a:r>
              <a:rPr lang="tr-TR" sz="3800" b="1" dirty="0" err="1"/>
              <a:t>Descriptive</a:t>
            </a:r>
            <a:r>
              <a:rPr lang="tr-TR" sz="3800" b="1" dirty="0"/>
              <a:t>) Araştırmalar,</a:t>
            </a:r>
          </a:p>
          <a:p>
            <a:pPr>
              <a:buFont typeface="Monotype Sorts" pitchFamily="2" charset="2"/>
              <a:buNone/>
              <a:defRPr/>
            </a:pPr>
            <a:endParaRPr lang="tr-TR" sz="3800" b="1" dirty="0"/>
          </a:p>
          <a:p>
            <a:pPr>
              <a:buFont typeface="Monotype Sorts" pitchFamily="2" charset="2"/>
              <a:buNone/>
              <a:defRPr/>
            </a:pPr>
            <a:r>
              <a:rPr lang="tr-TR" sz="3800" b="1" dirty="0"/>
              <a:t>2. Analitik Saha Araştırmaları</a:t>
            </a:r>
          </a:p>
          <a:p>
            <a:pPr>
              <a:buFont typeface="Monotype Sorts" pitchFamily="2" charset="2"/>
              <a:buNone/>
              <a:defRPr/>
            </a:pPr>
            <a:r>
              <a:rPr lang="tr-TR" sz="3800" b="1" dirty="0"/>
              <a:t>       (Neden Saptama) </a:t>
            </a:r>
          </a:p>
          <a:p>
            <a:pPr>
              <a:buFont typeface="Monotype Sorts" pitchFamily="2" charset="2"/>
              <a:buNone/>
              <a:defRPr/>
            </a:pPr>
            <a:endParaRPr lang="tr-TR" sz="3200" b="1" dirty="0"/>
          </a:p>
          <a:p>
            <a:pPr marL="514350" indent="-514350">
              <a:buFont typeface="+mj-lt"/>
              <a:buAutoNum type="alphaLcPeriod"/>
              <a:defRPr/>
            </a:pPr>
            <a:r>
              <a:rPr lang="tr-TR" sz="3400" dirty="0"/>
              <a:t>Kesitsel/Ansal/Kitle Taramaları</a:t>
            </a:r>
          </a:p>
          <a:p>
            <a:pPr marL="514350" indent="-514350">
              <a:buNone/>
              <a:defRPr/>
            </a:pPr>
            <a:r>
              <a:rPr lang="tr-TR" sz="3400" dirty="0"/>
              <a:t>          (</a:t>
            </a:r>
            <a:r>
              <a:rPr lang="tr-TR" sz="3400" dirty="0" err="1"/>
              <a:t>Cross</a:t>
            </a:r>
            <a:r>
              <a:rPr lang="tr-TR" sz="3400" dirty="0"/>
              <a:t> </a:t>
            </a:r>
            <a:r>
              <a:rPr lang="tr-TR" sz="3400" dirty="0" err="1"/>
              <a:t>Sectional</a:t>
            </a:r>
            <a:r>
              <a:rPr lang="tr-TR" sz="3400" dirty="0"/>
              <a:t>),</a:t>
            </a:r>
          </a:p>
          <a:p>
            <a:pPr marL="514350" indent="-514350">
              <a:buFont typeface="+mj-lt"/>
              <a:buAutoNum type="alphaLcPeriod"/>
              <a:defRPr/>
            </a:pPr>
            <a:r>
              <a:rPr lang="tr-TR" sz="3400" dirty="0"/>
              <a:t>İleriye Yönelik(</a:t>
            </a:r>
            <a:r>
              <a:rPr lang="tr-TR" sz="3400" dirty="0" err="1"/>
              <a:t>Prospective</a:t>
            </a:r>
            <a:r>
              <a:rPr lang="tr-TR" sz="3400" dirty="0"/>
              <a:t>),</a:t>
            </a:r>
          </a:p>
          <a:p>
            <a:pPr marL="514350" indent="-514350">
              <a:buFont typeface="+mj-lt"/>
              <a:buAutoNum type="alphaLcPeriod"/>
              <a:defRPr/>
            </a:pPr>
            <a:r>
              <a:rPr lang="tr-TR" sz="3400" dirty="0"/>
              <a:t>Geriye Dönük (</a:t>
            </a:r>
            <a:r>
              <a:rPr lang="tr-TR" sz="3400" dirty="0" err="1"/>
              <a:t>Retrospective</a:t>
            </a:r>
            <a:r>
              <a:rPr lang="tr-TR" sz="3400" dirty="0"/>
              <a:t>),</a:t>
            </a:r>
          </a:p>
          <a:p>
            <a:pPr>
              <a:defRPr/>
            </a:pPr>
            <a:endParaRPr lang="tr-TR" dirty="0"/>
          </a:p>
        </p:txBody>
      </p:sp>
      <p:sp>
        <p:nvSpPr>
          <p:cNvPr id="4" name="3 İçerik Yer Tutucusu">
            <a:extLst>
              <a:ext uri="{FF2B5EF4-FFF2-40B4-BE49-F238E27FC236}">
                <a16:creationId xmlns:a16="http://schemas.microsoft.com/office/drawing/2014/main" id="{08DDFDA5-6854-4F72-BA42-E91CDAC5037C}"/>
              </a:ext>
            </a:extLst>
          </p:cNvPr>
          <p:cNvSpPr>
            <a:spLocks noGrp="1"/>
          </p:cNvSpPr>
          <p:nvPr>
            <p:ph sz="half" idx="2"/>
          </p:nvPr>
        </p:nvSpPr>
        <p:spPr>
          <a:xfrm>
            <a:off x="6383339" y="1125538"/>
            <a:ext cx="4105275" cy="5472112"/>
          </a:xfrm>
        </p:spPr>
        <p:txBody>
          <a:bodyPr>
            <a:normAutofit fontScale="40000" lnSpcReduction="20000"/>
          </a:bodyPr>
          <a:lstStyle/>
          <a:p>
            <a:pPr>
              <a:buFont typeface="Monotype Sorts" pitchFamily="2" charset="2"/>
              <a:buNone/>
              <a:defRPr/>
            </a:pPr>
            <a:r>
              <a:rPr lang="tr-TR" sz="5100" b="1" dirty="0"/>
              <a:t>II.Deneysel Araştırmalar;</a:t>
            </a:r>
          </a:p>
          <a:p>
            <a:pPr>
              <a:buFont typeface="Monotype Sorts" pitchFamily="2" charset="2"/>
              <a:buNone/>
              <a:defRPr/>
            </a:pPr>
            <a:endParaRPr lang="tr-TR" sz="3200" b="1" dirty="0"/>
          </a:p>
          <a:p>
            <a:pPr marL="514350" indent="-514350">
              <a:buFont typeface="+mj-lt"/>
              <a:buAutoNum type="alphaLcPeriod"/>
              <a:defRPr/>
            </a:pPr>
            <a:r>
              <a:rPr lang="tr-TR" sz="3400" dirty="0"/>
              <a:t>Hayvan Deneyleri,</a:t>
            </a:r>
          </a:p>
          <a:p>
            <a:pPr marL="514350" indent="-514350">
              <a:buFont typeface="+mj-lt"/>
              <a:buAutoNum type="alphaLcPeriod"/>
              <a:defRPr/>
            </a:pPr>
            <a:r>
              <a:rPr lang="tr-TR" sz="3400" dirty="0"/>
              <a:t>Müdahale Araştırmaları,</a:t>
            </a:r>
          </a:p>
          <a:p>
            <a:pPr marL="457200" indent="-457200">
              <a:buFont typeface="Wingdings" pitchFamily="2" charset="2"/>
              <a:buChar char="ü"/>
              <a:defRPr/>
            </a:pPr>
            <a:r>
              <a:rPr lang="tr-TR" sz="3400" dirty="0"/>
              <a:t>   </a:t>
            </a:r>
            <a:r>
              <a:rPr lang="tr-TR" sz="3400" dirty="0" err="1"/>
              <a:t>Profilaktik</a:t>
            </a:r>
            <a:r>
              <a:rPr lang="tr-TR" sz="3400" dirty="0"/>
              <a:t>(Koruyucu) Sağlık,</a:t>
            </a:r>
          </a:p>
          <a:p>
            <a:pPr marL="457200" indent="-457200">
              <a:buFont typeface="Wingdings" pitchFamily="2" charset="2"/>
              <a:buChar char="ü"/>
              <a:defRPr/>
            </a:pPr>
            <a:r>
              <a:rPr lang="tr-TR" sz="3400" dirty="0"/>
              <a:t>   </a:t>
            </a:r>
            <a:r>
              <a:rPr lang="tr-TR" sz="3400" dirty="0" err="1"/>
              <a:t>Terapötik</a:t>
            </a:r>
            <a:r>
              <a:rPr lang="tr-TR" sz="3400" dirty="0"/>
              <a:t>(Tedavi-Klinik),</a:t>
            </a:r>
          </a:p>
          <a:p>
            <a:pPr marL="457200" indent="-457200">
              <a:buFont typeface="+mj-lt"/>
              <a:buAutoNum type="arabicPeriod"/>
              <a:defRPr/>
            </a:pPr>
            <a:endParaRPr lang="tr-TR" sz="3200" dirty="0"/>
          </a:p>
          <a:p>
            <a:pPr marL="457200" indent="-457200">
              <a:buNone/>
              <a:defRPr/>
            </a:pPr>
            <a:r>
              <a:rPr lang="tr-TR" sz="5100" b="1" dirty="0"/>
              <a:t>III.Metodolojik Araştırmalar;</a:t>
            </a:r>
          </a:p>
          <a:p>
            <a:pPr marL="457200" indent="-457200">
              <a:buNone/>
              <a:defRPr/>
            </a:pPr>
            <a:endParaRPr lang="tr-TR" sz="3200" b="1" dirty="0"/>
          </a:p>
          <a:p>
            <a:pPr>
              <a:buFont typeface="Monotype Sorts" pitchFamily="2" charset="2"/>
              <a:buNone/>
              <a:defRPr/>
            </a:pPr>
            <a:r>
              <a:rPr lang="tr-TR" sz="3800" b="1" dirty="0"/>
              <a:t>a.Geçerlilik Araştırmaları,</a:t>
            </a:r>
          </a:p>
          <a:p>
            <a:pPr marL="457200" indent="-457200">
              <a:buFont typeface="+mj-lt"/>
              <a:buAutoNum type="arabicPeriod"/>
              <a:defRPr/>
            </a:pPr>
            <a:r>
              <a:rPr lang="tr-TR" sz="3400" dirty="0"/>
              <a:t>Duyarlılık=Hassasiyet(</a:t>
            </a:r>
            <a:r>
              <a:rPr lang="tr-TR" sz="3400" dirty="0" err="1"/>
              <a:t>Sensitivite</a:t>
            </a:r>
            <a:r>
              <a:rPr lang="tr-TR" sz="3400" dirty="0"/>
              <a:t>),</a:t>
            </a:r>
          </a:p>
          <a:p>
            <a:pPr marL="457200" indent="-457200">
              <a:buFont typeface="+mj-lt"/>
              <a:buAutoNum type="arabicPeriod"/>
              <a:defRPr/>
            </a:pPr>
            <a:r>
              <a:rPr lang="tr-TR" sz="3400" dirty="0"/>
              <a:t>Seçicilik(</a:t>
            </a:r>
            <a:r>
              <a:rPr lang="tr-TR" sz="3400" dirty="0" err="1"/>
              <a:t>Spesifisite</a:t>
            </a:r>
            <a:r>
              <a:rPr lang="tr-TR" sz="3400" dirty="0"/>
              <a:t>),</a:t>
            </a:r>
          </a:p>
          <a:p>
            <a:pPr marL="457200" indent="-457200">
              <a:buFont typeface="+mj-lt"/>
              <a:buAutoNum type="arabicPeriod"/>
              <a:defRPr/>
            </a:pPr>
            <a:endParaRPr lang="tr-TR" sz="3200" dirty="0"/>
          </a:p>
          <a:p>
            <a:pPr>
              <a:buFont typeface="Monotype Sorts" pitchFamily="2" charset="2"/>
              <a:buNone/>
              <a:defRPr/>
            </a:pPr>
            <a:r>
              <a:rPr lang="tr-TR" sz="3800" b="1" dirty="0"/>
              <a:t>b.Güvenilirlik=Tutarlılık(</a:t>
            </a:r>
            <a:r>
              <a:rPr lang="tr-TR" sz="3800" b="1" dirty="0" err="1"/>
              <a:t>Reliability</a:t>
            </a:r>
            <a:r>
              <a:rPr lang="tr-TR" sz="3800" b="1" dirty="0"/>
              <a:t>) Araştırmaları,</a:t>
            </a:r>
          </a:p>
          <a:p>
            <a:pPr marL="457200" indent="-457200">
              <a:buFont typeface="+mj-lt"/>
              <a:buAutoNum type="arabicPeriod"/>
              <a:defRPr/>
            </a:pPr>
            <a:r>
              <a:rPr lang="tr-TR" sz="3400" dirty="0"/>
              <a:t>Gözlemciler  Arası Tutarlılık,</a:t>
            </a:r>
          </a:p>
          <a:p>
            <a:pPr marL="457200" indent="-457200">
              <a:buFont typeface="+mj-lt"/>
              <a:buAutoNum type="arabicPeriod"/>
              <a:defRPr/>
            </a:pPr>
            <a:r>
              <a:rPr lang="tr-TR" sz="3400" dirty="0"/>
              <a:t>Gözlemci İçi Tutarlılık,</a:t>
            </a:r>
          </a:p>
          <a:p>
            <a:pPr>
              <a:defRPr/>
            </a:pPr>
            <a:endParaRPr lang="tr-TR" dirty="0"/>
          </a:p>
        </p:txBody>
      </p:sp>
      <p:sp>
        <p:nvSpPr>
          <p:cNvPr id="66565" name="4 Slayt Numarası Yer Tutucusu">
            <a:extLst>
              <a:ext uri="{FF2B5EF4-FFF2-40B4-BE49-F238E27FC236}">
                <a16:creationId xmlns:a16="http://schemas.microsoft.com/office/drawing/2014/main" id="{C1D236DA-C3DE-4747-9132-41EF7880F42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1E58D7D3-4B88-48A5-8147-75B88A06ADD7}" type="slidenum">
              <a:rPr kumimoji="0" lang="tr-TR" altLang="tr-TR" sz="1400"/>
              <a:pPr>
                <a:spcBef>
                  <a:spcPct val="50000"/>
                </a:spcBef>
                <a:buClrTx/>
                <a:buSzTx/>
                <a:buFontTx/>
                <a:buNone/>
              </a:pPr>
              <a:t>7</a:t>
            </a:fld>
            <a:endParaRPr kumimoji="0" lang="tr-TR" altLang="tr-TR"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8A3ED27C-FF22-4D4E-98AA-3F1471B8F6C7}"/>
              </a:ext>
            </a:extLst>
          </p:cNvPr>
          <p:cNvSpPr>
            <a:spLocks noGrp="1"/>
          </p:cNvSpPr>
          <p:nvPr>
            <p:ph type="title"/>
          </p:nvPr>
        </p:nvSpPr>
        <p:spPr>
          <a:xfrm>
            <a:off x="2855914" y="274638"/>
            <a:ext cx="7343775" cy="633412"/>
          </a:xfrm>
        </p:spPr>
        <p:txBody>
          <a:bodyPr>
            <a:normAutofit fontScale="90000"/>
          </a:bodyPr>
          <a:lstStyle/>
          <a:p>
            <a:pPr algn="ctr">
              <a:defRPr/>
            </a:pPr>
            <a:br>
              <a:rPr lang="tr-TR" sz="2000" b="1" dirty="0"/>
            </a:br>
            <a:r>
              <a:rPr lang="tr-TR" sz="2200" b="1" dirty="0">
                <a:solidFill>
                  <a:srgbClr val="C00000"/>
                </a:solidFill>
                <a:latin typeface="+mn-lt"/>
              </a:rPr>
              <a:t>I. SINIFLANDIRMA</a:t>
            </a:r>
            <a:br>
              <a:rPr lang="tr-TR" sz="2200" b="1" dirty="0">
                <a:solidFill>
                  <a:srgbClr val="C00000"/>
                </a:solidFill>
                <a:latin typeface="+mn-lt"/>
              </a:rPr>
            </a:br>
            <a:r>
              <a:rPr lang="tr-TR" sz="2200" b="1" dirty="0">
                <a:solidFill>
                  <a:srgbClr val="C00000"/>
                </a:solidFill>
                <a:latin typeface="+mn-lt"/>
              </a:rPr>
              <a:t>1. YAPILDIĞI YERE GÖRE </a:t>
            </a:r>
            <a:br>
              <a:rPr lang="tr-TR" sz="2000" b="1" dirty="0"/>
            </a:br>
            <a:endParaRPr lang="tr-TR" sz="2000" dirty="0"/>
          </a:p>
        </p:txBody>
      </p:sp>
      <p:sp>
        <p:nvSpPr>
          <p:cNvPr id="3" name="2 İçerik Yer Tutucusu">
            <a:extLst>
              <a:ext uri="{FF2B5EF4-FFF2-40B4-BE49-F238E27FC236}">
                <a16:creationId xmlns:a16="http://schemas.microsoft.com/office/drawing/2014/main" id="{BFCB3BF3-BBF2-4D17-98D4-AC3C87946177}"/>
              </a:ext>
            </a:extLst>
          </p:cNvPr>
          <p:cNvSpPr>
            <a:spLocks noGrp="1"/>
          </p:cNvSpPr>
          <p:nvPr>
            <p:ph idx="1"/>
          </p:nvPr>
        </p:nvSpPr>
        <p:spPr>
          <a:xfrm>
            <a:off x="2640013" y="981076"/>
            <a:ext cx="7777162" cy="5688013"/>
          </a:xfrm>
        </p:spPr>
        <p:txBody>
          <a:bodyPr>
            <a:normAutofit fontScale="77500" lnSpcReduction="20000"/>
          </a:bodyPr>
          <a:lstStyle/>
          <a:p>
            <a:pPr marL="457200" indent="-457200">
              <a:buFont typeface="+mj-lt"/>
              <a:buAutoNum type="arabicPeriod"/>
              <a:defRPr/>
            </a:pPr>
            <a:r>
              <a:rPr lang="tr-TR" sz="2000" dirty="0"/>
              <a:t>Saha(Alan) Araştırmaları,</a:t>
            </a:r>
          </a:p>
          <a:p>
            <a:pPr marL="457200" indent="-457200">
              <a:buFont typeface="+mj-lt"/>
              <a:buAutoNum type="arabicPeriod"/>
              <a:defRPr/>
            </a:pPr>
            <a:r>
              <a:rPr lang="tr-TR" sz="2000" dirty="0" err="1"/>
              <a:t>Laboratuvar</a:t>
            </a:r>
            <a:r>
              <a:rPr lang="tr-TR" sz="2000" dirty="0"/>
              <a:t>(Deney) Araştırmaları,</a:t>
            </a:r>
          </a:p>
          <a:p>
            <a:pPr marL="457200" indent="-457200">
              <a:buFont typeface="+mj-lt"/>
              <a:buAutoNum type="arabicPeriod"/>
              <a:defRPr/>
            </a:pPr>
            <a:r>
              <a:rPr lang="tr-TR" sz="2000" dirty="0"/>
              <a:t>Klinik Araştırmaları,</a:t>
            </a:r>
          </a:p>
          <a:p>
            <a:pPr marL="514350" indent="-514350">
              <a:buFont typeface="+mj-lt"/>
              <a:buAutoNum type="arabicPeriod"/>
              <a:defRPr/>
            </a:pPr>
            <a:endParaRPr lang="tr-TR" sz="1900" b="1" dirty="0"/>
          </a:p>
          <a:p>
            <a:pPr marL="514350" indent="-514350">
              <a:buNone/>
              <a:defRPr/>
            </a:pPr>
            <a:r>
              <a:rPr lang="tr-TR" sz="1900" b="1" dirty="0"/>
              <a:t>1.SAHA (ALAN) ARAŞTIRMALARI: </a:t>
            </a:r>
            <a:r>
              <a:rPr lang="tr-TR" sz="1900" dirty="0"/>
              <a:t>Belli bir bölgede, bir evren üzerinde, belli amaçlarla (durum saptamak, sağlık sorunlarının sıklık ve nedenlerini belirlemek) yapılan çalışmalardır. </a:t>
            </a:r>
          </a:p>
          <a:p>
            <a:pPr marL="514350" indent="-514350">
              <a:buFont typeface="Wingdings" pitchFamily="2" charset="2"/>
              <a:buChar char="ü"/>
              <a:defRPr/>
            </a:pPr>
            <a:r>
              <a:rPr lang="tr-TR" sz="1800" b="1" dirty="0"/>
              <a:t>“Bir bölgede akut solunum yolu enfeksiyonlarının sıklığının belirlenmesi”,</a:t>
            </a:r>
          </a:p>
          <a:p>
            <a:pPr marL="514350" indent="-514350">
              <a:buFont typeface="Wingdings" pitchFamily="2" charset="2"/>
              <a:buChar char="ü"/>
              <a:defRPr/>
            </a:pPr>
            <a:r>
              <a:rPr lang="tr-TR" sz="1800" b="1" dirty="0"/>
              <a:t>“Bir bölgede doğurganlık ve aile planlaması durumunun belirlenmesi”,</a:t>
            </a:r>
            <a:endParaRPr lang="tr-TR" sz="1800" dirty="0"/>
          </a:p>
          <a:p>
            <a:pPr marL="514350" indent="-514350">
              <a:buFont typeface="+mj-lt"/>
              <a:buAutoNum type="arabicPeriod"/>
              <a:defRPr/>
            </a:pPr>
            <a:endParaRPr lang="tr-TR" sz="1900" dirty="0"/>
          </a:p>
          <a:p>
            <a:pPr marL="514350" indent="-514350">
              <a:buNone/>
              <a:defRPr/>
            </a:pPr>
            <a:r>
              <a:rPr lang="tr-TR" sz="1900" b="1" dirty="0"/>
              <a:t>2.LABORATUVAR(DENEY) ARAŞTIRMALARI:</a:t>
            </a:r>
            <a:r>
              <a:rPr lang="tr-TR" sz="1900" dirty="0"/>
              <a:t> Sağlık olaylarının neden-sonuç ilişkilerini, ilaçların ya da maddelerin etkilerini belirlemek amacıyla </a:t>
            </a:r>
            <a:r>
              <a:rPr lang="tr-TR" sz="1900" dirty="0" err="1"/>
              <a:t>laboratuvarda</a:t>
            </a:r>
            <a:r>
              <a:rPr lang="tr-TR" sz="1900" dirty="0"/>
              <a:t>, deney ortamında yapılan çalışmalardır. Çoğu kez </a:t>
            </a:r>
            <a:r>
              <a:rPr lang="tr-TR" sz="1900" dirty="0" err="1"/>
              <a:t>laboratuvar</a:t>
            </a:r>
            <a:r>
              <a:rPr lang="tr-TR" sz="1900" dirty="0"/>
              <a:t> araştırmalarında deney hayvanları kullanılmaktadır.</a:t>
            </a:r>
          </a:p>
          <a:p>
            <a:pPr marL="514350" indent="-514350">
              <a:buFont typeface="Wingdings" pitchFamily="2" charset="2"/>
              <a:buChar char="ü"/>
              <a:defRPr/>
            </a:pPr>
            <a:r>
              <a:rPr lang="tr-TR" sz="1800" b="1" dirty="0"/>
              <a:t>“Üç grup kobay üzerinde asbest-solunum yolu kanseri ilişkisi” ,</a:t>
            </a:r>
          </a:p>
          <a:p>
            <a:pPr marL="514350" indent="-514350">
              <a:buNone/>
              <a:defRPr/>
            </a:pPr>
            <a:endParaRPr lang="tr-TR" sz="1800" b="1" dirty="0"/>
          </a:p>
          <a:p>
            <a:pPr marL="514350" indent="-514350">
              <a:buNone/>
              <a:defRPr/>
            </a:pPr>
            <a:r>
              <a:rPr lang="tr-TR" sz="1800" b="1" dirty="0"/>
              <a:t>3.PREKLİNİK VE KLİNİK ARAŞTIRMALARI: </a:t>
            </a:r>
            <a:r>
              <a:rPr lang="tr-TR" sz="1800" dirty="0"/>
              <a:t>Bunlar da saha araştırmasıdır, ancak klinik ortamda yapıldığından ayrı değerlendirilebilir. Hastalıkların seyirlerini ve tedaviyi etkileyen faktörlerini belirlemek amacıyla, klinikte gönüllü hastalar arasında yapılabilir.</a:t>
            </a:r>
          </a:p>
          <a:p>
            <a:pPr marL="514350" indent="-514350">
              <a:buFont typeface="Wingdings" pitchFamily="2" charset="2"/>
              <a:buChar char="ü"/>
              <a:defRPr/>
            </a:pPr>
            <a:r>
              <a:rPr lang="tr-TR" sz="1600" b="1" dirty="0"/>
              <a:t>“Üç grup mide ülseri hastası üzerinde yeni bulunan ülser ilacının etkisi”,</a:t>
            </a:r>
          </a:p>
          <a:p>
            <a:pPr marL="514350" indent="-514350">
              <a:buFont typeface="Wingdings" pitchFamily="2" charset="2"/>
              <a:buChar char="ü"/>
              <a:defRPr/>
            </a:pPr>
            <a:r>
              <a:rPr lang="tr-TR" sz="1600" b="1" dirty="0"/>
              <a:t>Gruplar birbirine yaş, cinsiyet ve hastalık derecesi yönünden birbirine benzeştirilmeli(MATCHING),</a:t>
            </a:r>
          </a:p>
          <a:p>
            <a:pPr marL="514350" indent="-514350">
              <a:buFont typeface="Wingdings" pitchFamily="2" charset="2"/>
              <a:buChar char="ü"/>
              <a:defRPr/>
            </a:pPr>
            <a:endParaRPr lang="tr-TR" sz="1800" b="1" dirty="0"/>
          </a:p>
          <a:p>
            <a:pPr marL="514350" indent="-514350">
              <a:buFont typeface="+mj-lt"/>
              <a:buAutoNum type="arabicPeriod"/>
              <a:defRPr/>
            </a:pPr>
            <a:endParaRPr lang="tr-TR" sz="1900" b="1" dirty="0"/>
          </a:p>
          <a:p>
            <a:pPr marL="514350" indent="-514350">
              <a:buFont typeface="+mj-lt"/>
              <a:buAutoNum type="arabicPeriod"/>
              <a:defRPr/>
            </a:pPr>
            <a:endParaRPr lang="tr-TR" sz="1900" dirty="0"/>
          </a:p>
          <a:p>
            <a:pPr marL="514350" indent="-514350">
              <a:buFont typeface="+mj-lt"/>
              <a:buAutoNum type="arabicPeriod"/>
              <a:defRPr/>
            </a:pPr>
            <a:endParaRPr lang="tr-TR" sz="1900" dirty="0"/>
          </a:p>
          <a:p>
            <a:pPr>
              <a:defRPr/>
            </a:pPr>
            <a:endParaRPr lang="tr-TR" dirty="0"/>
          </a:p>
        </p:txBody>
      </p:sp>
      <p:sp>
        <p:nvSpPr>
          <p:cNvPr id="68612" name="4 Slayt Numarası Yer Tutucusu">
            <a:extLst>
              <a:ext uri="{FF2B5EF4-FFF2-40B4-BE49-F238E27FC236}">
                <a16:creationId xmlns:a16="http://schemas.microsoft.com/office/drawing/2014/main" id="{0B09630D-23E5-4A04-9D24-5798626781F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E6E6848A-2ECC-4847-AE17-6EA9DB196D8F}" type="slidenum">
              <a:rPr kumimoji="0" lang="tr-TR" altLang="tr-TR" sz="1400"/>
              <a:pPr>
                <a:spcBef>
                  <a:spcPct val="50000"/>
                </a:spcBef>
                <a:buClrTx/>
                <a:buSzTx/>
                <a:buFontTx/>
                <a:buNone/>
              </a:pPr>
              <a:t>8</a:t>
            </a:fld>
            <a:endParaRPr kumimoji="0" lang="tr-TR" altLang="tr-TR"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Başlık">
            <a:extLst>
              <a:ext uri="{FF2B5EF4-FFF2-40B4-BE49-F238E27FC236}">
                <a16:creationId xmlns:a16="http://schemas.microsoft.com/office/drawing/2014/main" id="{8BEAB657-BC4E-4C6E-B3D2-3219F349998E}"/>
              </a:ext>
            </a:extLst>
          </p:cNvPr>
          <p:cNvSpPr>
            <a:spLocks noGrp="1"/>
          </p:cNvSpPr>
          <p:nvPr>
            <p:ph type="title"/>
          </p:nvPr>
        </p:nvSpPr>
        <p:spPr>
          <a:xfrm>
            <a:off x="2697163" y="188913"/>
            <a:ext cx="7772400" cy="1511300"/>
          </a:xfrm>
        </p:spPr>
        <p:txBody>
          <a:bodyPr/>
          <a:lstStyle/>
          <a:p>
            <a:pPr algn="ctr">
              <a:defRPr/>
            </a:pPr>
            <a:r>
              <a:rPr lang="tr-TR" sz="2400" b="1" dirty="0">
                <a:solidFill>
                  <a:srgbClr val="C00000"/>
                </a:solidFill>
                <a:latin typeface="+mn-lt"/>
              </a:rPr>
              <a:t>RUHSATLANDIRMA VE SONRASI</a:t>
            </a:r>
            <a:br>
              <a:rPr lang="tr-TR" sz="2400" b="1" dirty="0">
                <a:solidFill>
                  <a:srgbClr val="C00000"/>
                </a:solidFill>
                <a:latin typeface="+mn-lt"/>
              </a:rPr>
            </a:br>
            <a:r>
              <a:rPr lang="tr-TR" sz="2400" b="1" dirty="0">
                <a:solidFill>
                  <a:srgbClr val="C00000"/>
                </a:solidFill>
                <a:latin typeface="+mn-lt"/>
              </a:rPr>
              <a:t>İLAÇ ARAŞTIRMALARI </a:t>
            </a:r>
            <a:br>
              <a:rPr lang="tr-TR" sz="2400" b="1" dirty="0">
                <a:solidFill>
                  <a:srgbClr val="C00000"/>
                </a:solidFill>
                <a:latin typeface="+mn-lt"/>
              </a:rPr>
            </a:br>
            <a:r>
              <a:rPr lang="tr-TR" sz="2400" b="1" dirty="0">
                <a:solidFill>
                  <a:srgbClr val="C00000"/>
                </a:solidFill>
                <a:latin typeface="+mn-lt"/>
              </a:rPr>
              <a:t>(PRE-KLİNİK ARAŞTIRMALAR)</a:t>
            </a:r>
            <a:endParaRPr lang="tr-TR" sz="2400" dirty="0">
              <a:latin typeface="+mn-lt"/>
            </a:endParaRPr>
          </a:p>
        </p:txBody>
      </p:sp>
      <p:sp>
        <p:nvSpPr>
          <p:cNvPr id="70659" name="2 İçerik Yer Tutucusu">
            <a:extLst>
              <a:ext uri="{FF2B5EF4-FFF2-40B4-BE49-F238E27FC236}">
                <a16:creationId xmlns:a16="http://schemas.microsoft.com/office/drawing/2014/main" id="{4C907C4E-8BA0-416D-ACEE-A86051511BA3}"/>
              </a:ext>
            </a:extLst>
          </p:cNvPr>
          <p:cNvSpPr>
            <a:spLocks noGrp="1"/>
          </p:cNvSpPr>
          <p:nvPr>
            <p:ph sz="half" idx="1"/>
          </p:nvPr>
        </p:nvSpPr>
        <p:spPr>
          <a:xfrm>
            <a:off x="3071813" y="1484313"/>
            <a:ext cx="3744912" cy="5040312"/>
          </a:xfrm>
        </p:spPr>
        <p:txBody>
          <a:bodyPr/>
          <a:lstStyle/>
          <a:p>
            <a:pPr>
              <a:buFont typeface="Monotype Sorts" pitchFamily="2" charset="2"/>
              <a:buNone/>
            </a:pPr>
            <a:r>
              <a:rPr lang="tr-TR" altLang="tr-TR" b="1">
                <a:solidFill>
                  <a:srgbClr val="C00000"/>
                </a:solidFill>
              </a:rPr>
              <a:t>1.Aşama: </a:t>
            </a:r>
          </a:p>
          <a:p>
            <a:pPr>
              <a:buFont typeface="Monotype Sorts" pitchFamily="2" charset="2"/>
              <a:buNone/>
            </a:pPr>
            <a:r>
              <a:rPr lang="tr-TR" altLang="tr-TR" sz="2400"/>
              <a:t>Literatür Bilgileri,</a:t>
            </a:r>
          </a:p>
          <a:p>
            <a:pPr>
              <a:buFont typeface="Monotype Sorts" pitchFamily="2" charset="2"/>
              <a:buNone/>
            </a:pPr>
            <a:r>
              <a:rPr lang="tr-TR" altLang="tr-TR" sz="2400"/>
              <a:t>Biyokimyasal Analiz,</a:t>
            </a:r>
          </a:p>
          <a:p>
            <a:pPr>
              <a:buFont typeface="Monotype Sorts" pitchFamily="2" charset="2"/>
              <a:buNone/>
            </a:pPr>
            <a:r>
              <a:rPr lang="tr-TR" altLang="tr-TR" sz="2400"/>
              <a:t>Hayvan Deneyleri,</a:t>
            </a:r>
          </a:p>
          <a:p>
            <a:pPr>
              <a:buFont typeface="Monotype Sorts" pitchFamily="2" charset="2"/>
              <a:buNone/>
            </a:pPr>
            <a:r>
              <a:rPr lang="tr-TR" altLang="tr-TR" b="1">
                <a:solidFill>
                  <a:srgbClr val="C00000"/>
                </a:solidFill>
              </a:rPr>
              <a:t>2.Aşama: </a:t>
            </a:r>
          </a:p>
          <a:p>
            <a:pPr>
              <a:buFont typeface="Monotype Sorts" pitchFamily="2" charset="2"/>
              <a:buNone/>
            </a:pPr>
            <a:r>
              <a:rPr lang="tr-TR" altLang="tr-TR" sz="2400"/>
              <a:t>FAZ Çalışmaları;</a:t>
            </a:r>
          </a:p>
          <a:p>
            <a:pPr>
              <a:buFont typeface="Wingdings" panose="05000000000000000000" pitchFamily="2" charset="2"/>
              <a:buChar char="§"/>
            </a:pPr>
            <a:r>
              <a:rPr lang="tr-TR" altLang="tr-TR" sz="2400"/>
              <a:t>Faz 1</a:t>
            </a:r>
            <a:r>
              <a:rPr lang="tr-TR" altLang="tr-TR" sz="2400" b="1">
                <a:solidFill>
                  <a:srgbClr val="FF0000"/>
                </a:solidFill>
              </a:rPr>
              <a:t>(Kırmızı Dosya),</a:t>
            </a:r>
          </a:p>
          <a:p>
            <a:pPr>
              <a:buFont typeface="Wingdings" panose="05000000000000000000" pitchFamily="2" charset="2"/>
              <a:buChar char="§"/>
            </a:pPr>
            <a:r>
              <a:rPr lang="tr-TR" altLang="tr-TR" sz="2400"/>
              <a:t>Faz 2</a:t>
            </a:r>
            <a:r>
              <a:rPr lang="tr-TR" altLang="tr-TR" sz="2400" b="1">
                <a:solidFill>
                  <a:srgbClr val="FFFF00"/>
                </a:solidFill>
              </a:rPr>
              <a:t>(Sarı Dosya),</a:t>
            </a:r>
          </a:p>
          <a:p>
            <a:pPr>
              <a:buFont typeface="Wingdings" panose="05000000000000000000" pitchFamily="2" charset="2"/>
              <a:buChar char="§"/>
            </a:pPr>
            <a:r>
              <a:rPr lang="tr-TR" altLang="tr-TR" sz="2400"/>
              <a:t>Faz 3</a:t>
            </a:r>
            <a:r>
              <a:rPr lang="tr-TR" altLang="tr-TR" sz="2400" b="1">
                <a:solidFill>
                  <a:srgbClr val="0070C0"/>
                </a:solidFill>
              </a:rPr>
              <a:t>(Mavi Dosya),</a:t>
            </a:r>
          </a:p>
          <a:p>
            <a:pPr>
              <a:buFont typeface="Wingdings" panose="05000000000000000000" pitchFamily="2" charset="2"/>
              <a:buChar char="§"/>
            </a:pPr>
            <a:r>
              <a:rPr lang="tr-TR" altLang="tr-TR" sz="2400"/>
              <a:t>Faz 4</a:t>
            </a:r>
            <a:r>
              <a:rPr lang="tr-TR" altLang="tr-TR" sz="2400" b="1"/>
              <a:t>(Siyah Dosya),</a:t>
            </a:r>
          </a:p>
          <a:p>
            <a:endParaRPr lang="tr-TR" altLang="tr-TR"/>
          </a:p>
        </p:txBody>
      </p:sp>
      <p:sp>
        <p:nvSpPr>
          <p:cNvPr id="40964" name="3 İçerik Yer Tutucusu">
            <a:extLst>
              <a:ext uri="{FF2B5EF4-FFF2-40B4-BE49-F238E27FC236}">
                <a16:creationId xmlns:a16="http://schemas.microsoft.com/office/drawing/2014/main" id="{7BC801CC-49F7-4DC9-A86E-87B5E25EB019}"/>
              </a:ext>
            </a:extLst>
          </p:cNvPr>
          <p:cNvSpPr>
            <a:spLocks noGrp="1"/>
          </p:cNvSpPr>
          <p:nvPr>
            <p:ph sz="half" idx="2"/>
          </p:nvPr>
        </p:nvSpPr>
        <p:spPr>
          <a:xfrm>
            <a:off x="6816725" y="1700214"/>
            <a:ext cx="3581400" cy="4681537"/>
          </a:xfrm>
        </p:spPr>
        <p:txBody>
          <a:bodyPr/>
          <a:lstStyle/>
          <a:p>
            <a:pPr>
              <a:buFont typeface="Monotype Sorts" pitchFamily="2" charset="2"/>
              <a:buNone/>
              <a:defRPr/>
            </a:pPr>
            <a:r>
              <a:rPr lang="tr-TR" b="1" dirty="0">
                <a:solidFill>
                  <a:srgbClr val="C00000"/>
                </a:solidFill>
              </a:rPr>
              <a:t>3.Aşama:</a:t>
            </a:r>
          </a:p>
          <a:p>
            <a:pPr>
              <a:buFont typeface="Wingdings" pitchFamily="2" charset="2"/>
              <a:buChar char="§"/>
              <a:defRPr/>
            </a:pPr>
            <a:r>
              <a:rPr lang="tr-TR" sz="2400" dirty="0" err="1"/>
              <a:t>Biyoyararlanım</a:t>
            </a:r>
            <a:r>
              <a:rPr lang="tr-TR" sz="2400" dirty="0"/>
              <a:t> </a:t>
            </a:r>
            <a:r>
              <a:rPr lang="tr-TR" sz="2400" b="1" dirty="0">
                <a:solidFill>
                  <a:srgbClr val="FFC000"/>
                </a:solidFill>
              </a:rPr>
              <a:t>(Turuncu Dosya),</a:t>
            </a:r>
          </a:p>
          <a:p>
            <a:pPr>
              <a:buFont typeface="Wingdings" pitchFamily="2" charset="2"/>
              <a:buChar char="§"/>
              <a:defRPr/>
            </a:pPr>
            <a:r>
              <a:rPr lang="tr-TR" sz="2400" dirty="0" err="1"/>
              <a:t>Biyoeşdeğerlik</a:t>
            </a:r>
            <a:r>
              <a:rPr lang="tr-TR" sz="2400" dirty="0"/>
              <a:t> </a:t>
            </a:r>
            <a:r>
              <a:rPr lang="tr-TR" sz="2400" b="1" dirty="0">
                <a:solidFill>
                  <a:srgbClr val="FFC000"/>
                </a:solidFill>
              </a:rPr>
              <a:t>(Turuncu Dosya),</a:t>
            </a:r>
            <a:endParaRPr lang="tr-TR" sz="2400" dirty="0"/>
          </a:p>
          <a:p>
            <a:pPr>
              <a:buFont typeface="Wingdings" pitchFamily="2" charset="2"/>
              <a:buChar char="§"/>
              <a:defRPr/>
            </a:pPr>
            <a:r>
              <a:rPr lang="tr-TR" sz="2400" dirty="0"/>
              <a:t>Gözlemsel İlaç Araştırmaları(GİÇ) </a:t>
            </a:r>
            <a:r>
              <a:rPr lang="tr-TR" sz="2400" b="1" dirty="0">
                <a:solidFill>
                  <a:schemeClr val="accent3">
                    <a:lumMod val="75000"/>
                  </a:schemeClr>
                </a:solidFill>
              </a:rPr>
              <a:t>(Beyaz Dosya),</a:t>
            </a:r>
          </a:p>
          <a:p>
            <a:pPr>
              <a:defRPr/>
            </a:pPr>
            <a:endParaRPr lang="tr-TR" dirty="0"/>
          </a:p>
        </p:txBody>
      </p:sp>
      <p:sp>
        <p:nvSpPr>
          <p:cNvPr id="70661" name="4 Slayt Numarası Yer Tutucusu">
            <a:extLst>
              <a:ext uri="{FF2B5EF4-FFF2-40B4-BE49-F238E27FC236}">
                <a16:creationId xmlns:a16="http://schemas.microsoft.com/office/drawing/2014/main" id="{A53075D3-3B42-431B-8156-3A5132450D6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DD8B43F0-B53F-445B-A29C-9AE8AA64256E}" type="slidenum">
              <a:rPr kumimoji="0" lang="tr-TR" altLang="tr-TR" sz="1400"/>
              <a:pPr>
                <a:spcBef>
                  <a:spcPct val="50000"/>
                </a:spcBef>
                <a:buClrTx/>
                <a:buSzTx/>
                <a:buFontTx/>
                <a:buNone/>
              </a:pPr>
              <a:t>9</a:t>
            </a:fld>
            <a:endParaRPr kumimoji="0" lang="tr-TR" altLang="tr-TR" sz="1400"/>
          </a:p>
        </p:txBody>
      </p:sp>
    </p:spTree>
  </p:cSld>
  <p:clrMapOvr>
    <a:masterClrMapping/>
  </p:clrMapOvr>
</p:sld>
</file>

<file path=ppt/theme/theme1.xml><?xml version="1.0" encoding="utf-8"?>
<a:theme xmlns:a="http://schemas.openxmlformats.org/drawingml/2006/main" name="Rozet">
  <a:themeElements>
    <a:clrScheme name="Rozet">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Rozet">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ze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Rozet</Template>
  <TotalTime>0</TotalTime>
  <Words>4055</Words>
  <Application>Microsoft Office PowerPoint</Application>
  <PresentationFormat>Geniş ekran</PresentationFormat>
  <Paragraphs>497</Paragraphs>
  <Slides>28</Slides>
  <Notes>28</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28</vt:i4>
      </vt:variant>
    </vt:vector>
  </HeadingPairs>
  <TitlesOfParts>
    <vt:vector size="36" baseType="lpstr">
      <vt:lpstr>Arial</vt:lpstr>
      <vt:lpstr>Calibri</vt:lpstr>
      <vt:lpstr>Gill Sans MT</vt:lpstr>
      <vt:lpstr>Impact</vt:lpstr>
      <vt:lpstr>Monotype Sorts</vt:lpstr>
      <vt:lpstr>Times New Roman</vt:lpstr>
      <vt:lpstr>Wingdings</vt:lpstr>
      <vt:lpstr>Rozet</vt:lpstr>
      <vt:lpstr>PowerPoint Sunusu</vt:lpstr>
      <vt:lpstr>BİLİMSEL ARAŞTIRMA</vt:lpstr>
      <vt:lpstr>BİLİM VE ARAŞTIRMA İLİŞKİSİ</vt:lpstr>
      <vt:lpstr>TIP/SAĞLIK VE SAĞLIK YÖNETİMİ ALANINDA ARAŞTIRMA </vt:lpstr>
      <vt:lpstr>ARAŞTIRMALARLA BİLGİ ÜRETİMİ ÜRETİLEN BİLGİNİN/BİLGİLERİN TÜKETİCİYE SUNUMU</vt:lpstr>
      <vt:lpstr>ARAŞTIRMALARIN SINIFLANDIRILMASI 1.Yaklaşım</vt:lpstr>
      <vt:lpstr>ARAŞTIRMALARIN SINIFLANDIRILMASI 2.Yaklaşım</vt:lpstr>
      <vt:lpstr> I. SINIFLANDIRMA 1. YAPILDIĞI YERE GÖRE  </vt:lpstr>
      <vt:lpstr>RUHSATLANDIRMA VE SONRASI İLAÇ ARAŞTIRMALARI  (PRE-KLİNİK ARAŞTIRMALAR)</vt:lpstr>
      <vt:lpstr>FAZ 1, 2 KLİNİK ARAŞTIRMALARI</vt:lpstr>
      <vt:lpstr>FAZ 3, 4 KLİNİK ARAŞTIRMALARI</vt:lpstr>
      <vt:lpstr>RUHSATLANDIRMA VE SONRASI  İLAÇ ARAŞTIRMALARI</vt:lpstr>
      <vt:lpstr>GÖZLEMSEL İLAÇ ARAŞTIRMALARI(GİÇ) İÇİN  GENEL ŞARTLAR</vt:lpstr>
      <vt:lpstr>I.SINIFLANDIRMA  2.AMACINA GÖRE</vt:lpstr>
      <vt:lpstr>AMACINA GÖRE ARAŞTIRMA ÖRNEKLERİ (Dicle Üniversitesi-Çermik İlçesi)</vt:lpstr>
      <vt:lpstr>TANIMLAYICI/BETİMSEL(Descriptive) ARAŞTIRMALARDA  Kişi, Yer ve Zaman Özellikleri</vt:lpstr>
      <vt:lpstr>I.SINIFLANDIRMA  3.KAPSADIĞI ZAMANA GÖRE </vt:lpstr>
      <vt:lpstr>KESİTSEL(Cros sectional) ARAŞTIRMALAR(Prevalans)</vt:lpstr>
      <vt:lpstr>KESİTSEL(Cros sectional) ARAŞTIRMALAR(Prevalans) KİTLE TARAMALARI İLKELERİ</vt:lpstr>
      <vt:lpstr>I.SINIFLANDIRMA  3.KAPSADIĞI ZAMANA GÖRE </vt:lpstr>
      <vt:lpstr>GERİYE DÖNÜK (Retrospective/Vaka-Kontrol) ARAŞTIRMALARINDA VERİ KAYNAKLARI</vt:lpstr>
      <vt:lpstr>  GERİYE DÖNÜK (Retrospective/Vaka-Kontrol) ARAŞTIRMALARI  </vt:lpstr>
      <vt:lpstr>I.SINIFLANDIRMA  3.KAPSADIĞI ZAMANA GÖRE </vt:lpstr>
      <vt:lpstr>İNSİDANSA BAĞLI DEĞERLENDİRMELER</vt:lpstr>
      <vt:lpstr>İLERİYE YÖNELİK (PROSPECTIVE) ARAŞTIRMALAR(İnsidans)</vt:lpstr>
      <vt:lpstr>ANALİTİK (NEDENSEL)  SAHA ARAŞTIRMALARI</vt:lpstr>
      <vt:lpstr>I.SINIFLANDIRMA  4.VERİ TOPLAMA BİÇİMİNE GÖRE</vt:lpstr>
      <vt:lpstr>I.SINIFLANDIRMA  4.VERİ TOPLAMA BİÇİMİNE GÖRE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gamze kutlu</dc:creator>
  <cp:lastModifiedBy>gamze kutlu</cp:lastModifiedBy>
  <cp:revision>1</cp:revision>
  <dcterms:created xsi:type="dcterms:W3CDTF">2020-04-30T11:10:22Z</dcterms:created>
  <dcterms:modified xsi:type="dcterms:W3CDTF">2020-04-30T11:10:47Z</dcterms:modified>
</cp:coreProperties>
</file>