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1"/>
  </p:notesMasterIdLst>
  <p:sldIdLst>
    <p:sldId id="423" r:id="rId3"/>
    <p:sldId id="477" r:id="rId4"/>
    <p:sldId id="478" r:id="rId5"/>
    <p:sldId id="479" r:id="rId6"/>
    <p:sldId id="480" r:id="rId7"/>
    <p:sldId id="481" r:id="rId8"/>
    <p:sldId id="482" r:id="rId9"/>
    <p:sldId id="48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31.3.2018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516A-00AB-4ED6-A525-981ABBF2A4D1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0E6-22A9-45C7-B969-F428CDFCE10C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F8D96-0C24-4189-928C-27291D78899E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B5EE-5450-41E4-BFB4-2A6B1E508EF9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D1B8-EB78-4EED-92A0-4CFADDA5FF3C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9089-4BD7-433A-87CE-96FF9DD6605F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DAD4-F291-4C39-A6EB-CC30944C36E4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CC33-C812-4D33-B580-C1C19A665637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3D0E-0B7E-47C0-8D8B-3FA5774914A5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D80E5-FF42-425B-8519-CCAF21895E76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C4703-1471-40DB-9903-228F502FB1DE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5D35C-3021-44C8-A0ED-9961B55B91FB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A82-E691-4432-9ABD-D920510DC130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46CAA-4BB1-43B8-A103-DCCA51FB103C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3851-0D25-4777-974E-F2CC1AED8DB3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57CCD-AD12-4ABB-B4A0-926082A2E3FB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CC952-AE13-46CA-B5F3-6F3FD005746C}" type="datetime1">
              <a:rPr lang="tr-TR" smtClean="0"/>
              <a:t>31.3.2018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9BA2-222E-45DD-91E5-3FEAA910F97A}" type="datetime1">
              <a:rPr lang="tr-TR" smtClean="0"/>
              <a:t>31.3.2018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C9303-C0C0-43DE-ACB0-0D5A8E6D505D}" type="datetime1">
              <a:rPr lang="tr-TR" smtClean="0"/>
              <a:t>31.3.2018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59BD-B26E-408C-AE73-0915E2A1DE34}" type="datetime1">
              <a:rPr lang="tr-TR" smtClean="0"/>
              <a:t>31.3.2018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CD53-9C8D-4300-8720-BCC1244B3685}" type="datetime1">
              <a:rPr lang="tr-TR" smtClean="0"/>
              <a:t>31.3.2018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5827-2DDE-4F5B-8B15-EACDAA439C6B}" type="datetime1">
              <a:rPr lang="tr-TR" smtClean="0"/>
              <a:t>31.3.2018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6EF39-5B3D-4341-BEDA-21E763AECAA6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031566C-B3F2-493C-8B3B-148035D1EF42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Onbirinci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Hafta: </a:t>
            </a:r>
          </a:p>
          <a:p>
            <a:pPr lvl="0"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Yetişkin eğitiminde öğretim ilkeleri</a:t>
            </a:r>
            <a:endParaRPr lang="tr-TR" sz="6000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4188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Öğrenme Sürecinde Etkin </a:t>
            </a:r>
            <a:r>
              <a:rPr lang="tr-TR" dirty="0" smtClean="0"/>
              <a:t>Olma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670479"/>
            <a:ext cx="10363200" cy="264553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2800" dirty="0" smtClean="0">
                <a:solidFill>
                  <a:prstClr val="black"/>
                </a:solidFill>
                <a:latin typeface="Arial" charset="0"/>
              </a:rPr>
              <a:t>Hayatının </a:t>
            </a:r>
            <a:r>
              <a:rPr lang="tr-TR" sz="2800" dirty="0">
                <a:solidFill>
                  <a:prstClr val="black"/>
                </a:solidFill>
                <a:latin typeface="Arial" charset="0"/>
              </a:rPr>
              <a:t>öbür alanlarında olduğu gibi kendi öğrenmesinde de yetişkine sorumluluk verilmelidir.</a:t>
            </a:r>
          </a:p>
          <a:p>
            <a:pPr>
              <a:buNone/>
            </a:pP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9457386" cy="457200"/>
          </a:xfrm>
        </p:spPr>
        <p:txBody>
          <a:bodyPr/>
          <a:lstStyle/>
          <a:p>
            <a:pPr algn="ctr"/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919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Kolaylaştırma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193961"/>
            <a:ext cx="10363200" cy="312205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2800" dirty="0" smtClean="0">
                <a:solidFill>
                  <a:prstClr val="black"/>
                </a:solidFill>
                <a:latin typeface="Arial" charset="0"/>
              </a:rPr>
              <a:t>Öğretici</a:t>
            </a:r>
            <a:r>
              <a:rPr lang="tr-TR" sz="2800" dirty="0">
                <a:solidFill>
                  <a:prstClr val="black"/>
                </a:solidFill>
                <a:latin typeface="Arial" charset="0"/>
              </a:rPr>
              <a:t>, katılımcıların öğrenme kaynaklarına kolay erişimlerini sağlayarak kendi kendilerine öğrenmelerini kolaylaştıran birisi de olmalıdır. </a:t>
            </a:r>
            <a:endParaRPr lang="tr-TR" sz="4800" dirty="0"/>
          </a:p>
          <a:p>
            <a:pPr>
              <a:buNone/>
            </a:pP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9817994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1087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Serbest </a:t>
            </a:r>
            <a:r>
              <a:rPr lang="tr-TR" dirty="0" smtClean="0"/>
              <a:t>iletişim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387144"/>
            <a:ext cx="10363200" cy="292886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2800" dirty="0" smtClean="0">
                <a:solidFill>
                  <a:prstClr val="black"/>
                </a:solidFill>
                <a:latin typeface="Arial" charset="0"/>
              </a:rPr>
              <a:t>Katılımcılar </a:t>
            </a:r>
            <a:r>
              <a:rPr lang="tr-TR" sz="2800" dirty="0">
                <a:solidFill>
                  <a:prstClr val="black"/>
                </a:solidFill>
                <a:latin typeface="Arial" charset="0"/>
              </a:rPr>
              <a:t>çeşitli nedenlerle bilgi, duygu ve düşüncelerini açıklamaktan çekinirlerse, ya da öğretmen tarafından öyle bir sınırlama konulursa, eğitimin etkililiği azalır.</a:t>
            </a:r>
          </a:p>
          <a:p>
            <a:pPr>
              <a:buNone/>
            </a:pP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9908146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8716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Serbest </a:t>
            </a:r>
            <a:r>
              <a:rPr lang="tr-TR" dirty="0" smtClean="0"/>
              <a:t>davranma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2846230"/>
            <a:ext cx="10363200" cy="34697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2800" dirty="0">
                <a:solidFill>
                  <a:prstClr val="black"/>
                </a:solidFill>
                <a:latin typeface="Arial" charset="0"/>
              </a:rPr>
              <a:t>Katılımcıların </a:t>
            </a:r>
            <a:r>
              <a:rPr lang="tr-TR" sz="2800" dirty="0">
                <a:solidFill>
                  <a:prstClr val="black"/>
                </a:solidFill>
                <a:latin typeface="Arial" charset="0"/>
              </a:rPr>
              <a:t>öğrenme ortamındaki davranışları üzerine gereğinden fazla kontrol ve baskı konulmamalıdır. Bu ilke yetişkinler için önemlidir. Çünkü baskı, yetişkinlerin benlik algısıyla uyuşmaz ve  tepki doğurur. </a:t>
            </a:r>
          </a:p>
          <a:p>
            <a:pPr>
              <a:buNone/>
            </a:pP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255876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9007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0070C0"/>
                </a:solidFill>
                <a:latin typeface="Arial" charset="0"/>
              </a:rPr>
              <a:t>Hatalardan yararlanma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476778" y="3374265"/>
            <a:ext cx="10363200" cy="268417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2800" dirty="0" smtClean="0">
                <a:solidFill>
                  <a:srgbClr val="0070C0"/>
                </a:solidFill>
                <a:latin typeface="Arial" charset="0"/>
              </a:rPr>
              <a:t>Öğreticiler</a:t>
            </a:r>
            <a:r>
              <a:rPr lang="tr-TR" sz="2800" i="1" dirty="0">
                <a:solidFill>
                  <a:srgbClr val="0070C0"/>
                </a:solidFill>
                <a:latin typeface="Arial" charset="0"/>
              </a:rPr>
              <a:t>, </a:t>
            </a:r>
            <a:r>
              <a:rPr lang="tr-TR" sz="2800" dirty="0">
                <a:solidFill>
                  <a:srgbClr val="0070C0"/>
                </a:solidFill>
                <a:latin typeface="Arial" charset="0"/>
              </a:rPr>
              <a:t>yetişkinlerin hiçbir sorusunu aptalca bulmazlar, bütün soruları öğrenme için fırsat olarak kabul ederler. Hatalar, öğrenme için birer fırsat olarak değerlendirilmelidir</a:t>
            </a:r>
            <a:r>
              <a:rPr lang="tr-TR" sz="2400" dirty="0">
                <a:solidFill>
                  <a:srgbClr val="0070C0"/>
                </a:solidFill>
                <a:latin typeface="Arial" charset="0"/>
              </a:rPr>
              <a:t>.</a:t>
            </a:r>
            <a:endParaRPr lang="tr-TR" dirty="0" smtClean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3467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0070C0"/>
                </a:solidFill>
                <a:latin typeface="Arial" charset="0"/>
              </a:rPr>
              <a:t>Öğrenme konusunun güçlüğü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2846230"/>
            <a:ext cx="10363200" cy="3469783"/>
          </a:xfrm>
        </p:spPr>
        <p:txBody>
          <a:bodyPr>
            <a:normAutofit/>
          </a:bodyPr>
          <a:lstStyle/>
          <a:p>
            <a:pPr>
              <a:buNone/>
            </a:pPr>
            <a:endParaRPr lang="tr-TR" dirty="0">
              <a:solidFill>
                <a:srgbClr val="0070C0"/>
              </a:solidFill>
              <a:latin typeface="Arial" charset="0"/>
            </a:endParaRPr>
          </a:p>
          <a:p>
            <a:pPr>
              <a:buNone/>
            </a:pPr>
            <a:endParaRPr lang="tr-TR" dirty="0" smtClean="0">
              <a:solidFill>
                <a:srgbClr val="0070C0"/>
              </a:solidFill>
              <a:latin typeface="Arial" charset="0"/>
            </a:endParaRPr>
          </a:p>
          <a:p>
            <a:pPr algn="ctr">
              <a:buNone/>
            </a:pPr>
            <a:r>
              <a:rPr lang="tr-TR" dirty="0" smtClean="0">
                <a:solidFill>
                  <a:srgbClr val="0070C0"/>
                </a:solidFill>
                <a:latin typeface="Arial" charset="0"/>
              </a:rPr>
              <a:t>Eğer </a:t>
            </a:r>
            <a:r>
              <a:rPr lang="tr-TR" dirty="0">
                <a:solidFill>
                  <a:srgbClr val="0070C0"/>
                </a:solidFill>
                <a:latin typeface="Arial" charset="0"/>
              </a:rPr>
              <a:t>öğrenme konusu çok kolay ise katılımcıların öğrenmeye ilgisi azalır; çok zor ise yılgınlığa kapılmalarına neden </a:t>
            </a:r>
            <a:r>
              <a:rPr lang="tr-TR" dirty="0" smtClean="0">
                <a:solidFill>
                  <a:srgbClr val="0070C0"/>
                </a:solidFill>
                <a:latin typeface="Arial" charset="0"/>
              </a:rPr>
              <a:t>olur.</a:t>
            </a:r>
            <a:endParaRPr lang="tr-TR" dirty="0">
              <a:solidFill>
                <a:srgbClr val="0070C0"/>
              </a:solidFill>
              <a:latin typeface="Arial" charset="0"/>
            </a:endParaRPr>
          </a:p>
          <a:p>
            <a:pPr algn="ctr">
              <a:buNone/>
            </a:pP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9959662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8705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0070C0"/>
                </a:solidFill>
                <a:latin typeface="Arial" charset="0"/>
              </a:rPr>
              <a:t>Teknisyen </a:t>
            </a:r>
            <a:r>
              <a:rPr lang="tr-TR" dirty="0" smtClean="0">
                <a:solidFill>
                  <a:srgbClr val="0070C0"/>
                </a:solidFill>
                <a:latin typeface="Arial" charset="0"/>
              </a:rPr>
              <a:t>tutumu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2846230"/>
            <a:ext cx="10363200" cy="3469783"/>
          </a:xfrm>
        </p:spPr>
        <p:txBody>
          <a:bodyPr>
            <a:normAutofit/>
          </a:bodyPr>
          <a:lstStyle/>
          <a:p>
            <a:pPr>
              <a:buNone/>
            </a:pPr>
            <a:endParaRPr lang="tr-TR" dirty="0" smtClean="0">
              <a:solidFill>
                <a:srgbClr val="0070C0"/>
              </a:solidFill>
              <a:latin typeface="Arial" charset="0"/>
            </a:endParaRPr>
          </a:p>
          <a:p>
            <a:pPr>
              <a:buNone/>
            </a:pPr>
            <a:endParaRPr lang="tr-TR" dirty="0">
              <a:solidFill>
                <a:srgbClr val="0070C0"/>
              </a:solidFill>
              <a:latin typeface="Arial" charset="0"/>
            </a:endParaRPr>
          </a:p>
          <a:p>
            <a:pPr algn="ctr">
              <a:buNone/>
            </a:pPr>
            <a:r>
              <a:rPr lang="tr-TR" dirty="0" smtClean="0">
                <a:solidFill>
                  <a:srgbClr val="0070C0"/>
                </a:solidFill>
                <a:latin typeface="Arial" charset="0"/>
              </a:rPr>
              <a:t>Düzeltme </a:t>
            </a:r>
            <a:r>
              <a:rPr lang="tr-TR" dirty="0">
                <a:solidFill>
                  <a:srgbClr val="0070C0"/>
                </a:solidFill>
                <a:latin typeface="Arial" charset="0"/>
              </a:rPr>
              <a:t>tekliflerini reddetmek yeni tekniğe uyumu zorlaştırır</a:t>
            </a:r>
            <a:endParaRPr lang="tr-TR" dirty="0" smtClean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199" y="6172200"/>
            <a:ext cx="10178603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9570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1122</TotalTime>
  <Words>204</Words>
  <Application>Microsoft Office PowerPoint</Application>
  <PresentationFormat>Geniş ekran</PresentationFormat>
  <Paragraphs>28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2_Hisse Senedi</vt:lpstr>
      <vt:lpstr>PowerPoint Sunusu</vt:lpstr>
      <vt:lpstr>Öğrenme Sürecinde Etkin Olma</vt:lpstr>
      <vt:lpstr>Kolaylaştırma</vt:lpstr>
      <vt:lpstr>Serbest iletişim</vt:lpstr>
      <vt:lpstr>Serbest davranma</vt:lpstr>
      <vt:lpstr>Hatalardan yararlanma</vt:lpstr>
      <vt:lpstr>Öğrenme konusunun güçlüğü</vt:lpstr>
      <vt:lpstr>Teknisyen tutumu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rm_pc</cp:lastModifiedBy>
  <cp:revision>134</cp:revision>
  <dcterms:created xsi:type="dcterms:W3CDTF">2016-02-29T19:43:42Z</dcterms:created>
  <dcterms:modified xsi:type="dcterms:W3CDTF">2018-03-31T10:07:44Z</dcterms:modified>
  <cp:contentStatus/>
</cp:coreProperties>
</file>