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64" r:id="rId1"/>
  </p:sldMasterIdLst>
  <p:notesMasterIdLst>
    <p:notesMasterId r:id="rId8"/>
  </p:notesMasterIdLst>
  <p:sldIdLst>
    <p:sldId id="567" r:id="rId2"/>
    <p:sldId id="430" r:id="rId3"/>
    <p:sldId id="431" r:id="rId4"/>
    <p:sldId id="432" r:id="rId5"/>
    <p:sldId id="433" r:id="rId6"/>
    <p:sldId id="434" r:id="rId7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vertBarState="maximized">
    <p:restoredLeft sz="15620"/>
    <p:restoredTop sz="94660"/>
  </p:normalViewPr>
  <p:slideViewPr>
    <p:cSldViewPr>
      <p:cViewPr varScale="1">
        <p:scale>
          <a:sx n="91" d="100"/>
          <a:sy n="91" d="100"/>
        </p:scale>
        <p:origin x="-618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33" d="100"/>
        <a:sy n="33" d="100"/>
      </p:scale>
      <p:origin x="0" y="7164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9477555-F900-492F-989D-CDEC03A6849E}" type="datetimeFigureOut">
              <a:rPr lang="tr-TR" smtClean="0"/>
              <a:pPr/>
              <a:t>15.02.2018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AA5A0B5-9944-4599-A698-F82296979477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2186703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15.02.2018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p:transition spd="slow">
    <p:randomBar dir="vert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15.02.2018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p:transition spd="slow">
    <p:randomBar dir="vert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15.02.2018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p:transition spd="slow">
    <p:randomBar dir="vert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15.02.2018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p:transition spd="slow">
    <p:randomBar dir="vert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15.02.2018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p:transition spd="slow">
    <p:randomBar dir="vert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15.02.2018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p:transition spd="slow">
    <p:randomBar dir="vert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15.02.2018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p:transition spd="slow">
    <p:randomBar dir="vert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15.02.2018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p:transition spd="slow">
    <p:randomBar dir="vert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15.02.2018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p:transition spd="slow">
    <p:randomBar dir="vert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15.02.2018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p:transition spd="slow">
    <p:randomBar dir="vert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15.02.2018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p:transition spd="slow">
    <p:randomBar dir="vert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3720DD-5B6D-40BF-8493-A6B52D484E6B}" type="datetimeFigureOut">
              <a:rPr lang="tr-TR" smtClean="0"/>
              <a:pPr/>
              <a:t>15.02.2018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65" r:id="rId1"/>
    <p:sldLayoutId id="2147483866" r:id="rId2"/>
    <p:sldLayoutId id="2147483867" r:id="rId3"/>
    <p:sldLayoutId id="2147483868" r:id="rId4"/>
    <p:sldLayoutId id="2147483869" r:id="rId5"/>
    <p:sldLayoutId id="2147483870" r:id="rId6"/>
    <p:sldLayoutId id="2147483871" r:id="rId7"/>
    <p:sldLayoutId id="2147483872" r:id="rId8"/>
    <p:sldLayoutId id="2147483873" r:id="rId9"/>
    <p:sldLayoutId id="2147483874" r:id="rId10"/>
    <p:sldLayoutId id="2147483875" r:id="rId11"/>
  </p:sldLayoutIdLst>
  <p:transition spd="slow">
    <p:randomBar dir="vert"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4800" b="1" dirty="0" smtClean="0">
                <a:solidFill>
                  <a:schemeClr val="bg1"/>
                </a:solidFill>
              </a:rPr>
              <a:t>KOLEKTİF GÜVENLİK SİSTEMİ</a:t>
            </a:r>
            <a:endParaRPr lang="tr-TR" sz="4800" b="1" dirty="0">
              <a:solidFill>
                <a:schemeClr val="bg1"/>
              </a:solidFill>
            </a:endParaRPr>
          </a:p>
        </p:txBody>
      </p:sp>
      <p:sp>
        <p:nvSpPr>
          <p:cNvPr id="2" name="1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dirty="0" smtClean="0">
                <a:solidFill>
                  <a:schemeClr val="bg1"/>
                </a:solidFill>
              </a:rPr>
              <a:t>BM Antlaşması’nın 6. Bölümü ile ilişkisi</a:t>
            </a:r>
          </a:p>
          <a:p>
            <a:pPr algn="just">
              <a:buFont typeface="Arial" charset="0"/>
              <a:buChar char="•"/>
            </a:pPr>
            <a:endParaRPr lang="tr-TR" dirty="0" smtClean="0">
              <a:solidFill>
                <a:schemeClr val="bg1"/>
              </a:solidFill>
            </a:endParaRPr>
          </a:p>
          <a:p>
            <a:pPr algn="just"/>
            <a:r>
              <a:rPr lang="tr-TR" dirty="0" smtClean="0">
                <a:solidFill>
                  <a:schemeClr val="bg1"/>
                </a:solidFill>
              </a:rPr>
              <a:t>BM Antlaşması’nın 7. Bölümü </a:t>
            </a:r>
            <a:r>
              <a:rPr lang="tr-TR" b="1" dirty="0" smtClean="0">
                <a:solidFill>
                  <a:schemeClr val="bg1"/>
                </a:solidFill>
              </a:rPr>
              <a:t>(m. 39)</a:t>
            </a:r>
          </a:p>
          <a:p>
            <a:pPr lvl="2" algn="just">
              <a:buFontTx/>
              <a:buChar char="-"/>
            </a:pPr>
            <a:r>
              <a:rPr lang="tr-TR" dirty="0" smtClean="0">
                <a:solidFill>
                  <a:schemeClr val="bg1"/>
                </a:solidFill>
              </a:rPr>
              <a:t>Uluslararası barış ve güvenliğin tehdidi</a:t>
            </a:r>
          </a:p>
          <a:p>
            <a:pPr lvl="2" algn="just">
              <a:buFontTx/>
              <a:buChar char="-"/>
            </a:pPr>
            <a:r>
              <a:rPr lang="tr-TR" dirty="0" smtClean="0">
                <a:solidFill>
                  <a:schemeClr val="bg1"/>
                </a:solidFill>
              </a:rPr>
              <a:t>Uluslararası barış ve güvenliğin ihlali	</a:t>
            </a:r>
          </a:p>
          <a:p>
            <a:pPr lvl="2" algn="just">
              <a:buFontTx/>
              <a:buChar char="-"/>
            </a:pPr>
            <a:r>
              <a:rPr lang="tr-TR" dirty="0" smtClean="0">
                <a:solidFill>
                  <a:schemeClr val="bg1"/>
                </a:solidFill>
              </a:rPr>
              <a:t>Saldırı (3314 sayılı BM Genel Kurulu Kararı)</a:t>
            </a:r>
          </a:p>
          <a:p>
            <a:pPr lvl="1" algn="just"/>
            <a:r>
              <a:rPr lang="tr-TR" dirty="0" smtClean="0">
                <a:solidFill>
                  <a:schemeClr val="bg1"/>
                </a:solidFill>
              </a:rPr>
              <a:t>Kuvvet kullanma içermeyen tedbirler </a:t>
            </a:r>
            <a:r>
              <a:rPr lang="tr-TR" b="1" dirty="0" smtClean="0">
                <a:solidFill>
                  <a:schemeClr val="bg1"/>
                </a:solidFill>
              </a:rPr>
              <a:t>(m.41)</a:t>
            </a:r>
          </a:p>
          <a:p>
            <a:pPr lvl="1" algn="just"/>
            <a:r>
              <a:rPr lang="tr-TR" dirty="0" smtClean="0">
                <a:solidFill>
                  <a:schemeClr val="bg1"/>
                </a:solidFill>
              </a:rPr>
              <a:t>Kuvvet kullanmayı içeren tedbirler </a:t>
            </a:r>
            <a:r>
              <a:rPr lang="tr-TR" b="1" dirty="0" smtClean="0">
                <a:solidFill>
                  <a:schemeClr val="bg1"/>
                </a:solidFill>
              </a:rPr>
              <a:t>(m.42) </a:t>
            </a:r>
          </a:p>
        </p:txBody>
      </p:sp>
    </p:spTree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b="1" dirty="0" smtClean="0">
                <a:solidFill>
                  <a:schemeClr val="bg1"/>
                </a:solidFill>
              </a:rPr>
              <a:t>MEŞRU MÜDAFAA HAKKI </a:t>
            </a:r>
            <a:endParaRPr lang="tr-TR" b="1" dirty="0">
              <a:solidFill>
                <a:schemeClr val="bg1"/>
              </a:solidFill>
            </a:endParaRPr>
          </a:p>
        </p:txBody>
      </p:sp>
      <p:sp>
        <p:nvSpPr>
          <p:cNvPr id="2" name="1 İçerik Yer Tutucusu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53136"/>
          </a:xfrm>
        </p:spPr>
        <p:txBody>
          <a:bodyPr>
            <a:normAutofit/>
          </a:bodyPr>
          <a:lstStyle/>
          <a:p>
            <a:pPr algn="just"/>
            <a:r>
              <a:rPr lang="tr-TR" dirty="0" smtClean="0">
                <a:solidFill>
                  <a:schemeClr val="bg1"/>
                </a:solidFill>
              </a:rPr>
              <a:t>Kuvvet kullanma yasağının </a:t>
            </a:r>
            <a:r>
              <a:rPr lang="tr-TR" b="1" dirty="0" smtClean="0">
                <a:solidFill>
                  <a:schemeClr val="bg1"/>
                </a:solidFill>
              </a:rPr>
              <a:t>istisna</a:t>
            </a:r>
            <a:r>
              <a:rPr lang="tr-TR" dirty="0" smtClean="0">
                <a:solidFill>
                  <a:schemeClr val="bg1"/>
                </a:solidFill>
              </a:rPr>
              <a:t>sı</a:t>
            </a:r>
          </a:p>
          <a:p>
            <a:pPr algn="just">
              <a:buNone/>
            </a:pPr>
            <a:r>
              <a:rPr lang="tr-TR" dirty="0" smtClean="0">
                <a:solidFill>
                  <a:schemeClr val="bg1"/>
                </a:solidFill>
              </a:rPr>
              <a:t>	</a:t>
            </a:r>
            <a:r>
              <a:rPr lang="tr-TR" b="1" dirty="0" smtClean="0">
                <a:solidFill>
                  <a:schemeClr val="bg1">
                    <a:lumMod val="75000"/>
                  </a:schemeClr>
                </a:solidFill>
              </a:rPr>
              <a:t>Meşru müdafaa hakkı</a:t>
            </a:r>
          </a:p>
          <a:p>
            <a:pPr algn="just">
              <a:buNone/>
            </a:pPr>
            <a:endParaRPr lang="tr-TR" dirty="0" smtClean="0">
              <a:solidFill>
                <a:schemeClr val="bg1"/>
              </a:solidFill>
            </a:endParaRPr>
          </a:p>
          <a:p>
            <a:pPr algn="just"/>
            <a:r>
              <a:rPr lang="tr-TR" dirty="0" smtClean="0">
                <a:solidFill>
                  <a:schemeClr val="bg1"/>
                </a:solidFill>
              </a:rPr>
              <a:t>Meşru müdafaa hakkı </a:t>
            </a:r>
            <a:r>
              <a:rPr lang="tr-TR" b="1" dirty="0" smtClean="0">
                <a:solidFill>
                  <a:schemeClr val="bg1"/>
                </a:solidFill>
              </a:rPr>
              <a:t>(m. 51)</a:t>
            </a:r>
          </a:p>
          <a:p>
            <a:pPr lvl="1" algn="just">
              <a:buFontTx/>
              <a:buChar char="-"/>
            </a:pPr>
            <a:r>
              <a:rPr lang="tr-TR" b="1" dirty="0" smtClean="0">
                <a:solidFill>
                  <a:schemeClr val="bg1">
                    <a:lumMod val="85000"/>
                  </a:schemeClr>
                </a:solidFill>
              </a:rPr>
              <a:t>Silahlı saldırıya karşı </a:t>
            </a:r>
            <a:r>
              <a:rPr lang="tr-TR" dirty="0" smtClean="0">
                <a:solidFill>
                  <a:schemeClr val="bg1">
                    <a:lumMod val="85000"/>
                  </a:schemeClr>
                </a:solidFill>
              </a:rPr>
              <a:t>münferiden veya müştereken</a:t>
            </a:r>
          </a:p>
          <a:p>
            <a:pPr lvl="1" algn="just">
              <a:buFontTx/>
              <a:buChar char="-"/>
            </a:pPr>
            <a:r>
              <a:rPr lang="tr-TR" dirty="0" smtClean="0">
                <a:solidFill>
                  <a:schemeClr val="bg1"/>
                </a:solidFill>
              </a:rPr>
              <a:t>Güvenlik Konseyi’ne bildirim</a:t>
            </a:r>
          </a:p>
          <a:p>
            <a:pPr lvl="1" algn="just">
              <a:buFontTx/>
              <a:buChar char="-"/>
            </a:pPr>
            <a:r>
              <a:rPr lang="tr-TR" dirty="0" smtClean="0">
                <a:solidFill>
                  <a:schemeClr val="bg1"/>
                </a:solidFill>
              </a:rPr>
              <a:t>Güvenlik Konseyi tedbirleri ile sona erme</a:t>
            </a:r>
          </a:p>
          <a:p>
            <a:pPr algn="just">
              <a:buNone/>
            </a:pPr>
            <a:endParaRPr lang="tr-TR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2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b="1" dirty="0" smtClean="0">
                <a:solidFill>
                  <a:schemeClr val="bg1"/>
                </a:solidFill>
              </a:rPr>
              <a:t>MEŞRU MÜDAFAA HAKKI </a:t>
            </a:r>
            <a:endParaRPr lang="tr-TR" b="1" dirty="0">
              <a:solidFill>
                <a:schemeClr val="bg1"/>
              </a:solidFill>
            </a:endParaRPr>
          </a:p>
        </p:txBody>
      </p:sp>
      <p:sp>
        <p:nvSpPr>
          <p:cNvPr id="5" name="Metin kutusu 8"/>
          <p:cNvSpPr txBox="1"/>
          <p:nvPr/>
        </p:nvSpPr>
        <p:spPr>
          <a:xfrm>
            <a:off x="611560" y="6444044"/>
            <a:ext cx="79208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>
                <a:solidFill>
                  <a:schemeClr val="bg1">
                    <a:lumMod val="95000"/>
                  </a:schemeClr>
                </a:solidFill>
              </a:rPr>
              <a:t>kaynak </a:t>
            </a:r>
            <a:r>
              <a:rPr lang="tr-TR" dirty="0">
                <a:solidFill>
                  <a:schemeClr val="bg1">
                    <a:lumMod val="95000"/>
                  </a:schemeClr>
                </a:solidFill>
              </a:rPr>
              <a:t>: </a:t>
            </a:r>
            <a:r>
              <a:rPr lang="tr-TR" u="sng" dirty="0" smtClean="0">
                <a:solidFill>
                  <a:schemeClr val="bg1">
                    <a:lumMod val="95000"/>
                  </a:schemeClr>
                </a:solidFill>
              </a:rPr>
              <a:t>http://www.</a:t>
            </a:r>
            <a:r>
              <a:rPr lang="tr-TR" u="sng" dirty="0" err="1" smtClean="0">
                <a:solidFill>
                  <a:schemeClr val="bg1">
                    <a:lumMod val="95000"/>
                  </a:schemeClr>
                </a:solidFill>
              </a:rPr>
              <a:t>unicankara</a:t>
            </a:r>
            <a:r>
              <a:rPr lang="tr-TR" u="sng" dirty="0" smtClean="0">
                <a:solidFill>
                  <a:schemeClr val="bg1">
                    <a:lumMod val="95000"/>
                  </a:schemeClr>
                </a:solidFill>
              </a:rPr>
              <a:t>.</a:t>
            </a:r>
            <a:r>
              <a:rPr lang="tr-TR" u="sng" dirty="0" err="1" smtClean="0">
                <a:solidFill>
                  <a:schemeClr val="bg1">
                    <a:lumMod val="95000"/>
                  </a:schemeClr>
                </a:solidFill>
              </a:rPr>
              <a:t>org.tr</a:t>
            </a:r>
            <a:r>
              <a:rPr lang="tr-TR" u="sng" dirty="0" smtClean="0">
                <a:solidFill>
                  <a:schemeClr val="bg1">
                    <a:lumMod val="95000"/>
                  </a:schemeClr>
                </a:solidFill>
              </a:rPr>
              <a:t>/</a:t>
            </a:r>
            <a:r>
              <a:rPr lang="tr-TR" u="sng" dirty="0" err="1" smtClean="0">
                <a:solidFill>
                  <a:schemeClr val="bg1">
                    <a:lumMod val="95000"/>
                  </a:schemeClr>
                </a:solidFill>
              </a:rPr>
              <a:t>doc</a:t>
            </a:r>
            <a:r>
              <a:rPr lang="tr-TR" u="sng" dirty="0" smtClean="0">
                <a:solidFill>
                  <a:schemeClr val="bg1">
                    <a:lumMod val="95000"/>
                  </a:schemeClr>
                </a:solidFill>
              </a:rPr>
              <a:t>_</a:t>
            </a:r>
            <a:r>
              <a:rPr lang="tr-TR" u="sng" dirty="0" err="1" smtClean="0">
                <a:solidFill>
                  <a:schemeClr val="bg1">
                    <a:lumMod val="95000"/>
                  </a:schemeClr>
                </a:solidFill>
              </a:rPr>
              <a:t>pdf</a:t>
            </a:r>
            <a:r>
              <a:rPr lang="tr-TR" u="sng" dirty="0" smtClean="0">
                <a:solidFill>
                  <a:schemeClr val="bg1">
                    <a:lumMod val="95000"/>
                  </a:schemeClr>
                </a:solidFill>
              </a:rPr>
              <a:t>/</a:t>
            </a:r>
            <a:r>
              <a:rPr lang="tr-TR" u="sng" dirty="0" err="1" smtClean="0">
                <a:solidFill>
                  <a:schemeClr val="bg1">
                    <a:lumMod val="95000"/>
                  </a:schemeClr>
                </a:solidFill>
              </a:rPr>
              <a:t>chart</a:t>
            </a:r>
            <a:r>
              <a:rPr lang="tr-TR" u="sng" dirty="0" smtClean="0">
                <a:solidFill>
                  <a:schemeClr val="bg1">
                    <a:lumMod val="95000"/>
                  </a:schemeClr>
                </a:solidFill>
              </a:rPr>
              <a:t>_</a:t>
            </a:r>
            <a:r>
              <a:rPr lang="tr-TR" u="sng" dirty="0" err="1" smtClean="0">
                <a:solidFill>
                  <a:schemeClr val="bg1">
                    <a:lumMod val="95000"/>
                  </a:schemeClr>
                </a:solidFill>
              </a:rPr>
              <a:t>turkce</a:t>
            </a:r>
            <a:r>
              <a:rPr lang="tr-TR" u="sng" dirty="0" smtClean="0">
                <a:solidFill>
                  <a:schemeClr val="bg1">
                    <a:lumMod val="95000"/>
                  </a:schemeClr>
                </a:solidFill>
              </a:rPr>
              <a:t>.</a:t>
            </a:r>
            <a:r>
              <a:rPr lang="tr-TR" u="sng" dirty="0" err="1" smtClean="0">
                <a:solidFill>
                  <a:schemeClr val="bg1">
                    <a:lumMod val="95000"/>
                  </a:schemeClr>
                </a:solidFill>
              </a:rPr>
              <a:t>pdf</a:t>
            </a:r>
            <a:endParaRPr lang="tr-TR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7" name="6 Metin kutusu"/>
          <p:cNvSpPr txBox="1"/>
          <p:nvPr/>
        </p:nvSpPr>
        <p:spPr>
          <a:xfrm>
            <a:off x="714348" y="2071678"/>
            <a:ext cx="814393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Bu </a:t>
            </a:r>
            <a:r>
              <a:rPr lang="tr-TR" dirty="0" err="1" smtClean="0"/>
              <a:t>Antlaşma’nın</a:t>
            </a:r>
            <a:r>
              <a:rPr lang="tr-TR" dirty="0" smtClean="0"/>
              <a:t> hiçbir hükmü, Birleşmiş Milletler üyelerinden birinin </a:t>
            </a:r>
            <a:r>
              <a:rPr lang="tr-TR" b="1" dirty="0" smtClean="0">
                <a:solidFill>
                  <a:schemeClr val="bg1"/>
                </a:solidFill>
              </a:rPr>
              <a:t>silahlı bir saldırıya hedef olması</a:t>
            </a:r>
            <a:r>
              <a:rPr lang="tr-TR" dirty="0" smtClean="0"/>
              <a:t> halinde, </a:t>
            </a:r>
            <a:r>
              <a:rPr lang="tr-TR" b="1" dirty="0" smtClean="0"/>
              <a:t>Güvenlik Konseyi uluslararası barış ve güvenliğin korunması için gerekli önlemleri alıncaya değin</a:t>
            </a:r>
            <a:r>
              <a:rPr lang="tr-TR" dirty="0" smtClean="0"/>
              <a:t>, bu üyenin </a:t>
            </a:r>
            <a:r>
              <a:rPr lang="tr-TR" b="1" dirty="0" smtClean="0">
                <a:solidFill>
                  <a:schemeClr val="bg1"/>
                </a:solidFill>
              </a:rPr>
              <a:t>doğal </a:t>
            </a:r>
            <a:r>
              <a:rPr lang="tr-TR" dirty="0" smtClean="0"/>
              <a:t>olan </a:t>
            </a:r>
            <a:r>
              <a:rPr lang="tr-TR" b="1" dirty="0" smtClean="0">
                <a:solidFill>
                  <a:schemeClr val="bg1"/>
                </a:solidFill>
              </a:rPr>
              <a:t>bireysel ya da kolektif meşru müdafaa hakkına</a:t>
            </a:r>
            <a:r>
              <a:rPr lang="tr-TR" b="1" dirty="0" smtClean="0"/>
              <a:t> halel getirmez.</a:t>
            </a:r>
            <a:r>
              <a:rPr lang="tr-TR" dirty="0" smtClean="0"/>
              <a:t> Üyelerin bu meşru müdafaa hakkını kullanırken aldıkları </a:t>
            </a:r>
            <a:r>
              <a:rPr lang="tr-TR" b="1" dirty="0" smtClean="0"/>
              <a:t>önlemler hemen Güvenlik Konseyi’ne bildirilir </a:t>
            </a:r>
            <a:r>
              <a:rPr lang="tr-TR" dirty="0" smtClean="0"/>
              <a:t>ve </a:t>
            </a:r>
            <a:r>
              <a:rPr lang="tr-TR" b="1" dirty="0" smtClean="0"/>
              <a:t>Konsey’in </a:t>
            </a:r>
            <a:r>
              <a:rPr lang="tr-TR" dirty="0" smtClean="0"/>
              <a:t>işbu Antlaşma gereğince uluslararası barış ve güvenliğin korunması ya da yeniden kurulması için gerekli göreceği biçimde her an hareket etme </a:t>
            </a:r>
            <a:r>
              <a:rPr lang="tr-TR" b="1" dirty="0" smtClean="0"/>
              <a:t>yetki ve görevini hiçbir biçimde etkilemez.</a:t>
            </a:r>
            <a:endParaRPr lang="tr-TR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8" name="Metin kutusu 9"/>
          <p:cNvSpPr txBox="1"/>
          <p:nvPr/>
        </p:nvSpPr>
        <p:spPr>
          <a:xfrm>
            <a:off x="611560" y="1196752"/>
            <a:ext cx="79208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3200" b="1" dirty="0" smtClean="0">
                <a:solidFill>
                  <a:schemeClr val="bg1">
                    <a:lumMod val="95000"/>
                  </a:schemeClr>
                </a:solidFill>
              </a:rPr>
              <a:t>BM Antlaşması, m. 51</a:t>
            </a:r>
            <a:endParaRPr lang="tr-TR" sz="3200" b="1" dirty="0">
              <a:solidFill>
                <a:schemeClr val="bg1">
                  <a:lumMod val="95000"/>
                </a:schemeClr>
              </a:solidFill>
            </a:endParaRPr>
          </a:p>
        </p:txBody>
      </p:sp>
    </p:spTree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İçerik Yer Tutucusu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25144"/>
          </a:xfrm>
        </p:spPr>
        <p:txBody>
          <a:bodyPr>
            <a:normAutofit lnSpcReduction="10000"/>
          </a:bodyPr>
          <a:lstStyle/>
          <a:p>
            <a:r>
              <a:rPr lang="tr-TR" dirty="0" smtClean="0">
                <a:solidFill>
                  <a:schemeClr val="bg1"/>
                </a:solidFill>
              </a:rPr>
              <a:t>Meşru müdafaa = doğal hak</a:t>
            </a:r>
          </a:p>
          <a:p>
            <a:endParaRPr lang="tr-TR" dirty="0" smtClean="0">
              <a:solidFill>
                <a:schemeClr val="bg1"/>
              </a:solidFill>
            </a:endParaRPr>
          </a:p>
          <a:p>
            <a:r>
              <a:rPr lang="tr-TR" b="1" dirty="0" smtClean="0">
                <a:solidFill>
                  <a:schemeClr val="bg1">
                    <a:lumMod val="85000"/>
                  </a:schemeClr>
                </a:solidFill>
              </a:rPr>
              <a:t>Uluslararası örf ve adet hukuku kuralı </a:t>
            </a:r>
          </a:p>
          <a:p>
            <a:pPr>
              <a:buNone/>
            </a:pPr>
            <a:endParaRPr lang="tr-TR" dirty="0" smtClean="0">
              <a:solidFill>
                <a:schemeClr val="bg1"/>
              </a:solidFill>
            </a:endParaRPr>
          </a:p>
          <a:p>
            <a:r>
              <a:rPr lang="tr-TR" dirty="0" smtClean="0">
                <a:solidFill>
                  <a:schemeClr val="bg1"/>
                </a:solidFill>
              </a:rPr>
              <a:t>1837 yılında yaşanan </a:t>
            </a:r>
            <a:r>
              <a:rPr lang="tr-TR" b="1" dirty="0" err="1" smtClean="0">
                <a:solidFill>
                  <a:schemeClr val="bg1"/>
                </a:solidFill>
              </a:rPr>
              <a:t>Caroline</a:t>
            </a:r>
            <a:r>
              <a:rPr lang="tr-TR" b="1" dirty="0" smtClean="0">
                <a:solidFill>
                  <a:schemeClr val="bg1"/>
                </a:solidFill>
              </a:rPr>
              <a:t> Olayı</a:t>
            </a:r>
          </a:p>
          <a:p>
            <a:pPr>
              <a:buNone/>
            </a:pPr>
            <a:r>
              <a:rPr lang="tr-TR" b="1" dirty="0" smtClean="0">
                <a:solidFill>
                  <a:schemeClr val="bg1"/>
                </a:solidFill>
              </a:rPr>
              <a:t>	</a:t>
            </a:r>
            <a:r>
              <a:rPr lang="tr-TR" b="1" dirty="0" err="1" smtClean="0">
                <a:solidFill>
                  <a:schemeClr val="bg1"/>
                </a:solidFill>
              </a:rPr>
              <a:t>Webster</a:t>
            </a:r>
            <a:r>
              <a:rPr lang="tr-TR" b="1" dirty="0" smtClean="0">
                <a:solidFill>
                  <a:schemeClr val="bg1"/>
                </a:solidFill>
              </a:rPr>
              <a:t> Yazışmaları</a:t>
            </a:r>
          </a:p>
          <a:p>
            <a:pPr>
              <a:buNone/>
            </a:pPr>
            <a:r>
              <a:rPr lang="tr-TR" dirty="0" smtClean="0">
                <a:solidFill>
                  <a:schemeClr val="bg1"/>
                </a:solidFill>
              </a:rPr>
              <a:t>	</a:t>
            </a:r>
            <a:r>
              <a:rPr lang="tr-TR" dirty="0" smtClean="0">
                <a:solidFill>
                  <a:schemeClr val="bg1">
                    <a:lumMod val="85000"/>
                  </a:schemeClr>
                </a:solidFill>
              </a:rPr>
              <a:t>- gereklilik</a:t>
            </a:r>
          </a:p>
          <a:p>
            <a:pPr>
              <a:buNone/>
            </a:pPr>
            <a:r>
              <a:rPr lang="tr-TR" dirty="0" smtClean="0">
                <a:solidFill>
                  <a:schemeClr val="bg1">
                    <a:lumMod val="85000"/>
                  </a:schemeClr>
                </a:solidFill>
              </a:rPr>
              <a:t>	- </a:t>
            </a:r>
            <a:r>
              <a:rPr lang="tr-TR" dirty="0" err="1" smtClean="0">
                <a:solidFill>
                  <a:schemeClr val="bg1">
                    <a:lumMod val="85000"/>
                  </a:schemeClr>
                </a:solidFill>
              </a:rPr>
              <a:t>aciliyet</a:t>
            </a:r>
            <a:r>
              <a:rPr lang="tr-TR" dirty="0" smtClean="0">
                <a:solidFill>
                  <a:schemeClr val="bg1">
                    <a:lumMod val="85000"/>
                  </a:schemeClr>
                </a:solidFill>
              </a:rPr>
              <a:t> </a:t>
            </a:r>
          </a:p>
          <a:p>
            <a:pPr>
              <a:buNone/>
            </a:pPr>
            <a:r>
              <a:rPr lang="tr-TR" dirty="0" smtClean="0">
                <a:solidFill>
                  <a:schemeClr val="bg1">
                    <a:lumMod val="85000"/>
                  </a:schemeClr>
                </a:solidFill>
              </a:rPr>
              <a:t>	- orantılılık </a:t>
            </a:r>
          </a:p>
          <a:p>
            <a:endParaRPr lang="tr-TR" dirty="0">
              <a:solidFill>
                <a:schemeClr val="bg1"/>
              </a:solidFill>
            </a:endParaRPr>
          </a:p>
        </p:txBody>
      </p:sp>
      <p:sp>
        <p:nvSpPr>
          <p:cNvPr id="6" name="2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/>
          </a:bodyPr>
          <a:lstStyle/>
          <a:p>
            <a:pPr algn="ctr"/>
            <a:r>
              <a:rPr lang="tr-TR" b="1" dirty="0" smtClean="0">
                <a:solidFill>
                  <a:schemeClr val="bg1"/>
                </a:solidFill>
              </a:rPr>
              <a:t>MEŞRU MÜDAFAA HAKKI </a:t>
            </a:r>
            <a:endParaRPr lang="tr-TR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2 Başlık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tr-TR" sz="4000" dirty="0" smtClean="0">
                <a:solidFill>
                  <a:schemeClr val="bg1"/>
                </a:solidFill>
              </a:rPr>
              <a:t/>
            </a:r>
            <a:br>
              <a:rPr lang="tr-TR" sz="4000" dirty="0" smtClean="0">
                <a:solidFill>
                  <a:schemeClr val="bg1"/>
                </a:solidFill>
              </a:rPr>
            </a:br>
            <a:r>
              <a:rPr lang="tr-TR" sz="4000" b="1" dirty="0" smtClean="0">
                <a:solidFill>
                  <a:schemeClr val="bg1"/>
                </a:solidFill>
              </a:rPr>
              <a:t>GÜNÜMÜZ MEŞRU MÜDAFAA HAKKI YAKLAŞIMLARI</a:t>
            </a:r>
            <a:r>
              <a:rPr lang="tr-TR" sz="4000" dirty="0" smtClean="0">
                <a:solidFill>
                  <a:schemeClr val="bg1"/>
                </a:solidFill>
              </a:rPr>
              <a:t/>
            </a:r>
            <a:br>
              <a:rPr lang="tr-TR" sz="4000" dirty="0" smtClean="0">
                <a:solidFill>
                  <a:schemeClr val="bg1"/>
                </a:solidFill>
              </a:rPr>
            </a:br>
            <a:endParaRPr lang="tr-TR" sz="4000" b="1" dirty="0">
              <a:solidFill>
                <a:schemeClr val="bg1"/>
              </a:solidFill>
            </a:endParaRPr>
          </a:p>
        </p:txBody>
      </p:sp>
      <p:sp>
        <p:nvSpPr>
          <p:cNvPr id="2" name="1 İçerik Yer Tutucusu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25144"/>
          </a:xfrm>
        </p:spPr>
        <p:txBody>
          <a:bodyPr>
            <a:normAutofit fontScale="92500" lnSpcReduction="10000"/>
          </a:bodyPr>
          <a:lstStyle/>
          <a:p>
            <a:endParaRPr lang="tr-TR" dirty="0" smtClean="0">
              <a:solidFill>
                <a:schemeClr val="bg1"/>
              </a:solidFill>
            </a:endParaRPr>
          </a:p>
          <a:p>
            <a:r>
              <a:rPr lang="tr-TR" dirty="0" smtClean="0">
                <a:solidFill>
                  <a:schemeClr val="bg1"/>
                </a:solidFill>
              </a:rPr>
              <a:t>Önleyici meşru müdafaa</a:t>
            </a:r>
          </a:p>
          <a:p>
            <a:pPr lvl="1" algn="just"/>
            <a:r>
              <a:rPr lang="tr-TR" dirty="0" smtClean="0">
                <a:solidFill>
                  <a:schemeClr val="bg1"/>
                </a:solidFill>
              </a:rPr>
              <a:t>Yakın ve gerçek bir tehlike</a:t>
            </a:r>
          </a:p>
          <a:p>
            <a:pPr lvl="1" algn="just"/>
            <a:r>
              <a:rPr lang="tr-TR" dirty="0" smtClean="0">
                <a:solidFill>
                  <a:schemeClr val="bg1"/>
                </a:solidFill>
              </a:rPr>
              <a:t>Silahlı saldırının gerçekleşmesi şartı aranmaz</a:t>
            </a:r>
          </a:p>
          <a:p>
            <a:pPr lvl="1">
              <a:buNone/>
            </a:pPr>
            <a:endParaRPr lang="tr-TR" dirty="0" smtClean="0">
              <a:solidFill>
                <a:schemeClr val="bg1"/>
              </a:solidFill>
            </a:endParaRPr>
          </a:p>
          <a:p>
            <a:r>
              <a:rPr lang="tr-TR" dirty="0" smtClean="0">
                <a:solidFill>
                  <a:schemeClr val="bg1"/>
                </a:solidFill>
              </a:rPr>
              <a:t> </a:t>
            </a:r>
            <a:r>
              <a:rPr lang="tr-TR" dirty="0" smtClean="0">
                <a:solidFill>
                  <a:schemeClr val="bg1">
                    <a:lumMod val="85000"/>
                  </a:schemeClr>
                </a:solidFill>
              </a:rPr>
              <a:t>Reagan doktrini</a:t>
            </a:r>
          </a:p>
          <a:p>
            <a:pPr lvl="1"/>
            <a:r>
              <a:rPr lang="tr-TR" dirty="0" smtClean="0">
                <a:solidFill>
                  <a:schemeClr val="bg1"/>
                </a:solidFill>
              </a:rPr>
              <a:t>Kuvvet kullanma yasağının ihlali şartı</a:t>
            </a:r>
          </a:p>
          <a:p>
            <a:pPr lvl="1"/>
            <a:r>
              <a:rPr lang="tr-TR" dirty="0" smtClean="0">
                <a:solidFill>
                  <a:schemeClr val="bg1"/>
                </a:solidFill>
              </a:rPr>
              <a:t>Silahlı saldırı şartı aranmaz</a:t>
            </a:r>
          </a:p>
          <a:p>
            <a:pPr lvl="1"/>
            <a:r>
              <a:rPr lang="tr-TR" b="1" dirty="0" smtClean="0">
                <a:solidFill>
                  <a:schemeClr val="bg1"/>
                </a:solidFill>
              </a:rPr>
              <a:t>Karşılıklılık ilkesi</a:t>
            </a:r>
          </a:p>
          <a:p>
            <a:pPr>
              <a:buNone/>
            </a:pPr>
            <a:r>
              <a:rPr lang="tr-TR" dirty="0" smtClean="0">
                <a:solidFill>
                  <a:schemeClr val="bg1"/>
                </a:solidFill>
              </a:rPr>
              <a:t>	</a:t>
            </a:r>
          </a:p>
          <a:p>
            <a:pPr>
              <a:buNone/>
            </a:pPr>
            <a:endParaRPr lang="tr-TR" dirty="0" smtClean="0">
              <a:solidFill>
                <a:schemeClr val="bg1"/>
              </a:solidFill>
            </a:endParaRPr>
          </a:p>
          <a:p>
            <a:endParaRPr lang="tr-TR" dirty="0" smtClean="0">
              <a:solidFill>
                <a:schemeClr val="bg1"/>
              </a:solidFill>
            </a:endParaRPr>
          </a:p>
          <a:p>
            <a:pPr>
              <a:buNone/>
            </a:pPr>
            <a:endParaRPr lang="tr-TR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endParaRPr lang="tr-TR" dirty="0" smtClean="0">
              <a:solidFill>
                <a:schemeClr val="bg1"/>
              </a:solidFill>
            </a:endParaRPr>
          </a:p>
          <a:p>
            <a:pPr algn="just"/>
            <a:r>
              <a:rPr lang="tr-TR" dirty="0" smtClean="0">
                <a:solidFill>
                  <a:schemeClr val="bg1">
                    <a:lumMod val="85000"/>
                  </a:schemeClr>
                </a:solidFill>
              </a:rPr>
              <a:t>Bush Doktrini </a:t>
            </a:r>
          </a:p>
          <a:p>
            <a:pPr lvl="1" algn="just"/>
            <a:r>
              <a:rPr lang="tr-TR" dirty="0" smtClean="0">
                <a:solidFill>
                  <a:schemeClr val="bg1"/>
                </a:solidFill>
              </a:rPr>
              <a:t>11 Eylül 2001 terörist saldırıları</a:t>
            </a:r>
          </a:p>
          <a:p>
            <a:pPr lvl="1" algn="just"/>
            <a:r>
              <a:rPr lang="tr-TR" dirty="0" smtClean="0">
                <a:solidFill>
                  <a:schemeClr val="bg1"/>
                </a:solidFill>
              </a:rPr>
              <a:t>ABD’ye yönelik tehdit şartı</a:t>
            </a:r>
          </a:p>
          <a:p>
            <a:pPr lvl="1" algn="just"/>
            <a:r>
              <a:rPr lang="tr-TR" dirty="0" smtClean="0">
                <a:solidFill>
                  <a:schemeClr val="bg1"/>
                </a:solidFill>
              </a:rPr>
              <a:t>Silahlı saldırı şartı aranmaz, </a:t>
            </a:r>
            <a:r>
              <a:rPr lang="tr-TR" b="1" dirty="0" smtClean="0">
                <a:solidFill>
                  <a:schemeClr val="bg1"/>
                </a:solidFill>
              </a:rPr>
              <a:t>ihtimal </a:t>
            </a:r>
            <a:r>
              <a:rPr lang="tr-TR" dirty="0" smtClean="0">
                <a:solidFill>
                  <a:schemeClr val="bg1"/>
                </a:solidFill>
              </a:rPr>
              <a:t>yeterlidir.</a:t>
            </a:r>
          </a:p>
          <a:p>
            <a:pPr lvl="1" algn="just">
              <a:buNone/>
            </a:pPr>
            <a:endParaRPr lang="tr-TR" dirty="0" smtClean="0">
              <a:solidFill>
                <a:schemeClr val="bg1"/>
              </a:solidFill>
            </a:endParaRPr>
          </a:p>
          <a:p>
            <a:pPr algn="just"/>
            <a:r>
              <a:rPr lang="tr-TR" b="1" dirty="0" smtClean="0">
                <a:solidFill>
                  <a:schemeClr val="bg1"/>
                </a:solidFill>
              </a:rPr>
              <a:t>Kuvvet kullanma yasağının kapsamı</a:t>
            </a:r>
          </a:p>
          <a:p>
            <a:pPr algn="just"/>
            <a:r>
              <a:rPr lang="tr-TR" b="1" dirty="0" smtClean="0">
                <a:solidFill>
                  <a:schemeClr val="bg1"/>
                </a:solidFill>
              </a:rPr>
              <a:t>Meşru müdafaa hakkı ile ilişkisi</a:t>
            </a:r>
          </a:p>
        </p:txBody>
      </p:sp>
      <p:sp>
        <p:nvSpPr>
          <p:cNvPr id="6" name="2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Autofit/>
          </a:bodyPr>
          <a:lstStyle/>
          <a:p>
            <a:r>
              <a:rPr lang="tr-TR" sz="4000" dirty="0" smtClean="0">
                <a:solidFill>
                  <a:schemeClr val="bg1"/>
                </a:solidFill>
              </a:rPr>
              <a:t/>
            </a:r>
            <a:br>
              <a:rPr lang="tr-TR" sz="4000" dirty="0" smtClean="0">
                <a:solidFill>
                  <a:schemeClr val="bg1"/>
                </a:solidFill>
              </a:rPr>
            </a:br>
            <a:r>
              <a:rPr lang="tr-TR" sz="4000" b="1" dirty="0" smtClean="0">
                <a:solidFill>
                  <a:schemeClr val="bg1"/>
                </a:solidFill>
              </a:rPr>
              <a:t>GÜNÜMÜZ MEŞRU MÜDAFAA HAKKI YAKLAŞIMLARI</a:t>
            </a:r>
            <a:r>
              <a:rPr lang="tr-TR" sz="4000" dirty="0" smtClean="0">
                <a:solidFill>
                  <a:schemeClr val="bg1"/>
                </a:solidFill>
              </a:rPr>
              <a:t/>
            </a:r>
            <a:br>
              <a:rPr lang="tr-TR" sz="4000" dirty="0" smtClean="0">
                <a:solidFill>
                  <a:schemeClr val="bg1"/>
                </a:solidFill>
              </a:rPr>
            </a:br>
            <a:endParaRPr lang="tr-TR" sz="40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2576</TotalTime>
  <Words>209</Words>
  <Application>Microsoft Office PowerPoint</Application>
  <PresentationFormat>Ekran Gösterisi (4:3)</PresentationFormat>
  <Paragraphs>52</Paragraphs>
  <Slides>6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6</vt:i4>
      </vt:variant>
    </vt:vector>
  </HeadingPairs>
  <TitlesOfParts>
    <vt:vector size="7" baseType="lpstr">
      <vt:lpstr>Ofis Teması</vt:lpstr>
      <vt:lpstr>KOLEKTİF GÜVENLİK SİSTEMİ</vt:lpstr>
      <vt:lpstr>MEŞRU MÜDAFAA HAKKI </vt:lpstr>
      <vt:lpstr>MEŞRU MÜDAFAA HAKKI </vt:lpstr>
      <vt:lpstr>MEŞRU MÜDAFAA HAKKI </vt:lpstr>
      <vt:lpstr> GÜNÜMÜZ MEŞRU MÜDAFAA HAKKI YAKLAŞIMLARI </vt:lpstr>
      <vt:lpstr> GÜNÜMÜZ MEŞRU MÜDAFAA HAKKI YAKLAŞIMLARI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milletlerarası kamu hukuku</dc:title>
  <dc:creator>Erkan AKDOĞAN</dc:creator>
  <cp:lastModifiedBy>Erkan Akdogan</cp:lastModifiedBy>
  <cp:revision>277</cp:revision>
  <dcterms:modified xsi:type="dcterms:W3CDTF">2018-02-15T16:00:45Z</dcterms:modified>
</cp:coreProperties>
</file>