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9" r:id="rId3"/>
    <p:sldId id="276" r:id="rId4"/>
    <p:sldId id="262" r:id="rId5"/>
    <p:sldId id="287" r:id="rId6"/>
    <p:sldId id="265" r:id="rId7"/>
    <p:sldId id="266" r:id="rId8"/>
    <p:sldId id="267" r:id="rId9"/>
    <p:sldId id="268" r:id="rId10"/>
    <p:sldId id="263" r:id="rId11"/>
    <p:sldId id="279" r:id="rId12"/>
    <p:sldId id="280" r:id="rId13"/>
    <p:sldId id="272" r:id="rId14"/>
    <p:sldId id="282" r:id="rId15"/>
    <p:sldId id="281" r:id="rId16"/>
    <p:sldId id="273" r:id="rId17"/>
    <p:sldId id="285" r:id="rId18"/>
    <p:sldId id="274" r:id="rId19"/>
    <p:sldId id="275" r:id="rId20"/>
    <p:sldId id="284" r:id="rId21"/>
    <p:sldId id="283" r:id="rId22"/>
    <p:sldId id="286"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84050" autoAdjust="0"/>
  </p:normalViewPr>
  <p:slideViewPr>
    <p:cSldViewPr snapToGrid="0">
      <p:cViewPr varScale="1">
        <p:scale>
          <a:sx n="57" d="100"/>
          <a:sy n="57" d="100"/>
        </p:scale>
        <p:origin x="-1004" y="-7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FD504-AF08-4432-9925-506810336CE9}" type="datetimeFigureOut">
              <a:rPr lang="tr-TR" smtClean="0"/>
              <a:pPr/>
              <a:t>17.12.2017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3FC83-982B-4A86-AA30-B3E9B05D3A4F}" type="slidenum">
              <a:rPr lang="tr-TR" smtClean="0"/>
              <a:pPr/>
              <a:t>‹#›</a:t>
            </a:fld>
            <a:endParaRPr lang="tr-TR"/>
          </a:p>
        </p:txBody>
      </p:sp>
    </p:spTree>
    <p:extLst>
      <p:ext uri="{BB962C8B-B14F-4D97-AF65-F5344CB8AC3E}">
        <p14:creationId xmlns:p14="http://schemas.microsoft.com/office/powerpoint/2010/main" xmlns="" val="2121140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47500" lnSpcReduction="20000"/>
          </a:bodyPr>
          <a:lstStyle/>
          <a:p>
            <a:endParaRPr lang="tr-TR" dirty="0"/>
          </a:p>
        </p:txBody>
      </p:sp>
      <p:sp>
        <p:nvSpPr>
          <p:cNvPr id="4" name="3 Slayt Numarası Yer Tutucusu"/>
          <p:cNvSpPr>
            <a:spLocks noGrp="1"/>
          </p:cNvSpPr>
          <p:nvPr>
            <p:ph type="sldNum" sz="quarter" idx="10"/>
          </p:nvPr>
        </p:nvSpPr>
        <p:spPr/>
        <p:txBody>
          <a:bodyPr/>
          <a:lstStyle/>
          <a:p>
            <a:fld id="{CE63FC83-982B-4A86-AA30-B3E9B05D3A4F}"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5C1EA59-FEEC-4A03-9497-475552AE25A6}" type="datetimeFigureOut">
              <a:rPr lang="tr-TR" smtClean="0"/>
              <a:pPr/>
              <a:t>17.12.2017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BB62B4-AA90-4E6B-BE39-CEA082AD058D}" type="slidenum">
              <a:rPr lang="tr-TR" smtClean="0"/>
              <a:pPr/>
              <a:t>‹#›</a:t>
            </a:fld>
            <a:endParaRPr lang="tr-TR"/>
          </a:p>
        </p:txBody>
      </p:sp>
    </p:spTree>
    <p:extLst>
      <p:ext uri="{BB962C8B-B14F-4D97-AF65-F5344CB8AC3E}">
        <p14:creationId xmlns:p14="http://schemas.microsoft.com/office/powerpoint/2010/main" xmlns="" val="285429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5C1EA59-FEEC-4A03-9497-475552AE25A6}" type="datetimeFigureOut">
              <a:rPr lang="tr-TR" smtClean="0"/>
              <a:pPr/>
              <a:t>17.12.2017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BB62B4-AA90-4E6B-BE39-CEA082AD058D}" type="slidenum">
              <a:rPr lang="tr-TR" smtClean="0"/>
              <a:pPr/>
              <a:t>‹#›</a:t>
            </a:fld>
            <a:endParaRPr lang="tr-TR"/>
          </a:p>
        </p:txBody>
      </p:sp>
    </p:spTree>
    <p:extLst>
      <p:ext uri="{BB962C8B-B14F-4D97-AF65-F5344CB8AC3E}">
        <p14:creationId xmlns:p14="http://schemas.microsoft.com/office/powerpoint/2010/main" xmlns="" val="247361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5C1EA59-FEEC-4A03-9497-475552AE25A6}" type="datetimeFigureOut">
              <a:rPr lang="tr-TR" smtClean="0"/>
              <a:pPr/>
              <a:t>17.12.2017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BB62B4-AA90-4E6B-BE39-CEA082AD058D}" type="slidenum">
              <a:rPr lang="tr-TR" smtClean="0"/>
              <a:pPr/>
              <a:t>‹#›</a:t>
            </a:fld>
            <a:endParaRPr lang="tr-TR"/>
          </a:p>
        </p:txBody>
      </p:sp>
    </p:spTree>
    <p:extLst>
      <p:ext uri="{BB962C8B-B14F-4D97-AF65-F5344CB8AC3E}">
        <p14:creationId xmlns:p14="http://schemas.microsoft.com/office/powerpoint/2010/main" xmlns="" val="171705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5C1EA59-FEEC-4A03-9497-475552AE25A6}" type="datetimeFigureOut">
              <a:rPr lang="tr-TR" smtClean="0"/>
              <a:pPr/>
              <a:t>17.12.2017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BB62B4-AA90-4E6B-BE39-CEA082AD058D}" type="slidenum">
              <a:rPr lang="tr-TR" smtClean="0"/>
              <a:pPr/>
              <a:t>‹#›</a:t>
            </a:fld>
            <a:endParaRPr lang="tr-TR"/>
          </a:p>
        </p:txBody>
      </p:sp>
    </p:spTree>
    <p:extLst>
      <p:ext uri="{BB962C8B-B14F-4D97-AF65-F5344CB8AC3E}">
        <p14:creationId xmlns:p14="http://schemas.microsoft.com/office/powerpoint/2010/main" xmlns="" val="137471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5C1EA59-FEEC-4A03-9497-475552AE25A6}" type="datetimeFigureOut">
              <a:rPr lang="tr-TR" smtClean="0"/>
              <a:pPr/>
              <a:t>17.12.2017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BB62B4-AA90-4E6B-BE39-CEA082AD058D}" type="slidenum">
              <a:rPr lang="tr-TR" smtClean="0"/>
              <a:pPr/>
              <a:t>‹#›</a:t>
            </a:fld>
            <a:endParaRPr lang="tr-TR"/>
          </a:p>
        </p:txBody>
      </p:sp>
    </p:spTree>
    <p:extLst>
      <p:ext uri="{BB962C8B-B14F-4D97-AF65-F5344CB8AC3E}">
        <p14:creationId xmlns:p14="http://schemas.microsoft.com/office/powerpoint/2010/main" xmlns="" val="289386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5C1EA59-FEEC-4A03-9497-475552AE25A6}" type="datetimeFigureOut">
              <a:rPr lang="tr-TR" smtClean="0"/>
              <a:pPr/>
              <a:t>17.12.2017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BB62B4-AA90-4E6B-BE39-CEA082AD058D}" type="slidenum">
              <a:rPr lang="tr-TR" smtClean="0"/>
              <a:pPr/>
              <a:t>‹#›</a:t>
            </a:fld>
            <a:endParaRPr lang="tr-TR"/>
          </a:p>
        </p:txBody>
      </p:sp>
    </p:spTree>
    <p:extLst>
      <p:ext uri="{BB962C8B-B14F-4D97-AF65-F5344CB8AC3E}">
        <p14:creationId xmlns:p14="http://schemas.microsoft.com/office/powerpoint/2010/main" xmlns="" val="3753887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5C1EA59-FEEC-4A03-9497-475552AE25A6}" type="datetimeFigureOut">
              <a:rPr lang="tr-TR" smtClean="0"/>
              <a:pPr/>
              <a:t>17.12.2017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0BB62B4-AA90-4E6B-BE39-CEA082AD058D}" type="slidenum">
              <a:rPr lang="tr-TR" smtClean="0"/>
              <a:pPr/>
              <a:t>‹#›</a:t>
            </a:fld>
            <a:endParaRPr lang="tr-TR"/>
          </a:p>
        </p:txBody>
      </p:sp>
    </p:spTree>
    <p:extLst>
      <p:ext uri="{BB962C8B-B14F-4D97-AF65-F5344CB8AC3E}">
        <p14:creationId xmlns:p14="http://schemas.microsoft.com/office/powerpoint/2010/main" xmlns="" val="210007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5C1EA59-FEEC-4A03-9497-475552AE25A6}" type="datetimeFigureOut">
              <a:rPr lang="tr-TR" smtClean="0"/>
              <a:pPr/>
              <a:t>17.12.2017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0BB62B4-AA90-4E6B-BE39-CEA082AD058D}" type="slidenum">
              <a:rPr lang="tr-TR" smtClean="0"/>
              <a:pPr/>
              <a:t>‹#›</a:t>
            </a:fld>
            <a:endParaRPr lang="tr-TR"/>
          </a:p>
        </p:txBody>
      </p:sp>
    </p:spTree>
    <p:extLst>
      <p:ext uri="{BB962C8B-B14F-4D97-AF65-F5344CB8AC3E}">
        <p14:creationId xmlns:p14="http://schemas.microsoft.com/office/powerpoint/2010/main" xmlns="" val="157331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5C1EA59-FEEC-4A03-9497-475552AE25A6}" type="datetimeFigureOut">
              <a:rPr lang="tr-TR" smtClean="0"/>
              <a:pPr/>
              <a:t>17.12.2017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0BB62B4-AA90-4E6B-BE39-CEA082AD058D}" type="slidenum">
              <a:rPr lang="tr-TR" smtClean="0"/>
              <a:pPr/>
              <a:t>‹#›</a:t>
            </a:fld>
            <a:endParaRPr lang="tr-TR"/>
          </a:p>
        </p:txBody>
      </p:sp>
    </p:spTree>
    <p:extLst>
      <p:ext uri="{BB962C8B-B14F-4D97-AF65-F5344CB8AC3E}">
        <p14:creationId xmlns:p14="http://schemas.microsoft.com/office/powerpoint/2010/main" xmlns="" val="232008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5C1EA59-FEEC-4A03-9497-475552AE25A6}" type="datetimeFigureOut">
              <a:rPr lang="tr-TR" smtClean="0"/>
              <a:pPr/>
              <a:t>17.12.2017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BB62B4-AA90-4E6B-BE39-CEA082AD058D}" type="slidenum">
              <a:rPr lang="tr-TR" smtClean="0"/>
              <a:pPr/>
              <a:t>‹#›</a:t>
            </a:fld>
            <a:endParaRPr lang="tr-TR"/>
          </a:p>
        </p:txBody>
      </p:sp>
    </p:spTree>
    <p:extLst>
      <p:ext uri="{BB962C8B-B14F-4D97-AF65-F5344CB8AC3E}">
        <p14:creationId xmlns:p14="http://schemas.microsoft.com/office/powerpoint/2010/main" xmlns="" val="50403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5C1EA59-FEEC-4A03-9497-475552AE25A6}" type="datetimeFigureOut">
              <a:rPr lang="tr-TR" smtClean="0"/>
              <a:pPr/>
              <a:t>17.12.2017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BB62B4-AA90-4E6B-BE39-CEA082AD058D}" type="slidenum">
              <a:rPr lang="tr-TR" smtClean="0"/>
              <a:pPr/>
              <a:t>‹#›</a:t>
            </a:fld>
            <a:endParaRPr lang="tr-TR"/>
          </a:p>
        </p:txBody>
      </p:sp>
    </p:spTree>
    <p:extLst>
      <p:ext uri="{BB962C8B-B14F-4D97-AF65-F5344CB8AC3E}">
        <p14:creationId xmlns:p14="http://schemas.microsoft.com/office/powerpoint/2010/main" xmlns="" val="45671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15C1EA59-FEEC-4A03-9497-475552AE25A6}" type="datetimeFigureOut">
              <a:rPr lang="tr-TR" smtClean="0"/>
              <a:pPr/>
              <a:t>17.12.2017</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10BB62B4-AA90-4E6B-BE39-CEA082AD058D}" type="slidenum">
              <a:rPr lang="tr-TR" smtClean="0"/>
              <a:pPr/>
              <a:t>‹#›</a:t>
            </a:fld>
            <a:endParaRPr lang="tr-TR" dirty="0"/>
          </a:p>
        </p:txBody>
      </p:sp>
    </p:spTree>
    <p:extLst>
      <p:ext uri="{BB962C8B-B14F-4D97-AF65-F5344CB8AC3E}">
        <p14:creationId xmlns:p14="http://schemas.microsoft.com/office/powerpoint/2010/main" xmlns="" val="2085653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 y="1554868"/>
            <a:ext cx="12192000" cy="770889"/>
          </a:xfrm>
          <a:solidFill>
            <a:schemeClr val="tx1"/>
          </a:solidFill>
        </p:spPr>
        <p:txBody>
          <a:bodyPr>
            <a:normAutofit/>
          </a:bodyPr>
          <a:lstStyle/>
          <a:p>
            <a:r>
              <a:rPr lang="tr-TR" sz="4000" b="1" dirty="0" smtClean="0">
                <a:solidFill>
                  <a:schemeClr val="bg1"/>
                </a:solidFill>
              </a:rPr>
              <a:t>Hindi Yetiştiriciliği</a:t>
            </a:r>
            <a:endParaRPr lang="tr-TR" sz="4000" b="1" dirty="0">
              <a:solidFill>
                <a:schemeClr val="bg1"/>
              </a:solidFill>
            </a:endParaRPr>
          </a:p>
        </p:txBody>
      </p:sp>
    </p:spTree>
    <p:extLst>
      <p:ext uri="{BB962C8B-B14F-4D97-AF65-F5344CB8AC3E}">
        <p14:creationId xmlns:p14="http://schemas.microsoft.com/office/powerpoint/2010/main" xmlns="" val="909272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5924" y="0"/>
            <a:ext cx="11538397" cy="2734098"/>
          </a:xfrm>
          <a:prstGeom prst="rect">
            <a:avLst/>
          </a:prstGeom>
        </p:spPr>
      </p:pic>
      <p:sp>
        <p:nvSpPr>
          <p:cNvPr id="2" name="Unvan 1"/>
          <p:cNvSpPr>
            <a:spLocks noGrp="1"/>
          </p:cNvSpPr>
          <p:nvPr>
            <p:ph type="title"/>
          </p:nvPr>
        </p:nvSpPr>
        <p:spPr>
          <a:xfrm>
            <a:off x="335924" y="210578"/>
            <a:ext cx="8795197" cy="1325563"/>
          </a:xfrm>
        </p:spPr>
        <p:txBody>
          <a:bodyPr/>
          <a:lstStyle/>
          <a:p>
            <a:pPr algn="ctr"/>
            <a:r>
              <a:rPr lang="tr-TR" b="1" dirty="0" err="1" smtClean="0"/>
              <a:t>Hibritler</a:t>
            </a:r>
            <a:endParaRPr lang="tr-TR" b="1" dirty="0"/>
          </a:p>
        </p:txBody>
      </p:sp>
      <p:sp>
        <p:nvSpPr>
          <p:cNvPr id="5" name="İçerik Yer Tutucusu 2"/>
          <p:cNvSpPr>
            <a:spLocks noGrp="1"/>
          </p:cNvSpPr>
          <p:nvPr>
            <p:ph idx="1"/>
          </p:nvPr>
        </p:nvSpPr>
        <p:spPr>
          <a:xfrm>
            <a:off x="631064" y="3384761"/>
            <a:ext cx="10465157" cy="3330732"/>
          </a:xfrm>
        </p:spPr>
        <p:txBody>
          <a:bodyPr/>
          <a:lstStyle/>
          <a:p>
            <a:pPr marL="0" indent="0">
              <a:buNone/>
            </a:pPr>
            <a:r>
              <a:rPr lang="tr-TR" dirty="0" smtClean="0"/>
              <a:t>* 		18. haftada </a:t>
            </a:r>
            <a:r>
              <a:rPr lang="tr-TR" dirty="0" smtClean="0">
                <a:latin typeface="Times New Roman" panose="02020603050405020304" pitchFamily="18" charset="0"/>
                <a:cs typeface="Times New Roman" panose="02020603050405020304" pitchFamily="18" charset="0"/>
              </a:rPr>
              <a:t>♀: 9.98 kg CA, 2.62 YDS</a:t>
            </a:r>
          </a:p>
          <a:p>
            <a:pPr marL="0" indent="0">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 14.83 kg CA, 2.35 YDS</a:t>
            </a:r>
          </a:p>
          <a:p>
            <a:pPr marL="0" indent="0">
              <a:buNone/>
            </a:pPr>
            <a:endParaRPr lang="tr-TR" dirty="0" smtClean="0">
              <a:latin typeface="Times New Roman" panose="02020603050405020304" pitchFamily="18" charset="0"/>
              <a:cs typeface="Times New Roman" panose="02020603050405020304" pitchFamily="18" charset="0"/>
            </a:endParaRPr>
          </a:p>
          <a:p>
            <a:pPr marL="0" indent="0">
              <a:buNone/>
            </a:pPr>
            <a:r>
              <a:rPr lang="tr-TR" dirty="0" smtClean="0">
                <a:latin typeface="Times New Roman" panose="02020603050405020304" pitchFamily="18" charset="0"/>
                <a:cs typeface="Times New Roman" panose="02020603050405020304" pitchFamily="18" charset="0"/>
              </a:rPr>
              <a:t>* </a:t>
            </a:r>
            <a:r>
              <a:rPr lang="tr-TR" dirty="0" smtClean="0"/>
              <a:t>		22</a:t>
            </a:r>
            <a:r>
              <a:rPr lang="tr-TR" dirty="0" smtClean="0"/>
              <a:t>. haftada </a:t>
            </a:r>
            <a:r>
              <a:rPr lang="tr-TR" dirty="0" smtClean="0">
                <a:latin typeface="Times New Roman" panose="02020603050405020304" pitchFamily="18" charset="0"/>
                <a:cs typeface="Times New Roman" panose="02020603050405020304" pitchFamily="18" charset="0"/>
              </a:rPr>
              <a:t>♀: 12.36 kg CA, 3.07 YDS</a:t>
            </a:r>
          </a:p>
          <a:p>
            <a:pPr marL="0" indent="0">
              <a:buNone/>
            </a:pPr>
            <a:r>
              <a:rPr lang="tr-TR" dirty="0" smtClean="0"/>
              <a:t>				24. haftada </a:t>
            </a:r>
            <a:r>
              <a:rPr lang="tr-TR" dirty="0" smtClean="0">
                <a:latin typeface="Times New Roman" panose="02020603050405020304" pitchFamily="18" charset="0"/>
                <a:cs typeface="Times New Roman" panose="02020603050405020304" pitchFamily="18" charset="0"/>
              </a:rPr>
              <a:t>♂: 22.14 kg CA, 3.14 YDS</a:t>
            </a:r>
          </a:p>
          <a:p>
            <a:pPr marL="0" indent="0">
              <a:buNone/>
            </a:pPr>
            <a:endParaRPr lang="tr-TR" dirty="0"/>
          </a:p>
        </p:txBody>
      </p:sp>
    </p:spTree>
    <p:extLst>
      <p:ext uri="{BB962C8B-B14F-4D97-AF65-F5344CB8AC3E}">
        <p14:creationId xmlns:p14="http://schemas.microsoft.com/office/powerpoint/2010/main" xmlns="" val="320146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0"/>
            <a:ext cx="10972800" cy="1052736"/>
          </a:xfrm>
        </p:spPr>
        <p:txBody>
          <a:bodyPr/>
          <a:lstStyle/>
          <a:p>
            <a:r>
              <a:rPr lang="tr-TR" b="1" dirty="0" smtClean="0"/>
              <a:t>Büyütme Dönemi Bakım ve İdare</a:t>
            </a:r>
            <a:endParaRPr lang="tr-TR" b="1" dirty="0"/>
          </a:p>
        </p:txBody>
      </p:sp>
      <p:sp>
        <p:nvSpPr>
          <p:cNvPr id="3" name="İçerik Yer Tutucusu 2"/>
          <p:cNvSpPr>
            <a:spLocks noGrp="1"/>
          </p:cNvSpPr>
          <p:nvPr>
            <p:ph idx="1"/>
          </p:nvPr>
        </p:nvSpPr>
        <p:spPr>
          <a:xfrm>
            <a:off x="335360" y="3933056"/>
            <a:ext cx="11521280" cy="2924944"/>
          </a:xfrm>
        </p:spPr>
        <p:txBody>
          <a:bodyPr>
            <a:normAutofit/>
          </a:bodyPr>
          <a:lstStyle/>
          <a:p>
            <a:pPr marL="0" indent="0" algn="ctr">
              <a:buNone/>
            </a:pPr>
            <a:r>
              <a:rPr lang="tr-TR" sz="2800" dirty="0"/>
              <a:t>Günlük hindilerin barındırılmasında en uygun sistem çevre kontrollü bir ortamdır. Palazlar yaygın olarak yerde büyütülürler fakat beş katlı kafes bloklarında veya ısıtmalı bölmelerde de büyütme sağlanabilir. Katlı ana makineleri  yönetimi kolaylaştırır ve işgücünü azaltır. Bu durumda hindiler 3 haftalık yaştan itibaren altlık serilmiş büyütme bölmelerine alınabilir.</a:t>
            </a:r>
          </a:p>
          <a:p>
            <a:pPr marL="0" indent="0" algn="ctr">
              <a:buNone/>
            </a:pPr>
            <a:endParaRPr lang="tr-TR" sz="2800" dirty="0"/>
          </a:p>
        </p:txBody>
      </p:sp>
      <p:pic>
        <p:nvPicPr>
          <p:cNvPr id="1027" name="Picture 3" descr="C:\Users\Ahmet\Desktop\yavru.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9403" y="957827"/>
            <a:ext cx="4728461" cy="283966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Ahmet\Desktop\hindi_civciv_siyah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92011" y="935177"/>
            <a:ext cx="5088565" cy="28623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9449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5360" y="116632"/>
            <a:ext cx="11713301" cy="936104"/>
          </a:xfrm>
        </p:spPr>
        <p:txBody>
          <a:bodyPr>
            <a:noAutofit/>
          </a:bodyPr>
          <a:lstStyle/>
          <a:p>
            <a:pPr algn="ctr"/>
            <a:r>
              <a:rPr lang="tr-TR" sz="2800" dirty="0" smtClean="0"/>
              <a:t>Palazların  ısıtıcı etrafındaki dağılımları bize kümes içi şartlar hakkında bilgi verir</a:t>
            </a:r>
            <a:endParaRPr lang="tr-TR" sz="2800" dirty="0"/>
          </a:p>
        </p:txBody>
      </p:sp>
      <p:sp>
        <p:nvSpPr>
          <p:cNvPr id="3" name="İçerik Yer Tutucusu 2"/>
          <p:cNvSpPr>
            <a:spLocks noGrp="1"/>
          </p:cNvSpPr>
          <p:nvPr>
            <p:ph idx="1"/>
          </p:nvPr>
        </p:nvSpPr>
        <p:spPr>
          <a:xfrm>
            <a:off x="623392" y="4653136"/>
            <a:ext cx="11233248" cy="2088232"/>
          </a:xfrm>
        </p:spPr>
        <p:txBody>
          <a:bodyPr>
            <a:normAutofit/>
          </a:bodyPr>
          <a:lstStyle/>
          <a:p>
            <a:pPr marL="0" indent="0" algn="ctr">
              <a:buNone/>
            </a:pPr>
            <a:r>
              <a:rPr lang="tr-TR" dirty="0" smtClean="0"/>
              <a:t>A- Sıcaklık çok yüksekse</a:t>
            </a:r>
          </a:p>
          <a:p>
            <a:pPr marL="0" indent="0" algn="ctr">
              <a:buNone/>
            </a:pPr>
            <a:r>
              <a:rPr lang="tr-TR" dirty="0" smtClean="0"/>
              <a:t>B- Sıcaklık çok düşükse</a:t>
            </a:r>
          </a:p>
          <a:p>
            <a:pPr marL="0" indent="0" algn="ctr">
              <a:buNone/>
            </a:pPr>
            <a:r>
              <a:rPr lang="tr-TR" dirty="0" smtClean="0"/>
              <a:t>C- Hava cereyanı varsa</a:t>
            </a:r>
          </a:p>
          <a:p>
            <a:pPr marL="0" indent="0" algn="ctr">
              <a:buNone/>
            </a:pPr>
            <a:r>
              <a:rPr lang="tr-TR" dirty="0" smtClean="0"/>
              <a:t>D- Sıcaklık iyi ise</a:t>
            </a:r>
            <a:endParaRPr lang="tr-TR" dirty="0"/>
          </a:p>
        </p:txBody>
      </p:sp>
      <p:pic>
        <p:nvPicPr>
          <p:cNvPr id="6" name="Picture 3" descr="temperature_guid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11691" y="1052735"/>
            <a:ext cx="5472608" cy="3522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23046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xmlns="" val="3246803726"/>
              </p:ext>
            </p:extLst>
          </p:nvPr>
        </p:nvGraphicFramePr>
        <p:xfrm>
          <a:off x="412123" y="154548"/>
          <a:ext cx="11436441" cy="6478070"/>
        </p:xfrm>
        <a:graphic>
          <a:graphicData uri="http://schemas.openxmlformats.org/drawingml/2006/table">
            <a:tbl>
              <a:tblPr firstRow="1" bandRow="1">
                <a:tableStyleId>{5C22544A-7EE6-4342-B048-85BDC9FD1C3A}</a:tableStyleId>
              </a:tblPr>
              <a:tblGrid>
                <a:gridCol w="3812147"/>
                <a:gridCol w="3812147"/>
                <a:gridCol w="3812147"/>
              </a:tblGrid>
              <a:tr h="1172317">
                <a:tc gridSpan="3">
                  <a:txBody>
                    <a:bodyPr/>
                    <a:lstStyle/>
                    <a:p>
                      <a:pPr algn="ctr"/>
                      <a:endParaRPr lang="tr-TR" sz="3200" dirty="0" smtClean="0">
                        <a:latin typeface="Times New Roman" panose="02020603050405020304" pitchFamily="18" charset="0"/>
                      </a:endParaRPr>
                    </a:p>
                    <a:p>
                      <a:pPr algn="ctr"/>
                      <a:r>
                        <a:rPr lang="tr-TR" sz="3200" dirty="0" smtClean="0">
                          <a:latin typeface="Times New Roman" panose="02020603050405020304" pitchFamily="18" charset="0"/>
                        </a:rPr>
                        <a:t>Damızlık Hindiler İçin Yerleşim Sıklığı ( m² ’de ) </a:t>
                      </a:r>
                      <a:endParaRPr lang="tr-TR" sz="3200" dirty="0">
                        <a:latin typeface="Times New Roman" panose="02020603050405020304" pitchFamily="18" charset="0"/>
                      </a:endParaRPr>
                    </a:p>
                  </a:txBody>
                  <a:tcPr/>
                </a:tc>
                <a:tc hMerge="1">
                  <a:txBody>
                    <a:bodyPr/>
                    <a:lstStyle/>
                    <a:p>
                      <a:pPr algn="ctr"/>
                      <a:endParaRPr lang="tr-TR" dirty="0"/>
                    </a:p>
                  </a:txBody>
                  <a:tcPr/>
                </a:tc>
                <a:tc hMerge="1">
                  <a:txBody>
                    <a:bodyPr/>
                    <a:lstStyle/>
                    <a:p>
                      <a:pPr algn="ctr"/>
                      <a:endParaRPr lang="tr-TR" dirty="0"/>
                    </a:p>
                  </a:txBody>
                  <a:tcPr/>
                </a:tc>
              </a:tr>
              <a:tr h="1172317">
                <a:tc>
                  <a:txBody>
                    <a:bodyPr/>
                    <a:lstStyle/>
                    <a:p>
                      <a:pPr algn="ctr"/>
                      <a:endParaRPr lang="tr-TR" sz="2800" b="1" dirty="0" smtClean="0">
                        <a:latin typeface="Times New Roman" panose="02020603050405020304" pitchFamily="18" charset="0"/>
                      </a:endParaRPr>
                    </a:p>
                    <a:p>
                      <a:pPr algn="ctr"/>
                      <a:r>
                        <a:rPr lang="tr-TR" sz="2800" b="1" dirty="0" smtClean="0">
                          <a:latin typeface="Times New Roman" panose="02020603050405020304" pitchFamily="18" charset="0"/>
                        </a:rPr>
                        <a:t>Dönem (haftalar)</a:t>
                      </a:r>
                      <a:endParaRPr lang="tr-TR" sz="2800" b="1" dirty="0">
                        <a:latin typeface="Times New Roman" panose="02020603050405020304" pitchFamily="18" charset="0"/>
                      </a:endParaRPr>
                    </a:p>
                  </a:txBody>
                  <a:tcPr/>
                </a:tc>
                <a:tc>
                  <a:txBody>
                    <a:bodyPr/>
                    <a:lstStyle/>
                    <a:p>
                      <a:pPr algn="ctr"/>
                      <a:endParaRPr lang="tr-TR" sz="2800" b="1" dirty="0" smtClean="0">
                        <a:latin typeface="Times New Roman" panose="02020603050405020304" pitchFamily="18" charset="0"/>
                      </a:endParaRPr>
                    </a:p>
                    <a:p>
                      <a:pPr algn="ctr"/>
                      <a:r>
                        <a:rPr lang="tr-TR" sz="2800" b="1" dirty="0" smtClean="0">
                          <a:latin typeface="Times New Roman" panose="02020603050405020304" pitchFamily="18" charset="0"/>
                        </a:rPr>
                        <a:t>Dişiler</a:t>
                      </a:r>
                      <a:endParaRPr lang="tr-TR" sz="2800" b="1" dirty="0">
                        <a:latin typeface="Times New Roman" panose="02020603050405020304" pitchFamily="18" charset="0"/>
                      </a:endParaRPr>
                    </a:p>
                  </a:txBody>
                  <a:tcPr/>
                </a:tc>
                <a:tc>
                  <a:txBody>
                    <a:bodyPr/>
                    <a:lstStyle/>
                    <a:p>
                      <a:pPr algn="ctr"/>
                      <a:endParaRPr lang="tr-TR" sz="2800" b="1" dirty="0" smtClean="0">
                        <a:latin typeface="Times New Roman" panose="02020603050405020304" pitchFamily="18" charset="0"/>
                      </a:endParaRPr>
                    </a:p>
                    <a:p>
                      <a:pPr algn="ctr"/>
                      <a:r>
                        <a:rPr lang="tr-TR" sz="2800" b="1" dirty="0" smtClean="0">
                          <a:latin typeface="Times New Roman" panose="02020603050405020304" pitchFamily="18" charset="0"/>
                        </a:rPr>
                        <a:t>Erkekler</a:t>
                      </a:r>
                      <a:endParaRPr lang="tr-TR" sz="2800" b="1" dirty="0">
                        <a:latin typeface="Times New Roman" panose="02020603050405020304" pitchFamily="18" charset="0"/>
                      </a:endParaRPr>
                    </a:p>
                  </a:txBody>
                  <a:tcPr/>
                </a:tc>
              </a:tr>
              <a:tr h="1033359">
                <a:tc>
                  <a:txBody>
                    <a:bodyPr/>
                    <a:lstStyle/>
                    <a:p>
                      <a:pPr algn="ctr"/>
                      <a:endParaRPr lang="tr-TR" sz="2800" dirty="0" smtClean="0">
                        <a:latin typeface="Times New Roman" panose="02020603050405020304" pitchFamily="18" charset="0"/>
                      </a:endParaRPr>
                    </a:p>
                    <a:p>
                      <a:pPr algn="ctr"/>
                      <a:r>
                        <a:rPr lang="tr-TR" sz="2800" dirty="0" smtClean="0">
                          <a:latin typeface="Times New Roman" panose="02020603050405020304" pitchFamily="18" charset="0"/>
                        </a:rPr>
                        <a:t>0-8 </a:t>
                      </a:r>
                      <a:endParaRPr lang="tr-TR" sz="2800" dirty="0">
                        <a:latin typeface="Times New Roman" panose="02020603050405020304" pitchFamily="18" charset="0"/>
                      </a:endParaRPr>
                    </a:p>
                  </a:txBody>
                  <a:tcPr/>
                </a:tc>
                <a:tc>
                  <a:txBody>
                    <a:bodyPr/>
                    <a:lstStyle/>
                    <a:p>
                      <a:pPr algn="ctr"/>
                      <a:endParaRPr lang="tr-TR" sz="2800" dirty="0" smtClean="0">
                        <a:latin typeface="Times New Roman" panose="02020603050405020304" pitchFamily="18" charset="0"/>
                      </a:endParaRPr>
                    </a:p>
                    <a:p>
                      <a:pPr algn="ctr"/>
                      <a:r>
                        <a:rPr lang="tr-TR" sz="2800" dirty="0" smtClean="0">
                          <a:latin typeface="Times New Roman" panose="02020603050405020304" pitchFamily="18" charset="0"/>
                        </a:rPr>
                        <a:t>7.0</a:t>
                      </a:r>
                      <a:endParaRPr lang="tr-TR" sz="2800" dirty="0">
                        <a:latin typeface="Times New Roman" panose="02020603050405020304" pitchFamily="18" charset="0"/>
                      </a:endParaRPr>
                    </a:p>
                  </a:txBody>
                  <a:tcPr/>
                </a:tc>
                <a:tc>
                  <a:txBody>
                    <a:bodyPr/>
                    <a:lstStyle/>
                    <a:p>
                      <a:pPr algn="ctr"/>
                      <a:endParaRPr lang="tr-TR" sz="2800" dirty="0" smtClean="0">
                        <a:latin typeface="Times New Roman" panose="02020603050405020304" pitchFamily="18" charset="0"/>
                      </a:endParaRPr>
                    </a:p>
                    <a:p>
                      <a:pPr algn="ctr"/>
                      <a:r>
                        <a:rPr lang="tr-TR" sz="2800" dirty="0" smtClean="0">
                          <a:latin typeface="Times New Roman" panose="02020603050405020304" pitchFamily="18" charset="0"/>
                        </a:rPr>
                        <a:t>5.0</a:t>
                      </a:r>
                      <a:endParaRPr lang="tr-TR" sz="2800" dirty="0">
                        <a:latin typeface="Times New Roman" panose="02020603050405020304" pitchFamily="18" charset="0"/>
                      </a:endParaRPr>
                    </a:p>
                  </a:txBody>
                  <a:tcPr/>
                </a:tc>
              </a:tr>
              <a:tr h="1033359">
                <a:tc>
                  <a:txBody>
                    <a:bodyPr/>
                    <a:lstStyle/>
                    <a:p>
                      <a:pPr algn="ctr"/>
                      <a:endParaRPr lang="tr-TR" sz="2800" dirty="0" smtClean="0">
                        <a:latin typeface="Times New Roman" panose="02020603050405020304" pitchFamily="18" charset="0"/>
                      </a:endParaRPr>
                    </a:p>
                    <a:p>
                      <a:pPr algn="ctr"/>
                      <a:r>
                        <a:rPr lang="tr-TR" sz="2800" dirty="0" smtClean="0">
                          <a:latin typeface="Times New Roman" panose="02020603050405020304" pitchFamily="18" charset="0"/>
                        </a:rPr>
                        <a:t>8-14 </a:t>
                      </a:r>
                      <a:endParaRPr lang="tr-TR" sz="2800" dirty="0">
                        <a:latin typeface="Times New Roman" panose="02020603050405020304" pitchFamily="18" charset="0"/>
                      </a:endParaRPr>
                    </a:p>
                  </a:txBody>
                  <a:tcPr/>
                </a:tc>
                <a:tc>
                  <a:txBody>
                    <a:bodyPr/>
                    <a:lstStyle/>
                    <a:p>
                      <a:pPr algn="ctr"/>
                      <a:endParaRPr lang="tr-TR" sz="2800" dirty="0" smtClean="0">
                        <a:latin typeface="Times New Roman" panose="02020603050405020304" pitchFamily="18" charset="0"/>
                      </a:endParaRPr>
                    </a:p>
                    <a:p>
                      <a:pPr algn="ctr"/>
                      <a:r>
                        <a:rPr lang="tr-TR" sz="2800" dirty="0" smtClean="0">
                          <a:latin typeface="Times New Roman" panose="02020603050405020304" pitchFamily="18" charset="0"/>
                        </a:rPr>
                        <a:t>3.5</a:t>
                      </a:r>
                      <a:endParaRPr lang="tr-TR" sz="2800" dirty="0">
                        <a:latin typeface="Times New Roman" panose="02020603050405020304" pitchFamily="18" charset="0"/>
                      </a:endParaRPr>
                    </a:p>
                  </a:txBody>
                  <a:tcPr/>
                </a:tc>
                <a:tc>
                  <a:txBody>
                    <a:bodyPr/>
                    <a:lstStyle/>
                    <a:p>
                      <a:pPr algn="ctr"/>
                      <a:endParaRPr lang="tr-TR" sz="2800" dirty="0" smtClean="0">
                        <a:latin typeface="Times New Roman" panose="02020603050405020304" pitchFamily="18" charset="0"/>
                      </a:endParaRPr>
                    </a:p>
                    <a:p>
                      <a:pPr algn="ctr"/>
                      <a:r>
                        <a:rPr lang="tr-TR" sz="2800" dirty="0" smtClean="0">
                          <a:latin typeface="Times New Roman" panose="02020603050405020304" pitchFamily="18" charset="0"/>
                        </a:rPr>
                        <a:t>2.0</a:t>
                      </a:r>
                      <a:endParaRPr lang="tr-TR" sz="2800" dirty="0">
                        <a:latin typeface="Times New Roman" panose="02020603050405020304" pitchFamily="18" charset="0"/>
                      </a:endParaRPr>
                    </a:p>
                  </a:txBody>
                  <a:tcPr/>
                </a:tc>
              </a:tr>
              <a:tr h="1033359">
                <a:tc>
                  <a:txBody>
                    <a:bodyPr/>
                    <a:lstStyle/>
                    <a:p>
                      <a:pPr algn="ctr"/>
                      <a:endParaRPr lang="tr-TR" sz="2800" dirty="0" smtClean="0">
                        <a:latin typeface="Times New Roman" panose="02020603050405020304" pitchFamily="18" charset="0"/>
                      </a:endParaRPr>
                    </a:p>
                    <a:p>
                      <a:pPr algn="ctr"/>
                      <a:r>
                        <a:rPr lang="tr-TR" sz="2800" dirty="0" smtClean="0">
                          <a:latin typeface="Times New Roman" panose="02020603050405020304" pitchFamily="18" charset="0"/>
                        </a:rPr>
                        <a:t>14-29</a:t>
                      </a:r>
                      <a:endParaRPr lang="tr-TR" sz="2800" dirty="0">
                        <a:latin typeface="Times New Roman" panose="02020603050405020304" pitchFamily="18" charset="0"/>
                      </a:endParaRPr>
                    </a:p>
                  </a:txBody>
                  <a:tcPr/>
                </a:tc>
                <a:tc>
                  <a:txBody>
                    <a:bodyPr/>
                    <a:lstStyle/>
                    <a:p>
                      <a:pPr algn="ctr"/>
                      <a:endParaRPr lang="tr-TR" sz="2800" dirty="0" smtClean="0">
                        <a:latin typeface="Times New Roman" panose="02020603050405020304" pitchFamily="18" charset="0"/>
                      </a:endParaRPr>
                    </a:p>
                    <a:p>
                      <a:pPr algn="ctr"/>
                      <a:r>
                        <a:rPr lang="tr-TR" sz="2800" dirty="0" smtClean="0">
                          <a:latin typeface="Times New Roman" panose="02020603050405020304" pitchFamily="18" charset="0"/>
                        </a:rPr>
                        <a:t>3.0</a:t>
                      </a:r>
                      <a:endParaRPr lang="tr-TR" sz="2800" dirty="0">
                        <a:latin typeface="Times New Roman" panose="02020603050405020304" pitchFamily="18" charset="0"/>
                      </a:endParaRPr>
                    </a:p>
                  </a:txBody>
                  <a:tcPr/>
                </a:tc>
                <a:tc>
                  <a:txBody>
                    <a:bodyPr/>
                    <a:lstStyle/>
                    <a:p>
                      <a:pPr algn="ctr"/>
                      <a:endParaRPr lang="tr-TR" sz="2800" dirty="0" smtClean="0">
                        <a:latin typeface="Times New Roman" panose="02020603050405020304" pitchFamily="18" charset="0"/>
                      </a:endParaRPr>
                    </a:p>
                    <a:p>
                      <a:pPr algn="ctr"/>
                      <a:r>
                        <a:rPr lang="tr-TR" sz="2800" dirty="0" smtClean="0">
                          <a:latin typeface="Times New Roman" panose="02020603050405020304" pitchFamily="18" charset="0"/>
                        </a:rPr>
                        <a:t>1.5</a:t>
                      </a:r>
                      <a:endParaRPr lang="tr-TR" sz="2800" dirty="0">
                        <a:latin typeface="Times New Roman" panose="02020603050405020304" pitchFamily="18" charset="0"/>
                      </a:endParaRPr>
                    </a:p>
                  </a:txBody>
                  <a:tcPr/>
                </a:tc>
              </a:tr>
              <a:tr h="1033359">
                <a:tc>
                  <a:txBody>
                    <a:bodyPr/>
                    <a:lstStyle/>
                    <a:p>
                      <a:pPr algn="ctr"/>
                      <a:endParaRPr lang="tr-TR" sz="2800" dirty="0" smtClean="0">
                        <a:latin typeface="Times New Roman" panose="02020603050405020304" pitchFamily="18" charset="0"/>
                      </a:endParaRPr>
                    </a:p>
                    <a:p>
                      <a:pPr algn="ctr"/>
                      <a:r>
                        <a:rPr lang="tr-TR" sz="2800" dirty="0" smtClean="0">
                          <a:latin typeface="Times New Roman" panose="02020603050405020304" pitchFamily="18" charset="0"/>
                        </a:rPr>
                        <a:t>29 ve sonrası</a:t>
                      </a:r>
                      <a:endParaRPr lang="tr-TR" sz="2800" dirty="0">
                        <a:latin typeface="Times New Roman" panose="02020603050405020304" pitchFamily="18" charset="0"/>
                      </a:endParaRPr>
                    </a:p>
                  </a:txBody>
                  <a:tcPr/>
                </a:tc>
                <a:tc>
                  <a:txBody>
                    <a:bodyPr/>
                    <a:lstStyle/>
                    <a:p>
                      <a:pPr algn="ctr"/>
                      <a:endParaRPr lang="tr-TR" sz="2800" dirty="0" smtClean="0">
                        <a:latin typeface="Times New Roman" panose="02020603050405020304" pitchFamily="18" charset="0"/>
                      </a:endParaRPr>
                    </a:p>
                    <a:p>
                      <a:pPr algn="ctr"/>
                      <a:r>
                        <a:rPr lang="tr-TR" sz="2800" dirty="0" smtClean="0">
                          <a:latin typeface="Times New Roman" panose="02020603050405020304" pitchFamily="18" charset="0"/>
                        </a:rPr>
                        <a:t>1.5</a:t>
                      </a:r>
                      <a:endParaRPr lang="tr-TR" sz="2800" dirty="0">
                        <a:latin typeface="Times New Roman" panose="02020603050405020304" pitchFamily="18" charset="0"/>
                      </a:endParaRPr>
                    </a:p>
                  </a:txBody>
                  <a:tcPr/>
                </a:tc>
                <a:tc>
                  <a:txBody>
                    <a:bodyPr/>
                    <a:lstStyle/>
                    <a:p>
                      <a:pPr algn="ctr"/>
                      <a:endParaRPr lang="tr-TR" sz="2800" dirty="0" smtClean="0">
                        <a:latin typeface="Times New Roman" panose="02020603050405020304" pitchFamily="18" charset="0"/>
                      </a:endParaRPr>
                    </a:p>
                    <a:p>
                      <a:pPr algn="ctr"/>
                      <a:r>
                        <a:rPr lang="tr-TR" sz="2800" dirty="0" smtClean="0">
                          <a:latin typeface="Times New Roman" panose="02020603050405020304" pitchFamily="18" charset="0"/>
                        </a:rPr>
                        <a:t>1.0</a:t>
                      </a:r>
                      <a:endParaRPr lang="tr-TR" sz="2800" dirty="0">
                        <a:latin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92638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332656"/>
            <a:ext cx="10972800" cy="6120680"/>
          </a:xfrm>
        </p:spPr>
        <p:txBody>
          <a:bodyPr>
            <a:normAutofit/>
          </a:bodyPr>
          <a:lstStyle/>
          <a:p>
            <a:pPr marL="0" indent="0" algn="just">
              <a:buNone/>
            </a:pPr>
            <a:r>
              <a:rPr lang="tr-TR" dirty="0" smtClean="0"/>
              <a:t>	</a:t>
            </a:r>
            <a:r>
              <a:rPr lang="tr-TR" sz="3000" dirty="0" smtClean="0"/>
              <a:t> Damızlık üretiminde başarı, hastalık etmenlerinin bulunmadığı bir ortamın sağlanmasına bağlıdır. Aşılama sağlık koruma önlemlerinin tamamlayıcısıdır. Sağlık koruma ;</a:t>
            </a:r>
          </a:p>
          <a:p>
            <a:pPr marL="0" indent="0" algn="just">
              <a:buNone/>
            </a:pPr>
            <a:endParaRPr lang="tr-TR" sz="3000" dirty="0" smtClean="0"/>
          </a:p>
          <a:p>
            <a:pPr algn="just">
              <a:buFont typeface="Arial" charset="0"/>
              <a:buChar char="•"/>
            </a:pPr>
            <a:r>
              <a:rPr lang="tr-TR" sz="3000" dirty="0" smtClean="0"/>
              <a:t>Bölgede hindileri etkileyebilecek hastalıklar</a:t>
            </a:r>
          </a:p>
          <a:p>
            <a:pPr algn="just">
              <a:buFont typeface="Arial" charset="0"/>
              <a:buChar char="•"/>
            </a:pPr>
            <a:r>
              <a:rPr lang="tr-TR" sz="3000" dirty="0" smtClean="0"/>
              <a:t>Bu hastalıkların yaygınlığı ve görülme sıklığı</a:t>
            </a:r>
          </a:p>
          <a:p>
            <a:pPr algn="just">
              <a:buFont typeface="Arial" charset="0"/>
              <a:buChar char="•"/>
            </a:pPr>
            <a:r>
              <a:rPr lang="tr-TR" sz="3000" dirty="0" smtClean="0"/>
              <a:t>Rastlanan hastalıkların hangi dönemde görüldüğü</a:t>
            </a:r>
          </a:p>
          <a:p>
            <a:pPr algn="just">
              <a:buFont typeface="Arial" charset="0"/>
              <a:buChar char="•"/>
            </a:pPr>
            <a:r>
              <a:rPr lang="tr-TR" sz="3000" dirty="0" smtClean="0"/>
              <a:t>Bölgede bulunan diğer kanatlı hayvanlar, çiftlik hayvanları, yaban hayvanları vb. hangilerinin taşıyıcı olabileceği</a:t>
            </a:r>
          </a:p>
          <a:p>
            <a:pPr algn="just">
              <a:buFont typeface="Arial" charset="0"/>
              <a:buChar char="•"/>
            </a:pPr>
            <a:r>
              <a:rPr lang="tr-TR" sz="3000" dirty="0" smtClean="0"/>
              <a:t>Böcek, kemirgen vb. zararlıların varlığı</a:t>
            </a:r>
          </a:p>
          <a:p>
            <a:pPr marL="0" indent="0" algn="just">
              <a:buNone/>
            </a:pPr>
            <a:endParaRPr lang="tr-TR" sz="2800" dirty="0" smtClean="0"/>
          </a:p>
          <a:p>
            <a:pPr algn="just">
              <a:buFont typeface="Arial" charset="0"/>
              <a:buChar char="•"/>
            </a:pPr>
            <a:endParaRPr lang="tr-TR" dirty="0" smtClean="0"/>
          </a:p>
          <a:p>
            <a:pPr>
              <a:buFont typeface="Arial" charset="0"/>
              <a:buChar char="•"/>
            </a:pPr>
            <a:endParaRPr lang="tr-TR" dirty="0"/>
          </a:p>
        </p:txBody>
      </p:sp>
    </p:spTree>
    <p:extLst>
      <p:ext uri="{BB962C8B-B14F-4D97-AF65-F5344CB8AC3E}">
        <p14:creationId xmlns:p14="http://schemas.microsoft.com/office/powerpoint/2010/main" xmlns="" val="588873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xmlns="" val="1557685972"/>
              </p:ext>
            </p:extLst>
          </p:nvPr>
        </p:nvGraphicFramePr>
        <p:xfrm>
          <a:off x="335360" y="260648"/>
          <a:ext cx="11329259" cy="6336702"/>
        </p:xfrm>
        <a:graphic>
          <a:graphicData uri="http://schemas.openxmlformats.org/drawingml/2006/table">
            <a:tbl>
              <a:tblPr firstRow="1" bandRow="1">
                <a:tableStyleId>{5C22544A-7EE6-4342-B048-85BDC9FD1C3A}</a:tableStyleId>
              </a:tblPr>
              <a:tblGrid>
                <a:gridCol w="2167336"/>
                <a:gridCol w="2167336"/>
                <a:gridCol w="2265852"/>
                <a:gridCol w="4728735"/>
              </a:tblGrid>
              <a:tr h="570602">
                <a:tc gridSpan="4">
                  <a:txBody>
                    <a:bodyPr/>
                    <a:lstStyle/>
                    <a:p>
                      <a:pPr algn="ctr"/>
                      <a:r>
                        <a:rPr lang="tr-TR" sz="2800" dirty="0" smtClean="0"/>
                        <a:t>Aşılama</a:t>
                      </a:r>
                      <a:endParaRPr lang="tr-TR" sz="2800" dirty="0"/>
                    </a:p>
                  </a:txBody>
                  <a:tcPr marL="121920" marR="121920"/>
                </a:tc>
                <a:tc hMerge="1">
                  <a:txBody>
                    <a:bodyPr/>
                    <a:lstStyle/>
                    <a:p>
                      <a:endParaRPr lang="tr-TR"/>
                    </a:p>
                  </a:txBody>
                  <a:tcPr/>
                </a:tc>
                <a:tc hMerge="1">
                  <a:txBody>
                    <a:bodyPr/>
                    <a:lstStyle/>
                    <a:p>
                      <a:endParaRPr lang="tr-TR" dirty="0"/>
                    </a:p>
                  </a:txBody>
                  <a:tcPr/>
                </a:tc>
                <a:tc hMerge="1">
                  <a:txBody>
                    <a:bodyPr/>
                    <a:lstStyle/>
                    <a:p>
                      <a:endParaRPr lang="tr-TR" dirty="0"/>
                    </a:p>
                  </a:txBody>
                  <a:tcPr/>
                </a:tc>
              </a:tr>
              <a:tr h="570602">
                <a:tc>
                  <a:txBody>
                    <a:bodyPr/>
                    <a:lstStyle/>
                    <a:p>
                      <a:pPr algn="ctr"/>
                      <a:r>
                        <a:rPr lang="tr-TR" sz="2000" b="1" dirty="0" smtClean="0"/>
                        <a:t>Günler</a:t>
                      </a:r>
                      <a:endParaRPr lang="tr-TR" sz="2000" b="1" dirty="0"/>
                    </a:p>
                  </a:txBody>
                  <a:tcPr marL="121920" marR="121920"/>
                </a:tc>
                <a:tc>
                  <a:txBody>
                    <a:bodyPr/>
                    <a:lstStyle/>
                    <a:p>
                      <a:pPr algn="ctr"/>
                      <a:r>
                        <a:rPr lang="tr-TR" sz="2000" b="1" dirty="0" smtClean="0"/>
                        <a:t>Adı</a:t>
                      </a:r>
                      <a:endParaRPr lang="tr-TR" sz="2000" b="1" dirty="0"/>
                    </a:p>
                  </a:txBody>
                  <a:tcPr marL="121920" marR="121920"/>
                </a:tc>
                <a:tc>
                  <a:txBody>
                    <a:bodyPr/>
                    <a:lstStyle/>
                    <a:p>
                      <a:pPr algn="ctr"/>
                      <a:r>
                        <a:rPr lang="tr-TR" sz="2000" b="1" dirty="0" smtClean="0"/>
                        <a:t>Formu</a:t>
                      </a:r>
                      <a:endParaRPr lang="tr-TR" sz="2000" b="1" dirty="0"/>
                    </a:p>
                  </a:txBody>
                  <a:tcPr marL="121920" marR="121920"/>
                </a:tc>
                <a:tc>
                  <a:txBody>
                    <a:bodyPr/>
                    <a:lstStyle/>
                    <a:p>
                      <a:pPr algn="ctr"/>
                      <a:r>
                        <a:rPr lang="tr-TR" sz="2000" b="1" dirty="0" smtClean="0"/>
                        <a:t>Uygulama</a:t>
                      </a:r>
                      <a:endParaRPr lang="tr-TR" sz="2000" b="1" dirty="0"/>
                    </a:p>
                  </a:txBody>
                  <a:tcPr marL="121920" marR="121920"/>
                </a:tc>
              </a:tr>
              <a:tr h="770816">
                <a:tc>
                  <a:txBody>
                    <a:bodyPr/>
                    <a:lstStyle/>
                    <a:p>
                      <a:pPr algn="ctr"/>
                      <a:r>
                        <a:rPr lang="tr-TR" sz="2000" dirty="0" smtClean="0"/>
                        <a:t>1</a:t>
                      </a:r>
                      <a:endParaRPr lang="tr-TR" sz="2000" dirty="0"/>
                    </a:p>
                  </a:txBody>
                  <a:tcPr marL="121920" marR="121920"/>
                </a:tc>
                <a:tc>
                  <a:txBody>
                    <a:bodyPr/>
                    <a:lstStyle/>
                    <a:p>
                      <a:pPr algn="ctr"/>
                      <a:r>
                        <a:rPr lang="tr-TR" sz="2000" dirty="0" smtClean="0"/>
                        <a:t>T.R.T</a:t>
                      </a:r>
                      <a:endParaRPr lang="tr-TR" sz="2000" dirty="0"/>
                    </a:p>
                  </a:txBody>
                  <a:tcPr marL="121920" marR="121920"/>
                </a:tc>
                <a:tc>
                  <a:txBody>
                    <a:bodyPr/>
                    <a:lstStyle/>
                    <a:p>
                      <a:pPr algn="ctr"/>
                      <a:r>
                        <a:rPr lang="tr-TR" sz="2000" dirty="0" smtClean="0"/>
                        <a:t>Aktif</a:t>
                      </a:r>
                      <a:endParaRPr lang="tr-TR" sz="2000" dirty="0"/>
                    </a:p>
                  </a:txBody>
                  <a:tcPr marL="121920" marR="121920"/>
                </a:tc>
                <a:tc>
                  <a:txBody>
                    <a:bodyPr/>
                    <a:lstStyle/>
                    <a:p>
                      <a:pPr algn="ctr"/>
                      <a:r>
                        <a:rPr lang="tr-TR" sz="2000" dirty="0" smtClean="0"/>
                        <a:t>Burun/göz damlası, sprey, içme suyu</a:t>
                      </a:r>
                      <a:endParaRPr lang="tr-TR" sz="2000" dirty="0"/>
                    </a:p>
                  </a:txBody>
                  <a:tcPr marL="121920" marR="121920"/>
                </a:tc>
              </a:tr>
              <a:tr h="770816">
                <a:tc>
                  <a:txBody>
                    <a:bodyPr/>
                    <a:lstStyle/>
                    <a:p>
                      <a:pPr algn="ctr"/>
                      <a:r>
                        <a:rPr lang="tr-TR" sz="2000" dirty="0" smtClean="0"/>
                        <a:t>7</a:t>
                      </a:r>
                      <a:endParaRPr lang="tr-TR" sz="2000" dirty="0"/>
                    </a:p>
                  </a:txBody>
                  <a:tcPr marL="121920" marR="121920"/>
                </a:tc>
                <a:tc>
                  <a:txBody>
                    <a:bodyPr/>
                    <a:lstStyle/>
                    <a:p>
                      <a:pPr algn="ctr"/>
                      <a:r>
                        <a:rPr lang="tr-TR" sz="2000" dirty="0" smtClean="0"/>
                        <a:t>ND</a:t>
                      </a:r>
                      <a:endParaRPr lang="tr-TR" sz="20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t>Aktif</a:t>
                      </a:r>
                    </a:p>
                  </a:txBody>
                  <a:tcPr marL="121920" marR="121920"/>
                </a:tc>
                <a:tc>
                  <a:txBody>
                    <a:bodyPr/>
                    <a:lstStyle/>
                    <a:p>
                      <a:pPr algn="ctr"/>
                      <a:r>
                        <a:rPr lang="tr-TR" sz="2000" dirty="0" smtClean="0"/>
                        <a:t>Burun/göz damlası, sprey, içme suyu</a:t>
                      </a:r>
                      <a:endParaRPr lang="tr-TR" sz="2000" dirty="0"/>
                    </a:p>
                  </a:txBody>
                  <a:tcPr marL="121920" marR="121920"/>
                </a:tc>
              </a:tr>
              <a:tr h="770816">
                <a:tc>
                  <a:txBody>
                    <a:bodyPr/>
                    <a:lstStyle/>
                    <a:p>
                      <a:pPr algn="ctr"/>
                      <a:r>
                        <a:rPr lang="tr-TR" sz="2000" dirty="0" smtClean="0"/>
                        <a:t>21-24</a:t>
                      </a:r>
                      <a:endParaRPr lang="tr-TR" sz="2000" dirty="0"/>
                    </a:p>
                  </a:txBody>
                  <a:tcPr marL="121920" marR="121920"/>
                </a:tc>
                <a:tc>
                  <a:txBody>
                    <a:bodyPr/>
                    <a:lstStyle/>
                    <a:p>
                      <a:pPr algn="ctr"/>
                      <a:r>
                        <a:rPr lang="tr-TR" sz="2000" dirty="0" smtClean="0"/>
                        <a:t>ND</a:t>
                      </a:r>
                      <a:endParaRPr lang="tr-TR" sz="20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t>Aktif</a:t>
                      </a:r>
                    </a:p>
                  </a:txBody>
                  <a:tcPr marL="121920" marR="121920"/>
                </a:tc>
                <a:tc>
                  <a:txBody>
                    <a:bodyPr/>
                    <a:lstStyle/>
                    <a:p>
                      <a:pPr algn="ctr"/>
                      <a:r>
                        <a:rPr lang="tr-TR" sz="2000" dirty="0" smtClean="0"/>
                        <a:t>Burun/göz damlası, sprey, içme suyu</a:t>
                      </a:r>
                      <a:endParaRPr lang="tr-TR" sz="2000" dirty="0"/>
                    </a:p>
                  </a:txBody>
                  <a:tcPr marL="121920" marR="121920"/>
                </a:tc>
              </a:tr>
              <a:tr h="770816">
                <a:tc>
                  <a:txBody>
                    <a:bodyPr/>
                    <a:lstStyle/>
                    <a:p>
                      <a:pPr algn="ctr"/>
                      <a:r>
                        <a:rPr lang="tr-TR" sz="2000" dirty="0" smtClean="0"/>
                        <a:t>34-36</a:t>
                      </a:r>
                      <a:endParaRPr lang="tr-TR" sz="2000" dirty="0"/>
                    </a:p>
                  </a:txBody>
                  <a:tcPr marL="121920" marR="121920"/>
                </a:tc>
                <a:tc>
                  <a:txBody>
                    <a:bodyPr/>
                    <a:lstStyle/>
                    <a:p>
                      <a:pPr algn="ctr"/>
                      <a:r>
                        <a:rPr lang="tr-TR" sz="2000" dirty="0" smtClean="0"/>
                        <a:t>T.R.T</a:t>
                      </a:r>
                      <a:endParaRPr lang="tr-TR" sz="20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t>Aktif</a:t>
                      </a:r>
                    </a:p>
                  </a:txBody>
                  <a:tcPr marL="121920" marR="121920"/>
                </a:tc>
                <a:tc>
                  <a:txBody>
                    <a:bodyPr/>
                    <a:lstStyle/>
                    <a:p>
                      <a:pPr algn="ctr"/>
                      <a:r>
                        <a:rPr lang="tr-TR" sz="2000" dirty="0" smtClean="0"/>
                        <a:t>Burun/göz damlası, sprey, içme suyu</a:t>
                      </a:r>
                      <a:endParaRPr lang="tr-TR" sz="2000" dirty="0"/>
                    </a:p>
                  </a:txBody>
                  <a:tcPr marL="121920" marR="121920"/>
                </a:tc>
              </a:tr>
              <a:tr h="770816">
                <a:tc>
                  <a:txBody>
                    <a:bodyPr/>
                    <a:lstStyle/>
                    <a:p>
                      <a:pPr algn="ctr"/>
                      <a:r>
                        <a:rPr lang="tr-TR" sz="2000" dirty="0" smtClean="0"/>
                        <a:t>50-60</a:t>
                      </a:r>
                      <a:endParaRPr lang="tr-TR" sz="2000" dirty="0"/>
                    </a:p>
                  </a:txBody>
                  <a:tcPr marL="121920" marR="121920"/>
                </a:tc>
                <a:tc>
                  <a:txBody>
                    <a:bodyPr/>
                    <a:lstStyle/>
                    <a:p>
                      <a:pPr algn="ctr"/>
                      <a:r>
                        <a:rPr lang="tr-TR" sz="2000" dirty="0" smtClean="0"/>
                        <a:t>ND</a:t>
                      </a:r>
                      <a:endParaRPr lang="tr-TR" sz="20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t>Aktif</a:t>
                      </a:r>
                    </a:p>
                  </a:txBody>
                  <a:tcPr marL="121920" marR="121920"/>
                </a:tc>
                <a:tc>
                  <a:txBody>
                    <a:bodyPr/>
                    <a:lstStyle/>
                    <a:p>
                      <a:pPr algn="ctr"/>
                      <a:r>
                        <a:rPr lang="tr-TR" sz="2000" dirty="0" smtClean="0"/>
                        <a:t>Burun/göz damlası, sprey, içme suyu</a:t>
                      </a:r>
                      <a:endParaRPr lang="tr-TR" sz="2000" dirty="0"/>
                    </a:p>
                  </a:txBody>
                  <a:tcPr marL="121920" marR="121920"/>
                </a:tc>
              </a:tr>
              <a:tr h="770816">
                <a:tc>
                  <a:txBody>
                    <a:bodyPr/>
                    <a:lstStyle/>
                    <a:p>
                      <a:pPr algn="ctr"/>
                      <a:r>
                        <a:rPr lang="tr-TR" sz="2000" dirty="0" smtClean="0"/>
                        <a:t>60</a:t>
                      </a:r>
                      <a:endParaRPr lang="tr-TR" sz="2000" dirty="0"/>
                    </a:p>
                  </a:txBody>
                  <a:tcPr marL="121920" marR="121920"/>
                </a:tc>
                <a:tc>
                  <a:txBody>
                    <a:bodyPr/>
                    <a:lstStyle/>
                    <a:p>
                      <a:pPr algn="ctr"/>
                      <a:r>
                        <a:rPr lang="tr-TR" sz="2000" dirty="0" smtClean="0"/>
                        <a:t>POXINE</a:t>
                      </a:r>
                      <a:endParaRPr lang="tr-TR" sz="2000" dirty="0"/>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t>Aktif</a:t>
                      </a:r>
                    </a:p>
                  </a:txBody>
                  <a:tcPr marL="121920" marR="121920"/>
                </a:tc>
                <a:tc>
                  <a:txBody>
                    <a:bodyPr/>
                    <a:lstStyle/>
                    <a:p>
                      <a:pPr algn="ctr"/>
                      <a:r>
                        <a:rPr lang="tr-TR" sz="2000" dirty="0" smtClean="0"/>
                        <a:t>Kanattan enjeksiyon şeklinde</a:t>
                      </a:r>
                      <a:endParaRPr lang="tr-TR" sz="2000" dirty="0"/>
                    </a:p>
                  </a:txBody>
                  <a:tcPr marL="121920" marR="121920"/>
                </a:tc>
              </a:tr>
              <a:tr h="570602">
                <a:tc gridSpan="4">
                  <a:txBody>
                    <a:bodyPr/>
                    <a:lstStyle/>
                    <a:p>
                      <a:r>
                        <a:rPr lang="tr-TR" dirty="0" smtClean="0"/>
                        <a:t>Not: Aşılama programları bölgesel hastalık risklerine göre ayarlanmalıdır.</a:t>
                      </a:r>
                      <a:r>
                        <a:rPr lang="tr-TR" baseline="0" dirty="0" smtClean="0"/>
                        <a:t> </a:t>
                      </a:r>
                      <a:endParaRPr lang="tr-TR" dirty="0"/>
                    </a:p>
                  </a:txBody>
                  <a:tcPr marL="121920" marR="121920"/>
                </a:tc>
                <a:tc hMerge="1">
                  <a:txBody>
                    <a:bodyPr/>
                    <a:lstStyle/>
                    <a:p>
                      <a:endParaRPr lang="tr-TR"/>
                    </a:p>
                  </a:txBody>
                  <a:tcPr/>
                </a:tc>
                <a:tc hMerge="1">
                  <a:txBody>
                    <a:bodyPr/>
                    <a:lstStyle/>
                    <a:p>
                      <a:endParaRPr lang="tr-TR"/>
                    </a:p>
                  </a:txBody>
                  <a:tcPr/>
                </a:tc>
                <a:tc hMerge="1">
                  <a:txBody>
                    <a:bodyPr/>
                    <a:lstStyle/>
                    <a:p>
                      <a:endParaRPr lang="tr-TR" dirty="0"/>
                    </a:p>
                  </a:txBody>
                  <a:tcPr/>
                </a:tc>
              </a:tr>
            </a:tbl>
          </a:graphicData>
        </a:graphic>
      </p:graphicFrame>
    </p:spTree>
    <p:extLst>
      <p:ext uri="{BB962C8B-B14F-4D97-AF65-F5344CB8AC3E}">
        <p14:creationId xmlns:p14="http://schemas.microsoft.com/office/powerpoint/2010/main" xmlns="" val="586087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10324" y="1"/>
            <a:ext cx="9157676" cy="6858000"/>
          </a:xfrm>
          <a:prstGeom prst="rect">
            <a:avLst/>
          </a:prstGeom>
          <a:noFill/>
          <a:ln>
            <a:noFill/>
          </a:ln>
        </p:spPr>
      </p:pic>
    </p:spTree>
    <p:extLst>
      <p:ext uri="{BB962C8B-B14F-4D97-AF65-F5344CB8AC3E}">
        <p14:creationId xmlns:p14="http://schemas.microsoft.com/office/powerpoint/2010/main" xmlns="" val="728491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xmlns="" val="1946979148"/>
              </p:ext>
            </p:extLst>
          </p:nvPr>
        </p:nvGraphicFramePr>
        <p:xfrm>
          <a:off x="239350" y="188641"/>
          <a:ext cx="11713301" cy="6643658"/>
        </p:xfrm>
        <a:graphic>
          <a:graphicData uri="http://schemas.openxmlformats.org/drawingml/2006/table">
            <a:tbl>
              <a:tblPr firstRow="1" bandRow="1">
                <a:tableStyleId>{5C22544A-7EE6-4342-B048-85BDC9FD1C3A}</a:tableStyleId>
              </a:tblPr>
              <a:tblGrid>
                <a:gridCol w="4764733"/>
                <a:gridCol w="6948568"/>
              </a:tblGrid>
              <a:tr h="734355">
                <a:tc gridSpan="2">
                  <a:txBody>
                    <a:bodyPr/>
                    <a:lstStyle/>
                    <a:p>
                      <a:pPr algn="ctr"/>
                      <a:r>
                        <a:rPr lang="tr-TR" sz="2800" dirty="0" smtClean="0">
                          <a:latin typeface="Times New Roman" pitchFamily="18" charset="0"/>
                          <a:cs typeface="Times New Roman" pitchFamily="18" charset="0"/>
                        </a:rPr>
                        <a:t>Gurkluğu Teşvik Eden</a:t>
                      </a:r>
                      <a:r>
                        <a:rPr lang="tr-TR" sz="2800" baseline="0" dirty="0" smtClean="0">
                          <a:latin typeface="Times New Roman" pitchFamily="18" charset="0"/>
                          <a:cs typeface="Times New Roman" pitchFamily="18" charset="0"/>
                        </a:rPr>
                        <a:t> Faktörler ve Alınması Gereken Önlemler</a:t>
                      </a:r>
                      <a:endParaRPr lang="tr-TR" sz="2800" dirty="0">
                        <a:latin typeface="Times New Roman" pitchFamily="18" charset="0"/>
                        <a:cs typeface="Times New Roman" pitchFamily="18" charset="0"/>
                      </a:endParaRPr>
                    </a:p>
                  </a:txBody>
                  <a:tcPr marL="121920" marR="121920"/>
                </a:tc>
                <a:tc hMerge="1">
                  <a:txBody>
                    <a:bodyPr/>
                    <a:lstStyle/>
                    <a:p>
                      <a:endParaRPr lang="tr-TR" dirty="0"/>
                    </a:p>
                  </a:txBody>
                  <a:tcPr/>
                </a:tc>
              </a:tr>
              <a:tr h="660920">
                <a:tc>
                  <a:txBody>
                    <a:bodyPr/>
                    <a:lstStyle/>
                    <a:p>
                      <a:r>
                        <a:rPr lang="tr-TR" sz="2400" b="1" dirty="0" smtClean="0">
                          <a:latin typeface="Times New Roman" pitchFamily="18" charset="0"/>
                          <a:cs typeface="Times New Roman" pitchFamily="18" charset="0"/>
                        </a:rPr>
                        <a:t>Gurkluğu Teşvik Eden Faktörler</a:t>
                      </a:r>
                      <a:endParaRPr lang="tr-TR" sz="2400" b="1" dirty="0">
                        <a:latin typeface="Times New Roman" pitchFamily="18" charset="0"/>
                        <a:cs typeface="Times New Roman" pitchFamily="18" charset="0"/>
                      </a:endParaRPr>
                    </a:p>
                  </a:txBody>
                  <a:tcPr marL="121920" marR="121920"/>
                </a:tc>
                <a:tc>
                  <a:txBody>
                    <a:bodyPr/>
                    <a:lstStyle/>
                    <a:p>
                      <a:r>
                        <a:rPr lang="tr-TR" sz="2400" b="1" dirty="0" smtClean="0">
                          <a:latin typeface="Times New Roman" pitchFamily="18" charset="0"/>
                          <a:cs typeface="Times New Roman" pitchFamily="18" charset="0"/>
                        </a:rPr>
                        <a:t>Yumurta Verimini Artırıcı Önlemler</a:t>
                      </a:r>
                      <a:endParaRPr lang="tr-TR" sz="2400" b="1" dirty="0">
                        <a:latin typeface="Times New Roman" pitchFamily="18" charset="0"/>
                        <a:cs typeface="Times New Roman" pitchFamily="18" charset="0"/>
                      </a:endParaRPr>
                    </a:p>
                  </a:txBody>
                  <a:tcPr marL="121920" marR="121920"/>
                </a:tc>
              </a:tr>
              <a:tr h="609309">
                <a:tc>
                  <a:txBody>
                    <a:bodyPr/>
                    <a:lstStyle/>
                    <a:p>
                      <a:pPr algn="ctr"/>
                      <a:r>
                        <a:rPr lang="tr-TR" sz="2000" dirty="0" smtClean="0">
                          <a:latin typeface="Times New Roman" pitchFamily="18" charset="0"/>
                          <a:cs typeface="Times New Roman" pitchFamily="18" charset="0"/>
                        </a:rPr>
                        <a:t>Follukta yumurta bulunması</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Yumurtaların en geç 1 saat aralıklarla</a:t>
                      </a:r>
                      <a:r>
                        <a:rPr lang="tr-TR" sz="2000" baseline="0" dirty="0" smtClean="0">
                          <a:latin typeface="Times New Roman" pitchFamily="18" charset="0"/>
                          <a:cs typeface="Times New Roman" pitchFamily="18" charset="0"/>
                        </a:rPr>
                        <a:t> toplanması</a:t>
                      </a:r>
                      <a:endParaRPr lang="tr-TR" sz="2000" dirty="0">
                        <a:latin typeface="Times New Roman" pitchFamily="18" charset="0"/>
                        <a:cs typeface="Times New Roman" pitchFamily="18" charset="0"/>
                      </a:endParaRPr>
                    </a:p>
                  </a:txBody>
                  <a:tcPr marL="121920" marR="121920"/>
                </a:tc>
              </a:tr>
              <a:tr h="3450354">
                <a:tc>
                  <a:txBody>
                    <a:bodyPr/>
                    <a:lstStyle/>
                    <a:p>
                      <a:pPr algn="ctr"/>
                      <a:endParaRPr lang="tr-TR" sz="2000" dirty="0" smtClean="0">
                        <a:latin typeface="Times New Roman" pitchFamily="18" charset="0"/>
                        <a:cs typeface="Times New Roman" pitchFamily="18" charset="0"/>
                      </a:endParaRPr>
                    </a:p>
                    <a:p>
                      <a:pPr algn="ctr"/>
                      <a:endParaRPr lang="tr-TR" sz="2000" dirty="0" smtClean="0">
                        <a:latin typeface="Times New Roman" pitchFamily="18" charset="0"/>
                        <a:cs typeface="Times New Roman" pitchFamily="18" charset="0"/>
                      </a:endParaRPr>
                    </a:p>
                    <a:p>
                      <a:pPr algn="ctr"/>
                      <a:endParaRPr lang="tr-TR" sz="2000" dirty="0" smtClean="0">
                        <a:latin typeface="Times New Roman" pitchFamily="18" charset="0"/>
                        <a:cs typeface="Times New Roman" pitchFamily="18" charset="0"/>
                      </a:endParaRPr>
                    </a:p>
                    <a:p>
                      <a:pPr algn="ctr"/>
                      <a:r>
                        <a:rPr lang="tr-TR" sz="2000" dirty="0" smtClean="0">
                          <a:latin typeface="Times New Roman" pitchFamily="18" charset="0"/>
                          <a:cs typeface="Times New Roman" pitchFamily="18" charset="0"/>
                        </a:rPr>
                        <a:t>Yere yumurtlama </a:t>
                      </a:r>
                    </a:p>
                    <a:p>
                      <a:pPr algn="ctr"/>
                      <a:r>
                        <a:rPr lang="tr-TR" sz="2000" dirty="0" smtClean="0">
                          <a:latin typeface="Times New Roman" pitchFamily="18" charset="0"/>
                          <a:cs typeface="Times New Roman" pitchFamily="18" charset="0"/>
                        </a:rPr>
                        <a:t>veya </a:t>
                      </a:r>
                    </a:p>
                    <a:p>
                      <a:pPr algn="ctr"/>
                      <a:r>
                        <a:rPr lang="tr-TR" sz="2000" dirty="0" smtClean="0">
                          <a:latin typeface="Times New Roman" pitchFamily="18" charset="0"/>
                          <a:cs typeface="Times New Roman" pitchFamily="18" charset="0"/>
                        </a:rPr>
                        <a:t>yuva yapma</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Hayvanlar yumurtlama kümesine yerleştirildikten sonra folluklara alıştırılmalı, yere çökmüş hindiler folluklara sokulmalı, folluklara girişin zorluğu, folluk yetersizliği gibi</a:t>
                      </a:r>
                      <a:r>
                        <a:rPr lang="tr-TR" sz="2000" baseline="0" dirty="0" smtClean="0">
                          <a:latin typeface="Times New Roman" pitchFamily="18" charset="0"/>
                          <a:cs typeface="Times New Roman" pitchFamily="18" charset="0"/>
                        </a:rPr>
                        <a:t> durumlarda girişler genişletilmeli, folluklar artırılmalı, folluk başına en fazla 5 hindi hesap edilmelidir. </a:t>
                      </a:r>
                    </a:p>
                    <a:p>
                      <a:pPr algn="ctr"/>
                      <a:r>
                        <a:rPr lang="tr-TR" sz="2000" baseline="0" dirty="0" smtClean="0">
                          <a:latin typeface="Times New Roman" pitchFamily="18" charset="0"/>
                          <a:cs typeface="Times New Roman" pitchFamily="18" charset="0"/>
                        </a:rPr>
                        <a:t>Kılavuz yumurtanın görülmesiyle birlikte gurkluk kontrolüne başlanmalı, köşeler kapatılmalı ve özellikle köşelerde ek aydınlatma yapılmalıdır. Kümeste sık dolaşarak hayvanlar hareket ettirilmeli ve yerdeki yumurtalar toplanmalıdır, bölmeler arasında değiştirme yapılmalıdır.</a:t>
                      </a:r>
                      <a:endParaRPr lang="tr-TR" sz="2000" dirty="0">
                        <a:latin typeface="Times New Roman" pitchFamily="18" charset="0"/>
                        <a:cs typeface="Times New Roman" pitchFamily="18" charset="0"/>
                      </a:endParaRPr>
                    </a:p>
                  </a:txBody>
                  <a:tcPr marL="121920" marR="121920"/>
                </a:tc>
              </a:tr>
              <a:tr h="1025781">
                <a:tc>
                  <a:txBody>
                    <a:bodyPr/>
                    <a:lstStyle/>
                    <a:p>
                      <a:pPr algn="ctr"/>
                      <a:r>
                        <a:rPr lang="tr-TR" sz="2400" dirty="0" smtClean="0">
                          <a:latin typeface="Times New Roman" pitchFamily="18" charset="0"/>
                          <a:cs typeface="Times New Roman" pitchFamily="18" charset="0"/>
                        </a:rPr>
                        <a:t>Yere yumurtlamanın çoğunluğu gece olur</a:t>
                      </a:r>
                      <a:endParaRPr lang="tr-TR" sz="2400" dirty="0">
                        <a:latin typeface="Times New Roman" pitchFamily="18" charset="0"/>
                        <a:cs typeface="Times New Roman" pitchFamily="18" charset="0"/>
                      </a:endParaRPr>
                    </a:p>
                  </a:txBody>
                  <a:tcPr marL="121920" marR="121920"/>
                </a:tc>
                <a:tc>
                  <a:txBody>
                    <a:bodyPr/>
                    <a:lstStyle/>
                    <a:p>
                      <a:pPr algn="ctr"/>
                      <a:r>
                        <a:rPr lang="tr-TR" sz="2400" dirty="0" smtClean="0">
                          <a:latin typeface="Times New Roman" pitchFamily="18" charset="0"/>
                          <a:cs typeface="Times New Roman" pitchFamily="18" charset="0"/>
                        </a:rPr>
                        <a:t>Folluklar daha erken açılıp daha geç kapatılmalı, dışardan doğal gün ışığı</a:t>
                      </a:r>
                      <a:r>
                        <a:rPr lang="tr-TR" sz="2400" baseline="0" dirty="0" smtClean="0">
                          <a:latin typeface="Times New Roman" pitchFamily="18" charset="0"/>
                          <a:cs typeface="Times New Roman" pitchFamily="18" charset="0"/>
                        </a:rPr>
                        <a:t> veya başka bir kaynaktan ışık sızmamalıdır.</a:t>
                      </a:r>
                      <a:endParaRPr lang="tr-TR" sz="2400" dirty="0">
                        <a:latin typeface="Times New Roman" pitchFamily="18" charset="0"/>
                        <a:cs typeface="Times New Roman" pitchFamily="18" charset="0"/>
                      </a:endParaRPr>
                    </a:p>
                  </a:txBody>
                  <a:tcPr marL="121920" marR="121920"/>
                </a:tc>
              </a:tr>
            </a:tbl>
          </a:graphicData>
        </a:graphic>
      </p:graphicFrame>
    </p:spTree>
    <p:extLst>
      <p:ext uri="{BB962C8B-B14F-4D97-AF65-F5344CB8AC3E}">
        <p14:creationId xmlns:p14="http://schemas.microsoft.com/office/powerpoint/2010/main" xmlns="" val="1231251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6214" y="206062"/>
            <a:ext cx="11565228" cy="3006914"/>
          </a:xfrm>
        </p:spPr>
        <p:txBody>
          <a:bodyPr>
            <a:normAutofit/>
          </a:bodyPr>
          <a:lstStyle/>
          <a:p>
            <a:pPr marL="0" indent="0" algn="just">
              <a:buNone/>
            </a:pPr>
            <a:r>
              <a:rPr lang="tr-TR" dirty="0" smtClean="0"/>
              <a:t>	Gurkluğun giderilmesi için alınacak önlemler;</a:t>
            </a:r>
          </a:p>
          <a:p>
            <a:pPr algn="just"/>
            <a:r>
              <a:rPr lang="tr-TR" dirty="0" smtClean="0"/>
              <a:t>Kümes bölmelerinin değiştirilmesi</a:t>
            </a:r>
          </a:p>
          <a:p>
            <a:pPr algn="just"/>
            <a:r>
              <a:rPr lang="tr-TR" dirty="0" smtClean="0"/>
              <a:t>Faz aydınlatması</a:t>
            </a:r>
          </a:p>
          <a:p>
            <a:pPr algn="just"/>
            <a:r>
              <a:rPr lang="tr-TR" dirty="0" smtClean="0"/>
              <a:t>Tüm sürünün 24-48 saat süreyle aydınlatılması</a:t>
            </a:r>
          </a:p>
          <a:p>
            <a:pPr algn="just"/>
            <a:r>
              <a:rPr lang="tr-TR" dirty="0" smtClean="0"/>
              <a:t>Zeminin değiştirilmesi</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xmlns="" val="2236199336"/>
              </p:ext>
            </p:extLst>
          </p:nvPr>
        </p:nvGraphicFramePr>
        <p:xfrm>
          <a:off x="412123" y="2859109"/>
          <a:ext cx="11062952" cy="3923335"/>
        </p:xfrm>
        <a:graphic>
          <a:graphicData uri="http://schemas.openxmlformats.org/drawingml/2006/table">
            <a:tbl>
              <a:tblPr firstRow="1" bandRow="1">
                <a:tableStyleId>{5C22544A-7EE6-4342-B048-85BDC9FD1C3A}</a:tableStyleId>
              </a:tblPr>
              <a:tblGrid>
                <a:gridCol w="2765738"/>
                <a:gridCol w="2765738"/>
                <a:gridCol w="2765738"/>
                <a:gridCol w="2765738"/>
              </a:tblGrid>
              <a:tr h="704299">
                <a:tc gridSpan="4">
                  <a:txBody>
                    <a:bodyPr/>
                    <a:lstStyle/>
                    <a:p>
                      <a:pPr algn="ctr"/>
                      <a:r>
                        <a:rPr lang="tr-TR" sz="3200" dirty="0" smtClean="0">
                          <a:latin typeface="Times New Roman" panose="02020603050405020304" pitchFamily="18" charset="0"/>
                        </a:rPr>
                        <a:t>Farklı Yaşlardaki</a:t>
                      </a:r>
                      <a:r>
                        <a:rPr lang="tr-TR" sz="3200" baseline="0" dirty="0" smtClean="0">
                          <a:latin typeface="Times New Roman" panose="02020603050405020304" pitchFamily="18" charset="0"/>
                        </a:rPr>
                        <a:t> Damızlıklarda Kuluçka Performansları</a:t>
                      </a:r>
                      <a:endParaRPr lang="tr-TR" sz="3200" dirty="0">
                        <a:latin typeface="Times New Roman" panose="02020603050405020304" pitchFamily="18" charset="0"/>
                      </a:endParaRP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1279008">
                <a:tc>
                  <a:txBody>
                    <a:bodyPr/>
                    <a:lstStyle/>
                    <a:p>
                      <a:pPr algn="ctr"/>
                      <a:r>
                        <a:rPr lang="tr-TR" sz="2800" b="1" dirty="0" smtClean="0">
                          <a:latin typeface="Times New Roman" panose="02020603050405020304" pitchFamily="18" charset="0"/>
                        </a:rPr>
                        <a:t>Yaş</a:t>
                      </a:r>
                    </a:p>
                    <a:p>
                      <a:pPr algn="ctr"/>
                      <a:r>
                        <a:rPr lang="tr-TR" sz="2800" b="1" dirty="0" smtClean="0">
                          <a:latin typeface="Times New Roman" panose="02020603050405020304" pitchFamily="18" charset="0"/>
                        </a:rPr>
                        <a:t>(Hafta)</a:t>
                      </a:r>
                      <a:endParaRPr lang="tr-TR" sz="2800" b="1" dirty="0">
                        <a:latin typeface="Times New Roman" panose="02020603050405020304" pitchFamily="18" charset="0"/>
                      </a:endParaRPr>
                    </a:p>
                  </a:txBody>
                  <a:tcPr/>
                </a:tc>
                <a:tc>
                  <a:txBody>
                    <a:bodyPr/>
                    <a:lstStyle/>
                    <a:p>
                      <a:pPr algn="ctr"/>
                      <a:r>
                        <a:rPr lang="tr-TR" sz="2800" b="1" dirty="0" smtClean="0">
                          <a:latin typeface="Times New Roman" panose="02020603050405020304" pitchFamily="18" charset="0"/>
                        </a:rPr>
                        <a:t>Döllülük Oranı (%)</a:t>
                      </a:r>
                      <a:endParaRPr lang="tr-TR" sz="2800" b="1" dirty="0">
                        <a:latin typeface="Times New Roman" panose="02020603050405020304" pitchFamily="18" charset="0"/>
                      </a:endParaRPr>
                    </a:p>
                  </a:txBody>
                  <a:tcPr/>
                </a:tc>
                <a:tc>
                  <a:txBody>
                    <a:bodyPr/>
                    <a:lstStyle/>
                    <a:p>
                      <a:pPr algn="ctr"/>
                      <a:r>
                        <a:rPr lang="tr-TR" sz="2800" b="1" dirty="0" smtClean="0">
                          <a:latin typeface="Times New Roman" panose="02020603050405020304" pitchFamily="18" charset="0"/>
                        </a:rPr>
                        <a:t>Çıkış Gücü</a:t>
                      </a:r>
                    </a:p>
                    <a:p>
                      <a:pPr algn="ctr"/>
                      <a:r>
                        <a:rPr lang="tr-TR" sz="2800" b="1" dirty="0" smtClean="0">
                          <a:latin typeface="Times New Roman" panose="02020603050405020304" pitchFamily="18" charset="0"/>
                        </a:rPr>
                        <a:t> (%)</a:t>
                      </a:r>
                      <a:endParaRPr lang="tr-TR" sz="2800" b="1" dirty="0">
                        <a:latin typeface="Times New Roman" panose="02020603050405020304" pitchFamily="18" charset="0"/>
                      </a:endParaRPr>
                    </a:p>
                  </a:txBody>
                  <a:tcPr/>
                </a:tc>
                <a:tc>
                  <a:txBody>
                    <a:bodyPr/>
                    <a:lstStyle/>
                    <a:p>
                      <a:pPr algn="ctr"/>
                      <a:r>
                        <a:rPr lang="tr-TR" sz="2800" b="1" dirty="0" smtClean="0">
                          <a:latin typeface="Times New Roman" panose="02020603050405020304" pitchFamily="18" charset="0"/>
                        </a:rPr>
                        <a:t>Kuluçka</a:t>
                      </a:r>
                      <a:r>
                        <a:rPr lang="tr-TR" sz="2800" b="1" baseline="0" dirty="0" smtClean="0">
                          <a:latin typeface="Times New Roman" panose="02020603050405020304" pitchFamily="18" charset="0"/>
                        </a:rPr>
                        <a:t> Randımanı</a:t>
                      </a:r>
                    </a:p>
                    <a:p>
                      <a:pPr algn="ctr"/>
                      <a:r>
                        <a:rPr lang="tr-TR" sz="2800" b="1" baseline="0" dirty="0" smtClean="0">
                          <a:latin typeface="Times New Roman" panose="02020603050405020304" pitchFamily="18" charset="0"/>
                        </a:rPr>
                        <a:t> (%)</a:t>
                      </a:r>
                      <a:endParaRPr lang="tr-TR" sz="2800" b="1" dirty="0">
                        <a:latin typeface="Times New Roman" panose="02020603050405020304" pitchFamily="18" charset="0"/>
                      </a:endParaRPr>
                    </a:p>
                  </a:txBody>
                  <a:tcPr/>
                </a:tc>
              </a:tr>
              <a:tr h="615812">
                <a:tc>
                  <a:txBody>
                    <a:bodyPr/>
                    <a:lstStyle/>
                    <a:p>
                      <a:pPr algn="ctr"/>
                      <a:r>
                        <a:rPr lang="tr-TR" sz="2800" i="1" dirty="0" smtClean="0">
                          <a:latin typeface="Times New Roman" panose="02020603050405020304" pitchFamily="18" charset="0"/>
                        </a:rPr>
                        <a:t>38</a:t>
                      </a:r>
                      <a:endParaRPr lang="tr-TR" sz="2800" i="1" dirty="0">
                        <a:latin typeface="Times New Roman" panose="02020603050405020304" pitchFamily="18" charset="0"/>
                      </a:endParaRPr>
                    </a:p>
                  </a:txBody>
                  <a:tcPr/>
                </a:tc>
                <a:tc>
                  <a:txBody>
                    <a:bodyPr/>
                    <a:lstStyle/>
                    <a:p>
                      <a:pPr algn="ctr"/>
                      <a:r>
                        <a:rPr lang="tr-TR" sz="2800" dirty="0" smtClean="0">
                          <a:latin typeface="Times New Roman" panose="02020603050405020304" pitchFamily="18" charset="0"/>
                        </a:rPr>
                        <a:t>92.3</a:t>
                      </a:r>
                      <a:endParaRPr lang="tr-TR" sz="2800" dirty="0">
                        <a:latin typeface="Times New Roman" panose="02020603050405020304" pitchFamily="18" charset="0"/>
                      </a:endParaRPr>
                    </a:p>
                  </a:txBody>
                  <a:tcPr/>
                </a:tc>
                <a:tc>
                  <a:txBody>
                    <a:bodyPr/>
                    <a:lstStyle/>
                    <a:p>
                      <a:pPr algn="ctr"/>
                      <a:r>
                        <a:rPr lang="tr-TR" sz="2800" dirty="0" smtClean="0">
                          <a:latin typeface="Times New Roman" panose="02020603050405020304" pitchFamily="18" charset="0"/>
                        </a:rPr>
                        <a:t>79.5</a:t>
                      </a:r>
                      <a:endParaRPr lang="tr-TR" sz="2800" dirty="0">
                        <a:latin typeface="Times New Roman" panose="02020603050405020304" pitchFamily="18" charset="0"/>
                      </a:endParaRPr>
                    </a:p>
                  </a:txBody>
                  <a:tcPr/>
                </a:tc>
                <a:tc>
                  <a:txBody>
                    <a:bodyPr/>
                    <a:lstStyle/>
                    <a:p>
                      <a:pPr algn="ctr"/>
                      <a:r>
                        <a:rPr lang="tr-TR" sz="2800" dirty="0" smtClean="0">
                          <a:latin typeface="Times New Roman" panose="02020603050405020304" pitchFamily="18" charset="0"/>
                        </a:rPr>
                        <a:t>73.4</a:t>
                      </a:r>
                      <a:endParaRPr lang="tr-TR" sz="2800" dirty="0">
                        <a:latin typeface="Times New Roman" panose="02020603050405020304" pitchFamily="18" charset="0"/>
                      </a:endParaRPr>
                    </a:p>
                  </a:txBody>
                  <a:tcPr/>
                </a:tc>
              </a:tr>
              <a:tr h="615812">
                <a:tc>
                  <a:txBody>
                    <a:bodyPr/>
                    <a:lstStyle/>
                    <a:p>
                      <a:pPr algn="ctr"/>
                      <a:r>
                        <a:rPr lang="tr-TR" sz="2800" i="1" dirty="0" smtClean="0">
                          <a:latin typeface="Times New Roman" panose="02020603050405020304" pitchFamily="18" charset="0"/>
                        </a:rPr>
                        <a:t>44</a:t>
                      </a:r>
                      <a:endParaRPr lang="tr-TR" sz="2800" i="1" dirty="0">
                        <a:latin typeface="Times New Roman" panose="02020603050405020304" pitchFamily="18" charset="0"/>
                      </a:endParaRPr>
                    </a:p>
                  </a:txBody>
                  <a:tcPr/>
                </a:tc>
                <a:tc>
                  <a:txBody>
                    <a:bodyPr/>
                    <a:lstStyle/>
                    <a:p>
                      <a:pPr algn="ctr"/>
                      <a:r>
                        <a:rPr lang="tr-TR" sz="2800" dirty="0" smtClean="0">
                          <a:latin typeface="Times New Roman" panose="02020603050405020304" pitchFamily="18" charset="0"/>
                        </a:rPr>
                        <a:t>86.9</a:t>
                      </a:r>
                      <a:endParaRPr lang="tr-TR" sz="2800" dirty="0">
                        <a:latin typeface="Times New Roman" panose="02020603050405020304" pitchFamily="18" charset="0"/>
                      </a:endParaRPr>
                    </a:p>
                  </a:txBody>
                  <a:tcPr/>
                </a:tc>
                <a:tc>
                  <a:txBody>
                    <a:bodyPr/>
                    <a:lstStyle/>
                    <a:p>
                      <a:pPr algn="ctr"/>
                      <a:r>
                        <a:rPr lang="tr-TR" sz="2800" dirty="0" smtClean="0">
                          <a:latin typeface="Times New Roman" panose="02020603050405020304" pitchFamily="18" charset="0"/>
                        </a:rPr>
                        <a:t>75.8</a:t>
                      </a:r>
                      <a:endParaRPr lang="tr-TR" sz="2800" dirty="0">
                        <a:latin typeface="Times New Roman" panose="02020603050405020304" pitchFamily="18" charset="0"/>
                      </a:endParaRPr>
                    </a:p>
                  </a:txBody>
                  <a:tcPr/>
                </a:tc>
                <a:tc>
                  <a:txBody>
                    <a:bodyPr/>
                    <a:lstStyle/>
                    <a:p>
                      <a:pPr algn="ctr"/>
                      <a:r>
                        <a:rPr lang="tr-TR" sz="2800" dirty="0" smtClean="0">
                          <a:latin typeface="Times New Roman" panose="02020603050405020304" pitchFamily="18" charset="0"/>
                        </a:rPr>
                        <a:t>65.9</a:t>
                      </a:r>
                      <a:endParaRPr lang="tr-TR" sz="2800" dirty="0">
                        <a:latin typeface="Times New Roman" panose="02020603050405020304" pitchFamily="18" charset="0"/>
                      </a:endParaRPr>
                    </a:p>
                  </a:txBody>
                  <a:tcPr/>
                </a:tc>
              </a:tr>
              <a:tr h="615812">
                <a:tc>
                  <a:txBody>
                    <a:bodyPr/>
                    <a:lstStyle/>
                    <a:p>
                      <a:pPr algn="ctr"/>
                      <a:r>
                        <a:rPr lang="tr-TR" sz="2800" i="1" dirty="0" smtClean="0">
                          <a:latin typeface="Times New Roman" panose="02020603050405020304" pitchFamily="18" charset="0"/>
                        </a:rPr>
                        <a:t>50</a:t>
                      </a:r>
                      <a:endParaRPr lang="tr-TR" sz="2800" i="1" dirty="0">
                        <a:latin typeface="Times New Roman" panose="02020603050405020304" pitchFamily="18" charset="0"/>
                      </a:endParaRPr>
                    </a:p>
                  </a:txBody>
                  <a:tcPr/>
                </a:tc>
                <a:tc>
                  <a:txBody>
                    <a:bodyPr/>
                    <a:lstStyle/>
                    <a:p>
                      <a:pPr algn="ctr"/>
                      <a:r>
                        <a:rPr lang="tr-TR" sz="2800" dirty="0" smtClean="0">
                          <a:latin typeface="Times New Roman" panose="02020603050405020304" pitchFamily="18" charset="0"/>
                        </a:rPr>
                        <a:t>87.2</a:t>
                      </a:r>
                      <a:endParaRPr lang="tr-TR" sz="2800" dirty="0">
                        <a:latin typeface="Times New Roman" panose="02020603050405020304" pitchFamily="18" charset="0"/>
                      </a:endParaRPr>
                    </a:p>
                  </a:txBody>
                  <a:tcPr/>
                </a:tc>
                <a:tc>
                  <a:txBody>
                    <a:bodyPr/>
                    <a:lstStyle/>
                    <a:p>
                      <a:pPr algn="ctr"/>
                      <a:r>
                        <a:rPr lang="tr-TR" sz="2800" dirty="0" smtClean="0">
                          <a:latin typeface="Times New Roman" panose="02020603050405020304" pitchFamily="18" charset="0"/>
                        </a:rPr>
                        <a:t>76.0</a:t>
                      </a:r>
                      <a:endParaRPr lang="tr-TR" sz="2800" dirty="0">
                        <a:latin typeface="Times New Roman" panose="02020603050405020304" pitchFamily="18" charset="0"/>
                      </a:endParaRPr>
                    </a:p>
                  </a:txBody>
                  <a:tcPr/>
                </a:tc>
                <a:tc>
                  <a:txBody>
                    <a:bodyPr/>
                    <a:lstStyle/>
                    <a:p>
                      <a:pPr algn="ctr"/>
                      <a:r>
                        <a:rPr lang="tr-TR" sz="2800" dirty="0" smtClean="0">
                          <a:latin typeface="Times New Roman" panose="02020603050405020304" pitchFamily="18" charset="0"/>
                        </a:rPr>
                        <a:t>66.3</a:t>
                      </a:r>
                      <a:endParaRPr lang="tr-TR" sz="2800" dirty="0">
                        <a:latin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2221120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6366" y="167425"/>
            <a:ext cx="11269014" cy="5958739"/>
          </a:xfrm>
        </p:spPr>
        <p:txBody>
          <a:bodyPr/>
          <a:lstStyle/>
          <a:p>
            <a:pPr marL="0" indent="0" algn="just">
              <a:buNone/>
            </a:pPr>
            <a:r>
              <a:rPr lang="tr-TR" dirty="0" smtClean="0"/>
              <a:t>	</a:t>
            </a:r>
            <a:r>
              <a:rPr lang="tr-TR" dirty="0"/>
              <a:t>Kuluçkalık hindi yumurtalarının ağırlığı orta ağır ırklarda 64-85 g, ağır ırklarda ise 70-100 g olmalıdır. Kuluçka süresi 28 gündür. Kuluçka  randımanının en az %70  olması ve döllülük oranının da %90 seviyelerinde olması başarılı bir kuluçka için gereklidir. </a:t>
            </a:r>
          </a:p>
        </p:txBody>
      </p:sp>
      <p:graphicFrame>
        <p:nvGraphicFramePr>
          <p:cNvPr id="5" name="Tablo 4"/>
          <p:cNvGraphicFramePr>
            <a:graphicFrameLocks noGrp="1"/>
          </p:cNvGraphicFramePr>
          <p:nvPr>
            <p:extLst>
              <p:ext uri="{D42A27DB-BD31-4B8C-83A1-F6EECF244321}">
                <p14:modId xmlns:p14="http://schemas.microsoft.com/office/powerpoint/2010/main" xmlns="" val="7255943"/>
              </p:ext>
            </p:extLst>
          </p:nvPr>
        </p:nvGraphicFramePr>
        <p:xfrm>
          <a:off x="553792" y="1996226"/>
          <a:ext cx="11101587" cy="4680807"/>
        </p:xfrm>
        <a:graphic>
          <a:graphicData uri="http://schemas.openxmlformats.org/drawingml/2006/table">
            <a:tbl>
              <a:tblPr firstRow="1" bandRow="1">
                <a:tableStyleId>{5C22544A-7EE6-4342-B048-85BDC9FD1C3A}</a:tableStyleId>
              </a:tblPr>
              <a:tblGrid>
                <a:gridCol w="3700529"/>
                <a:gridCol w="3700529"/>
                <a:gridCol w="3700529"/>
              </a:tblGrid>
              <a:tr h="573219">
                <a:tc gridSpan="3">
                  <a:txBody>
                    <a:bodyPr/>
                    <a:lstStyle/>
                    <a:p>
                      <a:pPr algn="ctr"/>
                      <a:r>
                        <a:rPr lang="tr-TR" sz="2800" dirty="0" smtClean="0">
                          <a:latin typeface="Times New Roman" panose="02020603050405020304" pitchFamily="18" charset="0"/>
                        </a:rPr>
                        <a:t>Kuluçkalık Yumurta Depolamada Öneriler</a:t>
                      </a:r>
                      <a:endParaRPr lang="tr-TR" sz="2800" dirty="0">
                        <a:latin typeface="Times New Roman" panose="02020603050405020304" pitchFamily="18" charset="0"/>
                      </a:endParaRPr>
                    </a:p>
                  </a:txBody>
                  <a:tcPr/>
                </a:tc>
                <a:tc hMerge="1">
                  <a:txBody>
                    <a:bodyPr/>
                    <a:lstStyle/>
                    <a:p>
                      <a:endParaRPr lang="tr-TR" dirty="0"/>
                    </a:p>
                  </a:txBody>
                  <a:tcPr/>
                </a:tc>
                <a:tc hMerge="1">
                  <a:txBody>
                    <a:bodyPr/>
                    <a:lstStyle/>
                    <a:p>
                      <a:endParaRPr lang="tr-TR" dirty="0"/>
                    </a:p>
                  </a:txBody>
                  <a:tcPr/>
                </a:tc>
              </a:tr>
              <a:tr h="573219">
                <a:tc>
                  <a:txBody>
                    <a:bodyPr/>
                    <a:lstStyle/>
                    <a:p>
                      <a:pPr algn="ctr"/>
                      <a:r>
                        <a:rPr lang="tr-TR" sz="2400" b="1" dirty="0" smtClean="0">
                          <a:latin typeface="Times New Roman" panose="02020603050405020304" pitchFamily="18" charset="0"/>
                        </a:rPr>
                        <a:t>Depolama Süresi (gün)</a:t>
                      </a:r>
                      <a:endParaRPr lang="tr-TR" sz="2400" b="1" dirty="0">
                        <a:latin typeface="Times New Roman" panose="02020603050405020304" pitchFamily="18" charset="0"/>
                      </a:endParaRPr>
                    </a:p>
                  </a:txBody>
                  <a:tcPr/>
                </a:tc>
                <a:tc>
                  <a:txBody>
                    <a:bodyPr/>
                    <a:lstStyle/>
                    <a:p>
                      <a:pPr algn="ctr"/>
                      <a:r>
                        <a:rPr lang="tr-TR" sz="2400" b="1" dirty="0" smtClean="0">
                          <a:latin typeface="Times New Roman" panose="02020603050405020304" pitchFamily="18" charset="0"/>
                        </a:rPr>
                        <a:t>Uygulama</a:t>
                      </a:r>
                      <a:endParaRPr lang="tr-TR" sz="2400" b="1" dirty="0">
                        <a:latin typeface="Times New Roman" panose="02020603050405020304" pitchFamily="18" charset="0"/>
                      </a:endParaRPr>
                    </a:p>
                  </a:txBody>
                  <a:tcPr/>
                </a:tc>
                <a:tc>
                  <a:txBody>
                    <a:bodyPr/>
                    <a:lstStyle/>
                    <a:p>
                      <a:pPr algn="ctr"/>
                      <a:r>
                        <a:rPr lang="tr-TR" sz="2400" b="1" dirty="0" smtClean="0">
                          <a:latin typeface="Times New Roman" panose="02020603050405020304" pitchFamily="18" charset="0"/>
                        </a:rPr>
                        <a:t>Yönlendirme</a:t>
                      </a:r>
                      <a:endParaRPr lang="tr-TR" sz="2400" b="1" dirty="0">
                        <a:latin typeface="Times New Roman" panose="02020603050405020304" pitchFamily="18" charset="0"/>
                      </a:endParaRPr>
                    </a:p>
                  </a:txBody>
                  <a:tcPr/>
                </a:tc>
              </a:tr>
              <a:tr h="573219">
                <a:tc>
                  <a:txBody>
                    <a:bodyPr/>
                    <a:lstStyle/>
                    <a:p>
                      <a:pPr algn="ctr"/>
                      <a:r>
                        <a:rPr lang="tr-TR" sz="2400" dirty="0" smtClean="0">
                          <a:latin typeface="Times New Roman" panose="02020603050405020304" pitchFamily="18" charset="0"/>
                        </a:rPr>
                        <a:t>1-3</a:t>
                      </a:r>
                      <a:endParaRPr lang="tr-TR" sz="2400" dirty="0">
                        <a:latin typeface="Times New Roman" panose="02020603050405020304" pitchFamily="18" charset="0"/>
                      </a:endParaRPr>
                    </a:p>
                  </a:txBody>
                  <a:tcPr/>
                </a:tc>
                <a:tc>
                  <a:txBody>
                    <a:bodyPr/>
                    <a:lstStyle/>
                    <a:p>
                      <a:pPr algn="ctr"/>
                      <a:r>
                        <a:rPr lang="tr-TR" sz="2400" dirty="0" smtClean="0">
                          <a:latin typeface="Times New Roman" panose="02020603050405020304" pitchFamily="18" charset="0"/>
                        </a:rPr>
                        <a:t>21-24 °C %80 nem</a:t>
                      </a:r>
                      <a:endParaRPr lang="tr-TR" sz="2400" dirty="0">
                        <a:latin typeface="Times New Roman" panose="02020603050405020304" pitchFamily="18" charset="0"/>
                      </a:endParaRPr>
                    </a:p>
                  </a:txBody>
                  <a:tcPr/>
                </a:tc>
                <a:tc rowSpan="3">
                  <a:txBody>
                    <a:bodyPr/>
                    <a:lstStyle/>
                    <a:p>
                      <a:pPr algn="ctr"/>
                      <a:r>
                        <a:rPr lang="tr-TR" sz="2400" dirty="0" smtClean="0">
                          <a:latin typeface="Times New Roman" panose="02020603050405020304" pitchFamily="18" charset="0"/>
                        </a:rPr>
                        <a:t>Sivri uç aşağı gelecek şekilde depolanır. 7 günden fazla depolamada her gün çevirme</a:t>
                      </a:r>
                      <a:r>
                        <a:rPr lang="tr-TR" sz="2400" baseline="0" dirty="0" smtClean="0">
                          <a:latin typeface="Times New Roman" panose="02020603050405020304" pitchFamily="18" charset="0"/>
                        </a:rPr>
                        <a:t> yapılır</a:t>
                      </a:r>
                      <a:endParaRPr lang="tr-TR" sz="2400" dirty="0">
                        <a:latin typeface="Times New Roman" panose="02020603050405020304" pitchFamily="18" charset="0"/>
                      </a:endParaRPr>
                    </a:p>
                  </a:txBody>
                  <a:tcPr/>
                </a:tc>
              </a:tr>
              <a:tr h="573219">
                <a:tc>
                  <a:txBody>
                    <a:bodyPr/>
                    <a:lstStyle/>
                    <a:p>
                      <a:pPr algn="ctr"/>
                      <a:r>
                        <a:rPr lang="tr-TR" sz="2400" dirty="0" smtClean="0">
                          <a:latin typeface="Times New Roman" panose="02020603050405020304" pitchFamily="18" charset="0"/>
                        </a:rPr>
                        <a:t>7</a:t>
                      </a:r>
                      <a:endParaRPr lang="tr-TR" sz="2400" dirty="0">
                        <a:latin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latin typeface="Times New Roman" panose="02020603050405020304" pitchFamily="18" charset="0"/>
                        </a:rPr>
                        <a:t>13-16 °C %80 nem</a:t>
                      </a:r>
                    </a:p>
                  </a:txBody>
                  <a:tcPr/>
                </a:tc>
                <a:tc vMerge="1">
                  <a:txBody>
                    <a:bodyPr/>
                    <a:lstStyle/>
                    <a:p>
                      <a:endParaRPr lang="tr-TR" dirty="0"/>
                    </a:p>
                  </a:txBody>
                  <a:tcPr/>
                </a:tc>
              </a:tr>
              <a:tr h="743281">
                <a:tc>
                  <a:txBody>
                    <a:bodyPr/>
                    <a:lstStyle/>
                    <a:p>
                      <a:pPr algn="ctr"/>
                      <a:r>
                        <a:rPr lang="tr-TR" sz="2400" dirty="0" smtClean="0">
                          <a:latin typeface="Times New Roman" panose="02020603050405020304" pitchFamily="18" charset="0"/>
                        </a:rPr>
                        <a:t>14</a:t>
                      </a:r>
                      <a:endParaRPr lang="tr-TR" sz="2400" dirty="0">
                        <a:latin typeface="Times New Roman" panose="02020603050405020304" pitchFamily="18" charset="0"/>
                      </a:endParaRPr>
                    </a:p>
                  </a:txBody>
                  <a:tcPr/>
                </a:tc>
                <a:tc>
                  <a:txBody>
                    <a:bodyPr/>
                    <a:lstStyle/>
                    <a:p>
                      <a:pPr algn="ctr"/>
                      <a:r>
                        <a:rPr lang="tr-TR" sz="2400" dirty="0" smtClean="0">
                          <a:latin typeface="Times New Roman" panose="02020603050405020304" pitchFamily="18" charset="0"/>
                        </a:rPr>
                        <a:t>Düşük geçirgen plastik torbalara yerleştirerek</a:t>
                      </a:r>
                      <a:endParaRPr lang="tr-TR" sz="2400" dirty="0">
                        <a:latin typeface="Times New Roman" panose="02020603050405020304" pitchFamily="18" charset="0"/>
                      </a:endParaRPr>
                    </a:p>
                  </a:txBody>
                  <a:tcPr/>
                </a:tc>
                <a:tc vMerge="1">
                  <a:txBody>
                    <a:bodyPr/>
                    <a:lstStyle/>
                    <a:p>
                      <a:endParaRPr lang="tr-TR" dirty="0"/>
                    </a:p>
                  </a:txBody>
                  <a:tcPr/>
                </a:tc>
              </a:tr>
              <a:tr h="1564971">
                <a:tc>
                  <a:txBody>
                    <a:bodyPr/>
                    <a:lstStyle/>
                    <a:p>
                      <a:pPr algn="ctr"/>
                      <a:endParaRPr lang="tr-TR" sz="2400" dirty="0" smtClean="0">
                        <a:latin typeface="Times New Roman" panose="02020603050405020304" pitchFamily="18" charset="0"/>
                      </a:endParaRPr>
                    </a:p>
                    <a:p>
                      <a:pPr algn="ctr"/>
                      <a:endParaRPr lang="tr-TR" sz="2400" dirty="0" smtClean="0">
                        <a:latin typeface="Times New Roman" panose="02020603050405020304" pitchFamily="18" charset="0"/>
                      </a:endParaRPr>
                    </a:p>
                    <a:p>
                      <a:pPr algn="ctr"/>
                      <a:r>
                        <a:rPr lang="tr-TR" sz="2400" dirty="0" smtClean="0">
                          <a:latin typeface="Times New Roman" panose="02020603050405020304" pitchFamily="18" charset="0"/>
                        </a:rPr>
                        <a:t>14 üzeri</a:t>
                      </a:r>
                      <a:endParaRPr lang="tr-TR" sz="2400" dirty="0">
                        <a:latin typeface="Times New Roman" panose="02020603050405020304" pitchFamily="18" charset="0"/>
                      </a:endParaRPr>
                    </a:p>
                  </a:txBody>
                  <a:tcPr/>
                </a:tc>
                <a:tc>
                  <a:txBody>
                    <a:bodyPr/>
                    <a:lstStyle/>
                    <a:p>
                      <a:pPr algn="ctr"/>
                      <a:r>
                        <a:rPr lang="tr-TR" sz="2400" dirty="0" smtClean="0">
                          <a:latin typeface="Times New Roman" panose="02020603050405020304" pitchFamily="18" charset="0"/>
                        </a:rPr>
                        <a:t>11-12 °C  %80-88 nem</a:t>
                      </a:r>
                      <a:r>
                        <a:rPr lang="tr-TR" sz="2400" baseline="0" dirty="0" smtClean="0">
                          <a:latin typeface="Times New Roman" panose="02020603050405020304" pitchFamily="18" charset="0"/>
                        </a:rPr>
                        <a:t> PVC torbalarda depolanır, azot sıkılır hava alınır ve torbalar mühürlenir</a:t>
                      </a:r>
                      <a:endParaRPr lang="tr-TR" sz="2400" dirty="0">
                        <a:latin typeface="Times New Roman" panose="02020603050405020304" pitchFamily="18" charset="0"/>
                      </a:endParaRPr>
                    </a:p>
                  </a:txBody>
                  <a:tcPr/>
                </a:tc>
                <a:tc>
                  <a:txBody>
                    <a:bodyPr/>
                    <a:lstStyle/>
                    <a:p>
                      <a:pPr algn="ctr"/>
                      <a:r>
                        <a:rPr lang="tr-TR" sz="2400" dirty="0" smtClean="0">
                          <a:latin typeface="Times New Roman" panose="02020603050405020304" pitchFamily="18" charset="0"/>
                        </a:rPr>
                        <a:t>10 günden daha fazla depolamada sivri uç yukarda</a:t>
                      </a:r>
                      <a:r>
                        <a:rPr lang="tr-TR" sz="2400" baseline="0" dirty="0" smtClean="0">
                          <a:latin typeface="Times New Roman" panose="02020603050405020304" pitchFamily="18" charset="0"/>
                        </a:rPr>
                        <a:t> kalacak şekilde yerleştirme</a:t>
                      </a:r>
                      <a:endParaRPr lang="tr-TR" sz="2400" dirty="0">
                        <a:latin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1432900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515665"/>
            <a:ext cx="10515600" cy="4351338"/>
          </a:xfrm>
        </p:spPr>
        <p:txBody>
          <a:bodyPr/>
          <a:lstStyle/>
          <a:p>
            <a:pPr marL="0" indent="0">
              <a:buNone/>
            </a:pPr>
            <a:endParaRPr lang="tr-TR" dirty="0"/>
          </a:p>
          <a:p>
            <a:r>
              <a:rPr lang="tr-TR" dirty="0" smtClean="0"/>
              <a:t>Uzun yıllar boyunca yerli ve Amerikan Bronz Hindilerle, yılbaşına yönelik üretim sürmüştür. </a:t>
            </a:r>
          </a:p>
          <a:p>
            <a:endParaRPr lang="tr-TR" dirty="0"/>
          </a:p>
          <a:p>
            <a:r>
              <a:rPr lang="tr-TR" dirty="0" smtClean="0"/>
              <a:t>Günümüzde ülkemizin ikinci sırada üretilen ve ürünleri tüketilen kanatlı türüdür.</a:t>
            </a:r>
          </a:p>
          <a:p>
            <a:endParaRPr lang="tr-TR" dirty="0"/>
          </a:p>
          <a:p>
            <a:r>
              <a:rPr lang="tr-TR" dirty="0" smtClean="0"/>
              <a:t>Bolu, İstanbul, İzmir</a:t>
            </a:r>
            <a:endParaRPr lang="tr-TR" dirty="0"/>
          </a:p>
        </p:txBody>
      </p:sp>
    </p:spTree>
    <p:extLst>
      <p:ext uri="{BB962C8B-B14F-4D97-AF65-F5344CB8AC3E}">
        <p14:creationId xmlns:p14="http://schemas.microsoft.com/office/powerpoint/2010/main" xmlns="" val="149677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xmlns="" val="3955207538"/>
              </p:ext>
            </p:extLst>
          </p:nvPr>
        </p:nvGraphicFramePr>
        <p:xfrm>
          <a:off x="1" y="75236"/>
          <a:ext cx="12192000" cy="6819938"/>
        </p:xfrm>
        <a:graphic>
          <a:graphicData uri="http://schemas.openxmlformats.org/drawingml/2006/table">
            <a:tbl>
              <a:tblPr firstRow="1" bandRow="1">
                <a:tableStyleId>{5C22544A-7EE6-4342-B048-85BDC9FD1C3A}</a:tableStyleId>
              </a:tblPr>
              <a:tblGrid>
                <a:gridCol w="4064000"/>
                <a:gridCol w="4064000"/>
                <a:gridCol w="4064000"/>
              </a:tblGrid>
              <a:tr h="787918">
                <a:tc gridSpan="3">
                  <a:txBody>
                    <a:bodyPr/>
                    <a:lstStyle/>
                    <a:p>
                      <a:pPr algn="ctr"/>
                      <a:r>
                        <a:rPr lang="tr-TR" sz="3600" dirty="0" smtClean="0">
                          <a:latin typeface="Times New Roman" pitchFamily="18" charset="0"/>
                          <a:cs typeface="Times New Roman" pitchFamily="18" charset="0"/>
                        </a:rPr>
                        <a:t>Damızlık Hindilere Önerilen Aydınlatma Programı</a:t>
                      </a:r>
                      <a:endParaRPr lang="tr-TR" sz="3600" dirty="0">
                        <a:latin typeface="Times New Roman" pitchFamily="18" charset="0"/>
                        <a:cs typeface="Times New Roman" pitchFamily="18" charset="0"/>
                      </a:endParaRPr>
                    </a:p>
                  </a:txBody>
                  <a:tcPr marL="121920" marR="121920"/>
                </a:tc>
                <a:tc hMerge="1">
                  <a:txBody>
                    <a:bodyPr/>
                    <a:lstStyle/>
                    <a:p>
                      <a:endParaRPr lang="tr-TR" dirty="0"/>
                    </a:p>
                  </a:txBody>
                  <a:tcPr/>
                </a:tc>
                <a:tc hMerge="1">
                  <a:txBody>
                    <a:bodyPr/>
                    <a:lstStyle/>
                    <a:p>
                      <a:endParaRPr lang="tr-TR" dirty="0"/>
                    </a:p>
                  </a:txBody>
                  <a:tcPr/>
                </a:tc>
              </a:tr>
              <a:tr h="499570">
                <a:tc gridSpan="3">
                  <a:txBody>
                    <a:bodyPr/>
                    <a:lstStyle/>
                    <a:p>
                      <a:pPr algn="ctr"/>
                      <a:r>
                        <a:rPr lang="tr-TR" sz="2800" b="1" dirty="0" smtClean="0">
                          <a:solidFill>
                            <a:schemeClr val="tx1"/>
                          </a:solidFill>
                          <a:latin typeface="Times New Roman" pitchFamily="18" charset="0"/>
                          <a:cs typeface="Times New Roman" pitchFamily="18" charset="0"/>
                        </a:rPr>
                        <a:t>Erkek Damızlık</a:t>
                      </a:r>
                      <a:endParaRPr lang="tr-TR" sz="2800" b="1" dirty="0">
                        <a:solidFill>
                          <a:schemeClr val="tx1"/>
                        </a:solidFill>
                        <a:latin typeface="Times New Roman" pitchFamily="18" charset="0"/>
                        <a:cs typeface="Times New Roman" pitchFamily="18" charset="0"/>
                      </a:endParaRPr>
                    </a:p>
                  </a:txBody>
                  <a:tcPr marL="121920" marR="121920"/>
                </a:tc>
                <a:tc hMerge="1">
                  <a:txBody>
                    <a:bodyPr/>
                    <a:lstStyle/>
                    <a:p>
                      <a:endParaRPr lang="tr-TR" dirty="0"/>
                    </a:p>
                  </a:txBody>
                  <a:tcPr/>
                </a:tc>
                <a:tc hMerge="1">
                  <a:txBody>
                    <a:bodyPr/>
                    <a:lstStyle/>
                    <a:p>
                      <a:endParaRPr lang="tr-TR" dirty="0"/>
                    </a:p>
                  </a:txBody>
                  <a:tcPr/>
                </a:tc>
              </a:tr>
              <a:tr h="499570">
                <a:tc>
                  <a:txBody>
                    <a:bodyPr/>
                    <a:lstStyle/>
                    <a:p>
                      <a:pPr algn="ctr"/>
                      <a:r>
                        <a:rPr lang="tr-TR" sz="2400" i="1" dirty="0" smtClean="0">
                          <a:solidFill>
                            <a:schemeClr val="tx1"/>
                          </a:solidFill>
                          <a:latin typeface="Times New Roman" pitchFamily="18" charset="0"/>
                          <a:cs typeface="Times New Roman" pitchFamily="18" charset="0"/>
                        </a:rPr>
                        <a:t>Yaş</a:t>
                      </a:r>
                      <a:endParaRPr lang="tr-TR" sz="2400" i="1" dirty="0">
                        <a:solidFill>
                          <a:schemeClr val="tx1"/>
                        </a:solidFill>
                        <a:latin typeface="Times New Roman" pitchFamily="18" charset="0"/>
                        <a:cs typeface="Times New Roman" pitchFamily="18" charset="0"/>
                      </a:endParaRPr>
                    </a:p>
                  </a:txBody>
                  <a:tcPr marL="121920" marR="121920"/>
                </a:tc>
                <a:tc>
                  <a:txBody>
                    <a:bodyPr/>
                    <a:lstStyle/>
                    <a:p>
                      <a:pPr algn="ctr"/>
                      <a:r>
                        <a:rPr lang="tr-TR" sz="2400" i="1" dirty="0" smtClean="0">
                          <a:solidFill>
                            <a:schemeClr val="tx1"/>
                          </a:solidFill>
                          <a:latin typeface="Times New Roman" pitchFamily="18" charset="0"/>
                          <a:cs typeface="Times New Roman" pitchFamily="18" charset="0"/>
                        </a:rPr>
                        <a:t>Günlük Aydınlatma</a:t>
                      </a:r>
                      <a:endParaRPr lang="tr-TR" sz="2400" i="1" dirty="0">
                        <a:solidFill>
                          <a:schemeClr val="tx1"/>
                        </a:solidFill>
                        <a:latin typeface="Times New Roman" pitchFamily="18" charset="0"/>
                        <a:cs typeface="Times New Roman" pitchFamily="18" charset="0"/>
                      </a:endParaRPr>
                    </a:p>
                  </a:txBody>
                  <a:tcPr marL="121920" marR="121920"/>
                </a:tc>
                <a:tc>
                  <a:txBody>
                    <a:bodyPr/>
                    <a:lstStyle/>
                    <a:p>
                      <a:pPr algn="ctr"/>
                      <a:r>
                        <a:rPr lang="tr-TR" sz="2400" i="1" dirty="0" smtClean="0">
                          <a:solidFill>
                            <a:schemeClr val="tx1"/>
                          </a:solidFill>
                          <a:latin typeface="Times New Roman" pitchFamily="18" charset="0"/>
                          <a:cs typeface="Times New Roman" pitchFamily="18" charset="0"/>
                        </a:rPr>
                        <a:t>Aydınlatma Şiddeti (</a:t>
                      </a:r>
                      <a:r>
                        <a:rPr lang="tr-TR" sz="2400" i="1" dirty="0" err="1" smtClean="0">
                          <a:solidFill>
                            <a:schemeClr val="tx1"/>
                          </a:solidFill>
                          <a:latin typeface="Times New Roman" pitchFamily="18" charset="0"/>
                          <a:cs typeface="Times New Roman" pitchFamily="18" charset="0"/>
                        </a:rPr>
                        <a:t>lüx</a:t>
                      </a:r>
                      <a:r>
                        <a:rPr lang="tr-TR" sz="2400" i="1" dirty="0" smtClean="0">
                          <a:solidFill>
                            <a:schemeClr val="tx1"/>
                          </a:solidFill>
                          <a:latin typeface="Times New Roman" pitchFamily="18" charset="0"/>
                          <a:cs typeface="Times New Roman" pitchFamily="18" charset="0"/>
                        </a:rPr>
                        <a:t>)</a:t>
                      </a:r>
                      <a:endParaRPr lang="tr-TR" sz="2400" i="1" dirty="0">
                        <a:solidFill>
                          <a:schemeClr val="tx1"/>
                        </a:solidFill>
                        <a:latin typeface="Times New Roman" pitchFamily="18" charset="0"/>
                        <a:cs typeface="Times New Roman" pitchFamily="18" charset="0"/>
                      </a:endParaRPr>
                    </a:p>
                  </a:txBody>
                  <a:tcPr marL="121920" marR="121920"/>
                </a:tc>
              </a:tr>
              <a:tr h="4995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solidFill>
                            <a:schemeClr val="tx1"/>
                          </a:solidFill>
                          <a:latin typeface="Times New Roman" pitchFamily="18" charset="0"/>
                          <a:cs typeface="Times New Roman" pitchFamily="18" charset="0"/>
                        </a:rPr>
                        <a:t>0-36 Saat</a:t>
                      </a:r>
                    </a:p>
                  </a:txBody>
                  <a:tcPr marL="121920" marR="121920"/>
                </a:tc>
                <a:tc>
                  <a:txBody>
                    <a:bodyPr/>
                    <a:lstStyle/>
                    <a:p>
                      <a:pPr algn="ctr"/>
                      <a:r>
                        <a:rPr lang="tr-TR" sz="2400" dirty="0" smtClean="0">
                          <a:solidFill>
                            <a:schemeClr val="tx1"/>
                          </a:solidFill>
                          <a:latin typeface="Times New Roman" pitchFamily="18" charset="0"/>
                          <a:cs typeface="Times New Roman" pitchFamily="18" charset="0"/>
                        </a:rPr>
                        <a:t>İlk 24 saatte 1 saat karartma</a:t>
                      </a:r>
                      <a:endParaRPr lang="tr-TR" sz="2400" dirty="0">
                        <a:solidFill>
                          <a:schemeClr val="tx1"/>
                        </a:solidFill>
                        <a:latin typeface="Times New Roman" pitchFamily="18" charset="0"/>
                        <a:cs typeface="Times New Roman" pitchFamily="18" charset="0"/>
                      </a:endParaRPr>
                    </a:p>
                  </a:txBody>
                  <a:tcPr marL="121920" marR="121920"/>
                </a:tc>
                <a:tc>
                  <a:txBody>
                    <a:bodyPr/>
                    <a:lstStyle/>
                    <a:p>
                      <a:pPr algn="ctr"/>
                      <a:r>
                        <a:rPr lang="tr-TR" sz="2400" dirty="0" smtClean="0">
                          <a:solidFill>
                            <a:schemeClr val="tx1"/>
                          </a:solidFill>
                          <a:latin typeface="Times New Roman" pitchFamily="18" charset="0"/>
                          <a:cs typeface="Times New Roman" pitchFamily="18" charset="0"/>
                        </a:rPr>
                        <a:t>100</a:t>
                      </a:r>
                      <a:endParaRPr lang="tr-TR" sz="2400" dirty="0">
                        <a:solidFill>
                          <a:schemeClr val="tx1"/>
                        </a:solidFill>
                        <a:latin typeface="Times New Roman" pitchFamily="18" charset="0"/>
                        <a:cs typeface="Times New Roman" pitchFamily="18" charset="0"/>
                      </a:endParaRPr>
                    </a:p>
                  </a:txBody>
                  <a:tcPr marL="121920" marR="121920"/>
                </a:tc>
              </a:tr>
              <a:tr h="4995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solidFill>
                            <a:schemeClr val="tx1"/>
                          </a:solidFill>
                          <a:latin typeface="Times New Roman" pitchFamily="18" charset="0"/>
                          <a:cs typeface="Times New Roman" pitchFamily="18" charset="0"/>
                        </a:rPr>
                        <a:t>36</a:t>
                      </a:r>
                      <a:r>
                        <a:rPr lang="tr-TR" sz="2400" baseline="0" dirty="0" smtClean="0">
                          <a:solidFill>
                            <a:schemeClr val="tx1"/>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Saat</a:t>
                      </a:r>
                      <a:r>
                        <a:rPr lang="tr-TR" sz="2400" baseline="0" dirty="0" smtClean="0">
                          <a:solidFill>
                            <a:schemeClr val="tx1"/>
                          </a:solidFill>
                          <a:latin typeface="Times New Roman" pitchFamily="18" charset="0"/>
                          <a:cs typeface="Times New Roman" pitchFamily="18" charset="0"/>
                        </a:rPr>
                        <a:t>-14 Hafta</a:t>
                      </a:r>
                      <a:endParaRPr lang="tr-TR" sz="2400" dirty="0">
                        <a:solidFill>
                          <a:schemeClr val="tx1"/>
                        </a:solidFill>
                        <a:latin typeface="Times New Roman" pitchFamily="18" charset="0"/>
                        <a:cs typeface="Times New Roman" pitchFamily="18" charset="0"/>
                      </a:endParaRPr>
                    </a:p>
                  </a:txBody>
                  <a:tcPr marL="121920" marR="121920"/>
                </a:tc>
                <a:tc>
                  <a:txBody>
                    <a:bodyPr/>
                    <a:lstStyle/>
                    <a:p>
                      <a:pPr algn="ctr"/>
                      <a:r>
                        <a:rPr lang="tr-TR" sz="2400" dirty="0" smtClean="0">
                          <a:solidFill>
                            <a:schemeClr val="tx1"/>
                          </a:solidFill>
                          <a:latin typeface="Times New Roman" pitchFamily="18" charset="0"/>
                          <a:cs typeface="Times New Roman" pitchFamily="18" charset="0"/>
                        </a:rPr>
                        <a:t>14 Saat</a:t>
                      </a:r>
                      <a:endParaRPr lang="tr-TR" sz="2400" dirty="0">
                        <a:solidFill>
                          <a:schemeClr val="tx1"/>
                        </a:solidFill>
                        <a:latin typeface="Times New Roman" pitchFamily="18" charset="0"/>
                        <a:cs typeface="Times New Roman" pitchFamily="18" charset="0"/>
                      </a:endParaRPr>
                    </a:p>
                  </a:txBody>
                  <a:tcPr marL="121920" marR="121920"/>
                </a:tc>
                <a:tc>
                  <a:txBody>
                    <a:bodyPr/>
                    <a:lstStyle/>
                    <a:p>
                      <a:pPr algn="ctr"/>
                      <a:r>
                        <a:rPr lang="tr-TR" sz="2400" dirty="0" smtClean="0">
                          <a:solidFill>
                            <a:schemeClr val="tx1"/>
                          </a:solidFill>
                          <a:latin typeface="Times New Roman" pitchFamily="18" charset="0"/>
                          <a:cs typeface="Times New Roman" pitchFamily="18" charset="0"/>
                        </a:rPr>
                        <a:t>50</a:t>
                      </a:r>
                      <a:endParaRPr lang="tr-TR" sz="2400" dirty="0">
                        <a:solidFill>
                          <a:schemeClr val="tx1"/>
                        </a:solidFill>
                        <a:latin typeface="Times New Roman" pitchFamily="18" charset="0"/>
                        <a:cs typeface="Times New Roman" pitchFamily="18" charset="0"/>
                      </a:endParaRPr>
                    </a:p>
                  </a:txBody>
                  <a:tcPr marL="121920" marR="121920"/>
                </a:tc>
              </a:tr>
              <a:tr h="499570">
                <a:tc>
                  <a:txBody>
                    <a:bodyPr/>
                    <a:lstStyle/>
                    <a:p>
                      <a:pPr algn="ctr"/>
                      <a:r>
                        <a:rPr lang="tr-TR" sz="2400" dirty="0" smtClean="0">
                          <a:solidFill>
                            <a:schemeClr val="tx1"/>
                          </a:solidFill>
                          <a:latin typeface="Times New Roman" pitchFamily="18" charset="0"/>
                          <a:cs typeface="Times New Roman" pitchFamily="18" charset="0"/>
                        </a:rPr>
                        <a:t>14 Hafta-24 Hafta</a:t>
                      </a:r>
                      <a:endParaRPr lang="tr-TR" sz="2400" dirty="0">
                        <a:solidFill>
                          <a:schemeClr val="tx1"/>
                        </a:solidFill>
                        <a:latin typeface="Times New Roman" pitchFamily="18" charset="0"/>
                        <a:cs typeface="Times New Roman" pitchFamily="18" charset="0"/>
                      </a:endParaRPr>
                    </a:p>
                  </a:txBody>
                  <a:tcPr marL="121920" marR="121920"/>
                </a:tc>
                <a:tc>
                  <a:txBody>
                    <a:bodyPr/>
                    <a:lstStyle/>
                    <a:p>
                      <a:pPr algn="ctr"/>
                      <a:r>
                        <a:rPr lang="tr-TR" sz="2400" dirty="0" smtClean="0">
                          <a:solidFill>
                            <a:schemeClr val="tx1"/>
                          </a:solidFill>
                          <a:latin typeface="Times New Roman" pitchFamily="18" charset="0"/>
                          <a:cs typeface="Times New Roman" pitchFamily="18" charset="0"/>
                        </a:rPr>
                        <a:t>10 Saat</a:t>
                      </a:r>
                      <a:endParaRPr lang="tr-TR" sz="2400" dirty="0">
                        <a:solidFill>
                          <a:schemeClr val="tx1"/>
                        </a:solidFill>
                        <a:latin typeface="Times New Roman" pitchFamily="18" charset="0"/>
                        <a:cs typeface="Times New Roman" pitchFamily="18" charset="0"/>
                      </a:endParaRPr>
                    </a:p>
                  </a:txBody>
                  <a:tcPr marL="121920" marR="121920"/>
                </a:tc>
                <a:tc>
                  <a:txBody>
                    <a:bodyPr/>
                    <a:lstStyle/>
                    <a:p>
                      <a:pPr algn="ctr"/>
                      <a:r>
                        <a:rPr lang="tr-TR" sz="2400" dirty="0" smtClean="0">
                          <a:solidFill>
                            <a:schemeClr val="tx1"/>
                          </a:solidFill>
                          <a:latin typeface="Times New Roman" pitchFamily="18" charset="0"/>
                          <a:cs typeface="Times New Roman" pitchFamily="18" charset="0"/>
                        </a:rPr>
                        <a:t>25</a:t>
                      </a:r>
                      <a:endParaRPr lang="tr-TR" sz="2400" dirty="0">
                        <a:solidFill>
                          <a:schemeClr val="tx1"/>
                        </a:solidFill>
                        <a:latin typeface="Times New Roman" pitchFamily="18" charset="0"/>
                        <a:cs typeface="Times New Roman" pitchFamily="18" charset="0"/>
                      </a:endParaRPr>
                    </a:p>
                  </a:txBody>
                  <a:tcPr marL="121920" marR="121920"/>
                </a:tc>
              </a:tr>
              <a:tr h="499570">
                <a:tc>
                  <a:txBody>
                    <a:bodyPr/>
                    <a:lstStyle/>
                    <a:p>
                      <a:pPr algn="ctr"/>
                      <a:r>
                        <a:rPr lang="tr-TR" sz="2400" dirty="0" smtClean="0">
                          <a:solidFill>
                            <a:schemeClr val="tx1"/>
                          </a:solidFill>
                          <a:latin typeface="Times New Roman" pitchFamily="18" charset="0"/>
                          <a:cs typeface="Times New Roman" pitchFamily="18" charset="0"/>
                        </a:rPr>
                        <a:t>24 Hafta-Dönem Sonu</a:t>
                      </a:r>
                      <a:endParaRPr lang="tr-TR" sz="2400" dirty="0">
                        <a:solidFill>
                          <a:schemeClr val="tx1"/>
                        </a:solidFill>
                        <a:latin typeface="Times New Roman" pitchFamily="18" charset="0"/>
                        <a:cs typeface="Times New Roman" pitchFamily="18" charset="0"/>
                      </a:endParaRPr>
                    </a:p>
                  </a:txBody>
                  <a:tcPr marL="121920" marR="121920"/>
                </a:tc>
                <a:tc>
                  <a:txBody>
                    <a:bodyPr/>
                    <a:lstStyle/>
                    <a:p>
                      <a:pPr algn="ctr"/>
                      <a:r>
                        <a:rPr lang="tr-TR" sz="2400" dirty="0" smtClean="0">
                          <a:solidFill>
                            <a:schemeClr val="tx1"/>
                          </a:solidFill>
                          <a:latin typeface="Times New Roman" pitchFamily="18" charset="0"/>
                          <a:cs typeface="Times New Roman" pitchFamily="18" charset="0"/>
                        </a:rPr>
                        <a:t>14 Saat</a:t>
                      </a:r>
                      <a:endParaRPr lang="tr-TR" sz="2400" dirty="0">
                        <a:solidFill>
                          <a:schemeClr val="tx1"/>
                        </a:solidFill>
                        <a:latin typeface="Times New Roman" pitchFamily="18" charset="0"/>
                        <a:cs typeface="Times New Roman" pitchFamily="18" charset="0"/>
                      </a:endParaRPr>
                    </a:p>
                  </a:txBody>
                  <a:tcPr marL="121920" marR="121920"/>
                </a:tc>
                <a:tc>
                  <a:txBody>
                    <a:bodyPr/>
                    <a:lstStyle/>
                    <a:p>
                      <a:pPr algn="ctr"/>
                      <a:r>
                        <a:rPr lang="tr-TR" sz="2400" dirty="0" smtClean="0">
                          <a:solidFill>
                            <a:schemeClr val="tx1"/>
                          </a:solidFill>
                          <a:latin typeface="Times New Roman" pitchFamily="18" charset="0"/>
                          <a:cs typeface="Times New Roman" pitchFamily="18" charset="0"/>
                        </a:rPr>
                        <a:t>25</a:t>
                      </a:r>
                      <a:endParaRPr lang="tr-TR" sz="2400" dirty="0">
                        <a:solidFill>
                          <a:schemeClr val="tx1"/>
                        </a:solidFill>
                        <a:latin typeface="Times New Roman" pitchFamily="18" charset="0"/>
                        <a:cs typeface="Times New Roman" pitchFamily="18" charset="0"/>
                      </a:endParaRPr>
                    </a:p>
                  </a:txBody>
                  <a:tcPr marL="121920" marR="121920"/>
                </a:tc>
              </a:tr>
              <a:tr h="499570">
                <a:tc gridSpan="3">
                  <a:txBody>
                    <a:bodyPr/>
                    <a:lstStyle/>
                    <a:p>
                      <a:pPr algn="ctr"/>
                      <a:r>
                        <a:rPr lang="tr-TR" sz="2800" b="1" dirty="0" smtClean="0">
                          <a:solidFill>
                            <a:schemeClr val="tx1"/>
                          </a:solidFill>
                          <a:latin typeface="Times New Roman" pitchFamily="18" charset="0"/>
                          <a:cs typeface="Times New Roman" pitchFamily="18" charset="0"/>
                        </a:rPr>
                        <a:t>Dişi Damızlık</a:t>
                      </a:r>
                      <a:endParaRPr lang="tr-TR" sz="2800" b="1" dirty="0">
                        <a:solidFill>
                          <a:schemeClr val="tx1"/>
                        </a:solidFill>
                        <a:latin typeface="Times New Roman" pitchFamily="18" charset="0"/>
                        <a:cs typeface="Times New Roman" pitchFamily="18" charset="0"/>
                      </a:endParaRPr>
                    </a:p>
                  </a:txBody>
                  <a:tcPr marL="121920" marR="121920"/>
                </a:tc>
                <a:tc hMerge="1">
                  <a:txBody>
                    <a:bodyPr/>
                    <a:lstStyle/>
                    <a:p>
                      <a:endParaRPr lang="tr-TR" dirty="0"/>
                    </a:p>
                  </a:txBody>
                  <a:tcPr/>
                </a:tc>
                <a:tc hMerge="1">
                  <a:txBody>
                    <a:bodyPr/>
                    <a:lstStyle/>
                    <a:p>
                      <a:endParaRPr lang="tr-TR" dirty="0"/>
                    </a:p>
                  </a:txBody>
                  <a:tcPr/>
                </a:tc>
              </a:tr>
              <a:tr h="499570">
                <a:tc>
                  <a:txBody>
                    <a:bodyPr/>
                    <a:lstStyle/>
                    <a:p>
                      <a:pPr algn="ctr"/>
                      <a:r>
                        <a:rPr lang="tr-TR" sz="2400" i="1" dirty="0" smtClean="0">
                          <a:solidFill>
                            <a:schemeClr val="tx1"/>
                          </a:solidFill>
                          <a:latin typeface="Times New Roman" pitchFamily="18" charset="0"/>
                          <a:cs typeface="Times New Roman" pitchFamily="18" charset="0"/>
                        </a:rPr>
                        <a:t>Yaş </a:t>
                      </a:r>
                      <a:endParaRPr lang="tr-TR" sz="2400" i="1" dirty="0">
                        <a:solidFill>
                          <a:schemeClr val="tx1"/>
                        </a:solidFill>
                        <a:latin typeface="Times New Roman" pitchFamily="18" charset="0"/>
                        <a:cs typeface="Times New Roman" pitchFamily="18" charset="0"/>
                      </a:endParaRPr>
                    </a:p>
                  </a:txBody>
                  <a:tcPr marL="121920" marR="121920"/>
                </a:tc>
                <a:tc>
                  <a:txBody>
                    <a:bodyPr/>
                    <a:lstStyle/>
                    <a:p>
                      <a:pPr algn="ctr"/>
                      <a:r>
                        <a:rPr lang="tr-TR" sz="2400" i="1" dirty="0" smtClean="0">
                          <a:solidFill>
                            <a:schemeClr val="tx1"/>
                          </a:solidFill>
                          <a:latin typeface="Times New Roman" pitchFamily="18" charset="0"/>
                          <a:cs typeface="Times New Roman" pitchFamily="18" charset="0"/>
                        </a:rPr>
                        <a:t>Günlük Aydınlatma</a:t>
                      </a:r>
                      <a:endParaRPr lang="tr-TR" sz="2400" i="1" dirty="0">
                        <a:solidFill>
                          <a:schemeClr val="tx1"/>
                        </a:solidFill>
                        <a:latin typeface="Times New Roman" pitchFamily="18" charset="0"/>
                        <a:cs typeface="Times New Roman" pitchFamily="18" charset="0"/>
                      </a:endParaRPr>
                    </a:p>
                  </a:txBody>
                  <a:tcPr marL="121920" marR="121920"/>
                </a:tc>
                <a:tc>
                  <a:txBody>
                    <a:bodyPr/>
                    <a:lstStyle/>
                    <a:p>
                      <a:pPr algn="ctr"/>
                      <a:r>
                        <a:rPr lang="tr-TR" sz="2400" i="1" dirty="0" smtClean="0">
                          <a:solidFill>
                            <a:schemeClr val="tx1"/>
                          </a:solidFill>
                          <a:latin typeface="Times New Roman" pitchFamily="18" charset="0"/>
                          <a:cs typeface="Times New Roman" pitchFamily="18" charset="0"/>
                        </a:rPr>
                        <a:t>Aydınlatma Şiddeti (</a:t>
                      </a:r>
                      <a:r>
                        <a:rPr lang="tr-TR" sz="2400" i="1" dirty="0" err="1" smtClean="0">
                          <a:solidFill>
                            <a:schemeClr val="tx1"/>
                          </a:solidFill>
                          <a:latin typeface="Times New Roman" pitchFamily="18" charset="0"/>
                          <a:cs typeface="Times New Roman" pitchFamily="18" charset="0"/>
                        </a:rPr>
                        <a:t>lüx</a:t>
                      </a:r>
                      <a:r>
                        <a:rPr lang="tr-TR" sz="2400" i="1" dirty="0" smtClean="0">
                          <a:solidFill>
                            <a:schemeClr val="tx1"/>
                          </a:solidFill>
                          <a:latin typeface="Times New Roman" pitchFamily="18" charset="0"/>
                          <a:cs typeface="Times New Roman" pitchFamily="18" charset="0"/>
                        </a:rPr>
                        <a:t>)</a:t>
                      </a:r>
                    </a:p>
                  </a:txBody>
                  <a:tcPr marL="121920" marR="121920"/>
                </a:tc>
              </a:tr>
              <a:tr h="4995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solidFill>
                            <a:schemeClr val="tx1"/>
                          </a:solidFill>
                          <a:latin typeface="Times New Roman" pitchFamily="18" charset="0"/>
                          <a:cs typeface="Times New Roman" pitchFamily="18" charset="0"/>
                        </a:rPr>
                        <a:t>0-36 Saat</a:t>
                      </a: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solidFill>
                            <a:schemeClr val="tx1"/>
                          </a:solidFill>
                          <a:latin typeface="Times New Roman" pitchFamily="18" charset="0"/>
                          <a:cs typeface="Times New Roman" pitchFamily="18" charset="0"/>
                        </a:rPr>
                        <a:t>İlk 24 saatte 1 saat karartma</a:t>
                      </a:r>
                    </a:p>
                  </a:txBody>
                  <a:tcPr marL="121920" marR="121920"/>
                </a:tc>
                <a:tc>
                  <a:txBody>
                    <a:bodyPr/>
                    <a:lstStyle/>
                    <a:p>
                      <a:pPr algn="ctr"/>
                      <a:r>
                        <a:rPr lang="tr-TR" sz="2400" dirty="0" smtClean="0">
                          <a:solidFill>
                            <a:schemeClr val="tx1"/>
                          </a:solidFill>
                          <a:latin typeface="Times New Roman" pitchFamily="18" charset="0"/>
                          <a:cs typeface="Times New Roman" pitchFamily="18" charset="0"/>
                        </a:rPr>
                        <a:t>100</a:t>
                      </a:r>
                      <a:endParaRPr lang="tr-TR" sz="2400" dirty="0">
                        <a:solidFill>
                          <a:schemeClr val="tx1"/>
                        </a:solidFill>
                        <a:latin typeface="Times New Roman" pitchFamily="18" charset="0"/>
                        <a:cs typeface="Times New Roman" pitchFamily="18" charset="0"/>
                      </a:endParaRPr>
                    </a:p>
                  </a:txBody>
                  <a:tcPr marL="121920" marR="121920"/>
                </a:tc>
              </a:tr>
              <a:tr h="4995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solidFill>
                            <a:schemeClr val="tx1"/>
                          </a:solidFill>
                          <a:latin typeface="Times New Roman" pitchFamily="18" charset="0"/>
                          <a:cs typeface="Times New Roman" pitchFamily="18" charset="0"/>
                        </a:rPr>
                        <a:t>36 Saat-18</a:t>
                      </a:r>
                      <a:r>
                        <a:rPr lang="tr-TR" sz="2400" baseline="0" dirty="0" smtClean="0">
                          <a:solidFill>
                            <a:schemeClr val="tx1"/>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Hafta</a:t>
                      </a: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solidFill>
                            <a:schemeClr val="tx1"/>
                          </a:solidFill>
                          <a:latin typeface="Times New Roman" pitchFamily="18" charset="0"/>
                          <a:cs typeface="Times New Roman" pitchFamily="18" charset="0"/>
                        </a:rPr>
                        <a:t>14 Saat</a:t>
                      </a:r>
                    </a:p>
                  </a:txBody>
                  <a:tcPr marL="121920" marR="121920"/>
                </a:tc>
                <a:tc>
                  <a:txBody>
                    <a:bodyPr/>
                    <a:lstStyle/>
                    <a:p>
                      <a:pPr algn="ctr"/>
                      <a:r>
                        <a:rPr lang="tr-TR" sz="2400" dirty="0" smtClean="0">
                          <a:solidFill>
                            <a:schemeClr val="tx1"/>
                          </a:solidFill>
                          <a:latin typeface="Times New Roman" pitchFamily="18" charset="0"/>
                          <a:cs typeface="Times New Roman" pitchFamily="18" charset="0"/>
                        </a:rPr>
                        <a:t>50</a:t>
                      </a:r>
                      <a:endParaRPr lang="tr-TR" sz="2400" dirty="0">
                        <a:solidFill>
                          <a:schemeClr val="tx1"/>
                        </a:solidFill>
                        <a:latin typeface="Times New Roman" pitchFamily="18" charset="0"/>
                        <a:cs typeface="Times New Roman" pitchFamily="18" charset="0"/>
                      </a:endParaRPr>
                    </a:p>
                  </a:txBody>
                  <a:tcPr marL="121920" marR="121920"/>
                </a:tc>
              </a:tr>
              <a:tr h="499570">
                <a:tc>
                  <a:txBody>
                    <a:bodyPr/>
                    <a:lstStyle/>
                    <a:p>
                      <a:pPr algn="ctr"/>
                      <a:r>
                        <a:rPr lang="tr-TR" sz="2400" dirty="0" smtClean="0">
                          <a:solidFill>
                            <a:schemeClr val="tx1"/>
                          </a:solidFill>
                          <a:latin typeface="Times New Roman" pitchFamily="18" charset="0"/>
                          <a:cs typeface="Times New Roman" pitchFamily="18" charset="0"/>
                        </a:rPr>
                        <a:t>18 Hafta-29.5 Hafta</a:t>
                      </a:r>
                      <a:endParaRPr lang="tr-TR" sz="2400" dirty="0">
                        <a:solidFill>
                          <a:schemeClr val="tx1"/>
                        </a:solidFill>
                        <a:latin typeface="Times New Roman" pitchFamily="18" charset="0"/>
                        <a:cs typeface="Times New Roman" pitchFamily="18" charset="0"/>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solidFill>
                            <a:schemeClr val="tx1"/>
                          </a:solidFill>
                          <a:latin typeface="Times New Roman" pitchFamily="18" charset="0"/>
                          <a:cs typeface="Times New Roman" pitchFamily="18" charset="0"/>
                        </a:rPr>
                        <a:t>6 Saat</a:t>
                      </a:r>
                    </a:p>
                  </a:txBody>
                  <a:tcPr marL="121920" marR="121920"/>
                </a:tc>
                <a:tc>
                  <a:txBody>
                    <a:bodyPr/>
                    <a:lstStyle/>
                    <a:p>
                      <a:pPr algn="ctr"/>
                      <a:r>
                        <a:rPr lang="tr-TR" sz="2400" dirty="0" smtClean="0">
                          <a:solidFill>
                            <a:schemeClr val="tx1"/>
                          </a:solidFill>
                          <a:latin typeface="Times New Roman" pitchFamily="18" charset="0"/>
                          <a:cs typeface="Times New Roman" pitchFamily="18" charset="0"/>
                        </a:rPr>
                        <a:t>50</a:t>
                      </a:r>
                      <a:endParaRPr lang="tr-TR" sz="2400" dirty="0">
                        <a:solidFill>
                          <a:schemeClr val="tx1"/>
                        </a:solidFill>
                        <a:latin typeface="Times New Roman" pitchFamily="18" charset="0"/>
                        <a:cs typeface="Times New Roman" pitchFamily="18" charset="0"/>
                      </a:endParaRPr>
                    </a:p>
                  </a:txBody>
                  <a:tcPr marL="121920" marR="121920"/>
                </a:tc>
              </a:tr>
              <a:tr h="4995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solidFill>
                            <a:schemeClr val="tx1"/>
                          </a:solidFill>
                          <a:latin typeface="Times New Roman" pitchFamily="18" charset="0"/>
                          <a:cs typeface="Times New Roman" pitchFamily="18" charset="0"/>
                        </a:rPr>
                        <a:t>29.5 Hafta-Dönem Sonu</a:t>
                      </a: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solidFill>
                            <a:schemeClr val="tx1"/>
                          </a:solidFill>
                          <a:latin typeface="Times New Roman" pitchFamily="18" charset="0"/>
                          <a:cs typeface="Times New Roman" pitchFamily="18" charset="0"/>
                        </a:rPr>
                        <a:t>14 Saat</a:t>
                      </a:r>
                    </a:p>
                  </a:txBody>
                  <a:tcPr marL="121920" marR="121920"/>
                </a:tc>
                <a:tc>
                  <a:txBody>
                    <a:bodyPr/>
                    <a:lstStyle/>
                    <a:p>
                      <a:pPr algn="ctr"/>
                      <a:r>
                        <a:rPr lang="tr-TR" sz="2400" dirty="0" smtClean="0">
                          <a:solidFill>
                            <a:schemeClr val="tx1"/>
                          </a:solidFill>
                          <a:latin typeface="Times New Roman" pitchFamily="18" charset="0"/>
                          <a:cs typeface="Times New Roman" pitchFamily="18" charset="0"/>
                        </a:rPr>
                        <a:t>100</a:t>
                      </a:r>
                      <a:endParaRPr lang="tr-TR" sz="2400" dirty="0">
                        <a:solidFill>
                          <a:schemeClr val="tx1"/>
                        </a:solidFill>
                        <a:latin typeface="Times New Roman" pitchFamily="18" charset="0"/>
                        <a:cs typeface="Times New Roman" pitchFamily="18" charset="0"/>
                      </a:endParaRPr>
                    </a:p>
                  </a:txBody>
                  <a:tcPr marL="121920" marR="121920"/>
                </a:tc>
              </a:tr>
            </a:tbl>
          </a:graphicData>
        </a:graphic>
      </p:graphicFrame>
    </p:spTree>
    <p:extLst>
      <p:ext uri="{BB962C8B-B14F-4D97-AF65-F5344CB8AC3E}">
        <p14:creationId xmlns:p14="http://schemas.microsoft.com/office/powerpoint/2010/main" xmlns="" val="3372348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xmlns="" val="83492726"/>
              </p:ext>
            </p:extLst>
          </p:nvPr>
        </p:nvGraphicFramePr>
        <p:xfrm>
          <a:off x="239350" y="188640"/>
          <a:ext cx="11425269" cy="3972258"/>
        </p:xfrm>
        <a:graphic>
          <a:graphicData uri="http://schemas.openxmlformats.org/drawingml/2006/table">
            <a:tbl>
              <a:tblPr firstRow="1" bandRow="1">
                <a:tableStyleId>{5C22544A-7EE6-4342-B048-85BDC9FD1C3A}</a:tableStyleId>
              </a:tblPr>
              <a:tblGrid>
                <a:gridCol w="3808423"/>
                <a:gridCol w="3808423"/>
                <a:gridCol w="3808423"/>
              </a:tblGrid>
              <a:tr h="545203">
                <a:tc gridSpan="3">
                  <a:txBody>
                    <a:bodyPr/>
                    <a:lstStyle/>
                    <a:p>
                      <a:pPr algn="ctr"/>
                      <a:r>
                        <a:rPr lang="tr-TR" sz="2800" b="1" dirty="0" smtClean="0">
                          <a:latin typeface="Times New Roman" pitchFamily="18" charset="0"/>
                          <a:cs typeface="Times New Roman" pitchFamily="18" charset="0"/>
                        </a:rPr>
                        <a:t>Değişik Ağırlıklardaki</a:t>
                      </a:r>
                      <a:r>
                        <a:rPr lang="tr-TR" sz="2800" b="1" baseline="0" dirty="0" smtClean="0">
                          <a:latin typeface="Times New Roman" pitchFamily="18" charset="0"/>
                          <a:cs typeface="Times New Roman" pitchFamily="18" charset="0"/>
                        </a:rPr>
                        <a:t> Hindiler İçin Havalandırma Düzeyleri</a:t>
                      </a:r>
                      <a:endParaRPr lang="tr-TR" sz="2800" b="1" dirty="0">
                        <a:latin typeface="Times New Roman" pitchFamily="18" charset="0"/>
                        <a:cs typeface="Times New Roman" pitchFamily="18" charset="0"/>
                      </a:endParaRPr>
                    </a:p>
                  </a:txBody>
                  <a:tcPr marL="121920" marR="121920"/>
                </a:tc>
                <a:tc hMerge="1">
                  <a:txBody>
                    <a:bodyPr/>
                    <a:lstStyle/>
                    <a:p>
                      <a:endParaRPr lang="tr-TR" dirty="0"/>
                    </a:p>
                  </a:txBody>
                  <a:tcPr/>
                </a:tc>
                <a:tc hMerge="1">
                  <a:txBody>
                    <a:bodyPr/>
                    <a:lstStyle/>
                    <a:p>
                      <a:endParaRPr lang="tr-TR" dirty="0"/>
                    </a:p>
                  </a:txBody>
                  <a:tcPr/>
                </a:tc>
              </a:tr>
              <a:tr h="545203">
                <a:tc>
                  <a:txBody>
                    <a:bodyPr/>
                    <a:lstStyle/>
                    <a:p>
                      <a:pPr algn="ctr"/>
                      <a:r>
                        <a:rPr lang="tr-TR" sz="2000" b="1" dirty="0" smtClean="0">
                          <a:latin typeface="Times New Roman" pitchFamily="18" charset="0"/>
                          <a:cs typeface="Times New Roman" pitchFamily="18" charset="0"/>
                        </a:rPr>
                        <a:t>Ağırlık (kg)</a:t>
                      </a:r>
                      <a:endParaRPr lang="tr-TR" sz="2000" b="1" dirty="0">
                        <a:latin typeface="Times New Roman" pitchFamily="18" charset="0"/>
                        <a:cs typeface="Times New Roman" pitchFamily="18" charset="0"/>
                      </a:endParaRPr>
                    </a:p>
                  </a:txBody>
                  <a:tcPr marL="121920" marR="121920"/>
                </a:tc>
                <a:tc>
                  <a:txBody>
                    <a:bodyPr/>
                    <a:lstStyle/>
                    <a:p>
                      <a:pPr algn="ctr"/>
                      <a:r>
                        <a:rPr lang="tr-TR" sz="2000" b="1" dirty="0" smtClean="0">
                          <a:latin typeface="Times New Roman" pitchFamily="18" charset="0"/>
                          <a:cs typeface="Times New Roman" pitchFamily="18" charset="0"/>
                        </a:rPr>
                        <a:t>Maksimum İhtiyaç</a:t>
                      </a:r>
                    </a:p>
                    <a:p>
                      <a:pPr algn="ctr"/>
                      <a:r>
                        <a:rPr lang="tr-TR" sz="2000" b="1" dirty="0" smtClean="0">
                          <a:latin typeface="Times New Roman" pitchFamily="18" charset="0"/>
                          <a:cs typeface="Times New Roman" pitchFamily="18" charset="0"/>
                        </a:rPr>
                        <a:t>(m³/saat/hayvan)</a:t>
                      </a:r>
                      <a:endParaRPr lang="tr-TR" sz="2000" b="1" dirty="0">
                        <a:latin typeface="Times New Roman" pitchFamily="18" charset="0"/>
                        <a:cs typeface="Times New Roman" pitchFamily="18" charset="0"/>
                      </a:endParaRPr>
                    </a:p>
                  </a:txBody>
                  <a:tcPr marL="121920" marR="121920"/>
                </a:tc>
                <a:tc>
                  <a:txBody>
                    <a:bodyPr/>
                    <a:lstStyle/>
                    <a:p>
                      <a:pPr algn="ctr"/>
                      <a:r>
                        <a:rPr lang="tr-TR" sz="2000" b="1" dirty="0" smtClean="0">
                          <a:latin typeface="Times New Roman" pitchFamily="18" charset="0"/>
                          <a:cs typeface="Times New Roman" pitchFamily="18" charset="0"/>
                        </a:rPr>
                        <a:t>Minimum İhtiyaç</a:t>
                      </a:r>
                    </a:p>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smtClean="0">
                          <a:latin typeface="Times New Roman" pitchFamily="18" charset="0"/>
                          <a:cs typeface="Times New Roman" pitchFamily="18" charset="0"/>
                        </a:rPr>
                        <a:t>(m³/saat/hayvan)</a:t>
                      </a:r>
                    </a:p>
                  </a:txBody>
                  <a:tcPr marL="121920" marR="121920"/>
                </a:tc>
              </a:tr>
              <a:tr h="545203">
                <a:tc>
                  <a:txBody>
                    <a:bodyPr/>
                    <a:lstStyle/>
                    <a:p>
                      <a:pPr algn="ctr"/>
                      <a:r>
                        <a:rPr lang="tr-TR" sz="2000" b="1" dirty="0" smtClean="0">
                          <a:latin typeface="Times New Roman" pitchFamily="18" charset="0"/>
                          <a:cs typeface="Times New Roman" pitchFamily="18" charset="0"/>
                        </a:rPr>
                        <a:t>0.5</a:t>
                      </a:r>
                      <a:endParaRPr lang="tr-TR" sz="2000" b="1" dirty="0">
                        <a:latin typeface="Times New Roman" pitchFamily="18" charset="0"/>
                        <a:cs typeface="Times New Roman" pitchFamily="18" charset="0"/>
                      </a:endParaRPr>
                    </a:p>
                  </a:txBody>
                  <a:tcPr marL="121920" marR="121920"/>
                </a:tc>
                <a:tc>
                  <a:txBody>
                    <a:bodyPr/>
                    <a:lstStyle/>
                    <a:p>
                      <a:pPr algn="ctr"/>
                      <a:r>
                        <a:rPr lang="tr-TR" sz="2000" b="1" dirty="0" smtClean="0">
                          <a:latin typeface="Times New Roman" pitchFamily="18" charset="0"/>
                          <a:cs typeface="Times New Roman" pitchFamily="18" charset="0"/>
                        </a:rPr>
                        <a:t>6</a:t>
                      </a:r>
                      <a:endParaRPr lang="tr-TR" sz="2000" b="1" dirty="0">
                        <a:latin typeface="Times New Roman" pitchFamily="18" charset="0"/>
                        <a:cs typeface="Times New Roman" pitchFamily="18" charset="0"/>
                      </a:endParaRPr>
                    </a:p>
                  </a:txBody>
                  <a:tcPr marL="121920" marR="121920"/>
                </a:tc>
                <a:tc>
                  <a:txBody>
                    <a:bodyPr/>
                    <a:lstStyle/>
                    <a:p>
                      <a:pPr algn="ctr"/>
                      <a:r>
                        <a:rPr lang="tr-TR" sz="2000" b="1" dirty="0" smtClean="0">
                          <a:latin typeface="Times New Roman" pitchFamily="18" charset="0"/>
                          <a:cs typeface="Times New Roman" pitchFamily="18" charset="0"/>
                        </a:rPr>
                        <a:t>0.7</a:t>
                      </a:r>
                      <a:endParaRPr lang="tr-TR" sz="2000" b="1" dirty="0">
                        <a:latin typeface="Times New Roman" pitchFamily="18" charset="0"/>
                        <a:cs typeface="Times New Roman" pitchFamily="18" charset="0"/>
                      </a:endParaRPr>
                    </a:p>
                  </a:txBody>
                  <a:tcPr marL="121920" marR="121920"/>
                </a:tc>
              </a:tr>
              <a:tr h="545203">
                <a:tc>
                  <a:txBody>
                    <a:bodyPr/>
                    <a:lstStyle/>
                    <a:p>
                      <a:pPr algn="ctr"/>
                      <a:r>
                        <a:rPr lang="tr-TR" sz="2000" b="1" dirty="0" smtClean="0">
                          <a:latin typeface="Times New Roman" pitchFamily="18" charset="0"/>
                          <a:cs typeface="Times New Roman" pitchFamily="18" charset="0"/>
                        </a:rPr>
                        <a:t>2</a:t>
                      </a:r>
                      <a:endParaRPr lang="tr-TR" sz="2000" b="1" dirty="0">
                        <a:latin typeface="Times New Roman" pitchFamily="18" charset="0"/>
                        <a:cs typeface="Times New Roman" pitchFamily="18" charset="0"/>
                      </a:endParaRPr>
                    </a:p>
                  </a:txBody>
                  <a:tcPr marL="121920" marR="121920"/>
                </a:tc>
                <a:tc>
                  <a:txBody>
                    <a:bodyPr/>
                    <a:lstStyle/>
                    <a:p>
                      <a:pPr algn="ctr"/>
                      <a:r>
                        <a:rPr lang="tr-TR" sz="2000" b="1" dirty="0" smtClean="0">
                          <a:latin typeface="Times New Roman" pitchFamily="18" charset="0"/>
                          <a:cs typeface="Times New Roman" pitchFamily="18" charset="0"/>
                        </a:rPr>
                        <a:t>12</a:t>
                      </a:r>
                      <a:endParaRPr lang="tr-TR" sz="2000" b="1" dirty="0">
                        <a:latin typeface="Times New Roman" pitchFamily="18" charset="0"/>
                        <a:cs typeface="Times New Roman" pitchFamily="18" charset="0"/>
                      </a:endParaRPr>
                    </a:p>
                  </a:txBody>
                  <a:tcPr marL="121920" marR="121920"/>
                </a:tc>
                <a:tc>
                  <a:txBody>
                    <a:bodyPr/>
                    <a:lstStyle/>
                    <a:p>
                      <a:pPr algn="ctr"/>
                      <a:r>
                        <a:rPr lang="tr-TR" sz="2000" b="1" dirty="0" smtClean="0">
                          <a:latin typeface="Times New Roman" pitchFamily="18" charset="0"/>
                          <a:cs typeface="Times New Roman" pitchFamily="18" charset="0"/>
                        </a:rPr>
                        <a:t>1.2</a:t>
                      </a:r>
                      <a:endParaRPr lang="tr-TR" sz="2000" b="1" dirty="0">
                        <a:latin typeface="Times New Roman" pitchFamily="18" charset="0"/>
                        <a:cs typeface="Times New Roman" pitchFamily="18" charset="0"/>
                      </a:endParaRPr>
                    </a:p>
                  </a:txBody>
                  <a:tcPr marL="121920" marR="121920"/>
                </a:tc>
              </a:tr>
              <a:tr h="545203">
                <a:tc>
                  <a:txBody>
                    <a:bodyPr/>
                    <a:lstStyle/>
                    <a:p>
                      <a:pPr algn="ctr"/>
                      <a:r>
                        <a:rPr lang="tr-TR" sz="2000" b="1" dirty="0" smtClean="0">
                          <a:latin typeface="Times New Roman" pitchFamily="18" charset="0"/>
                          <a:cs typeface="Times New Roman" pitchFamily="18" charset="0"/>
                        </a:rPr>
                        <a:t>5</a:t>
                      </a:r>
                      <a:endParaRPr lang="tr-TR" sz="2000" b="1" dirty="0">
                        <a:latin typeface="Times New Roman" pitchFamily="18" charset="0"/>
                        <a:cs typeface="Times New Roman" pitchFamily="18" charset="0"/>
                      </a:endParaRPr>
                    </a:p>
                  </a:txBody>
                  <a:tcPr marL="121920" marR="121920"/>
                </a:tc>
                <a:tc>
                  <a:txBody>
                    <a:bodyPr/>
                    <a:lstStyle/>
                    <a:p>
                      <a:pPr algn="ctr"/>
                      <a:r>
                        <a:rPr lang="tr-TR" sz="2000" b="1" dirty="0" smtClean="0">
                          <a:latin typeface="Times New Roman" pitchFamily="18" charset="0"/>
                          <a:cs typeface="Times New Roman" pitchFamily="18" charset="0"/>
                        </a:rPr>
                        <a:t>15</a:t>
                      </a:r>
                      <a:endParaRPr lang="tr-TR" sz="2000" b="1" dirty="0">
                        <a:latin typeface="Times New Roman" pitchFamily="18" charset="0"/>
                        <a:cs typeface="Times New Roman" pitchFamily="18" charset="0"/>
                      </a:endParaRPr>
                    </a:p>
                  </a:txBody>
                  <a:tcPr marL="121920" marR="121920"/>
                </a:tc>
                <a:tc>
                  <a:txBody>
                    <a:bodyPr/>
                    <a:lstStyle/>
                    <a:p>
                      <a:pPr algn="ctr"/>
                      <a:r>
                        <a:rPr lang="tr-TR" sz="2000" b="1" dirty="0" smtClean="0">
                          <a:latin typeface="Times New Roman" pitchFamily="18" charset="0"/>
                          <a:cs typeface="Times New Roman" pitchFamily="18" charset="0"/>
                        </a:rPr>
                        <a:t>1.5</a:t>
                      </a:r>
                      <a:endParaRPr lang="tr-TR" sz="2000" b="1" dirty="0">
                        <a:latin typeface="Times New Roman" pitchFamily="18" charset="0"/>
                        <a:cs typeface="Times New Roman" pitchFamily="18" charset="0"/>
                      </a:endParaRPr>
                    </a:p>
                  </a:txBody>
                  <a:tcPr marL="121920" marR="121920"/>
                </a:tc>
              </a:tr>
              <a:tr h="545203">
                <a:tc>
                  <a:txBody>
                    <a:bodyPr/>
                    <a:lstStyle/>
                    <a:p>
                      <a:pPr algn="ctr"/>
                      <a:r>
                        <a:rPr lang="tr-TR" sz="2000" b="1" dirty="0" smtClean="0">
                          <a:latin typeface="Times New Roman" pitchFamily="18" charset="0"/>
                          <a:cs typeface="Times New Roman" pitchFamily="18" charset="0"/>
                        </a:rPr>
                        <a:t>7</a:t>
                      </a:r>
                      <a:endParaRPr lang="tr-TR" sz="2000" b="1" dirty="0">
                        <a:latin typeface="Times New Roman" pitchFamily="18" charset="0"/>
                        <a:cs typeface="Times New Roman" pitchFamily="18" charset="0"/>
                      </a:endParaRPr>
                    </a:p>
                  </a:txBody>
                  <a:tcPr marL="121920" marR="121920"/>
                </a:tc>
                <a:tc>
                  <a:txBody>
                    <a:bodyPr/>
                    <a:lstStyle/>
                    <a:p>
                      <a:pPr algn="ctr"/>
                      <a:r>
                        <a:rPr lang="tr-TR" sz="2000" b="1" dirty="0" smtClean="0">
                          <a:latin typeface="Times New Roman" pitchFamily="18" charset="0"/>
                          <a:cs typeface="Times New Roman" pitchFamily="18" charset="0"/>
                        </a:rPr>
                        <a:t>20</a:t>
                      </a:r>
                      <a:endParaRPr lang="tr-TR" sz="2000" b="1" dirty="0">
                        <a:latin typeface="Times New Roman" pitchFamily="18" charset="0"/>
                        <a:cs typeface="Times New Roman" pitchFamily="18" charset="0"/>
                      </a:endParaRPr>
                    </a:p>
                  </a:txBody>
                  <a:tcPr marL="121920" marR="121920"/>
                </a:tc>
                <a:tc>
                  <a:txBody>
                    <a:bodyPr/>
                    <a:lstStyle/>
                    <a:p>
                      <a:pPr algn="ctr"/>
                      <a:r>
                        <a:rPr lang="tr-TR" sz="2000" b="1" dirty="0" smtClean="0">
                          <a:latin typeface="Times New Roman" pitchFamily="18" charset="0"/>
                          <a:cs typeface="Times New Roman" pitchFamily="18" charset="0"/>
                        </a:rPr>
                        <a:t>2.0</a:t>
                      </a:r>
                      <a:endParaRPr lang="tr-TR" sz="2000" b="1" dirty="0">
                        <a:latin typeface="Times New Roman" pitchFamily="18" charset="0"/>
                        <a:cs typeface="Times New Roman" pitchFamily="18" charset="0"/>
                      </a:endParaRPr>
                    </a:p>
                  </a:txBody>
                  <a:tcPr marL="121920" marR="121920"/>
                </a:tc>
              </a:tr>
              <a:tr h="545203">
                <a:tc>
                  <a:txBody>
                    <a:bodyPr/>
                    <a:lstStyle/>
                    <a:p>
                      <a:pPr algn="ctr"/>
                      <a:r>
                        <a:rPr lang="tr-TR" sz="2000" b="1" dirty="0" smtClean="0">
                          <a:latin typeface="Times New Roman" pitchFamily="18" charset="0"/>
                          <a:cs typeface="Times New Roman" pitchFamily="18" charset="0"/>
                        </a:rPr>
                        <a:t>11</a:t>
                      </a:r>
                      <a:endParaRPr lang="tr-TR" sz="2000" b="1" dirty="0">
                        <a:latin typeface="Times New Roman" pitchFamily="18" charset="0"/>
                        <a:cs typeface="Times New Roman" pitchFamily="18" charset="0"/>
                      </a:endParaRPr>
                    </a:p>
                  </a:txBody>
                  <a:tcPr marL="121920" marR="121920"/>
                </a:tc>
                <a:tc>
                  <a:txBody>
                    <a:bodyPr/>
                    <a:lstStyle/>
                    <a:p>
                      <a:pPr algn="ctr"/>
                      <a:r>
                        <a:rPr lang="tr-TR" sz="2000" b="1" dirty="0" smtClean="0">
                          <a:latin typeface="Times New Roman" pitchFamily="18" charset="0"/>
                          <a:cs typeface="Times New Roman" pitchFamily="18" charset="0"/>
                        </a:rPr>
                        <a:t>27</a:t>
                      </a:r>
                      <a:endParaRPr lang="tr-TR" sz="2000" b="1" dirty="0">
                        <a:latin typeface="Times New Roman" pitchFamily="18" charset="0"/>
                        <a:cs typeface="Times New Roman" pitchFamily="18" charset="0"/>
                      </a:endParaRPr>
                    </a:p>
                  </a:txBody>
                  <a:tcPr marL="121920" marR="121920"/>
                </a:tc>
                <a:tc>
                  <a:txBody>
                    <a:bodyPr/>
                    <a:lstStyle/>
                    <a:p>
                      <a:pPr algn="ctr"/>
                      <a:r>
                        <a:rPr lang="tr-TR" sz="2000" b="1" dirty="0" smtClean="0">
                          <a:latin typeface="Times New Roman" pitchFamily="18" charset="0"/>
                          <a:cs typeface="Times New Roman" pitchFamily="18" charset="0"/>
                        </a:rPr>
                        <a:t>2.7</a:t>
                      </a:r>
                      <a:endParaRPr lang="tr-TR" sz="2000" b="1" dirty="0">
                        <a:latin typeface="Times New Roman" pitchFamily="18" charset="0"/>
                        <a:cs typeface="Times New Roman" pitchFamily="18" charset="0"/>
                      </a:endParaRPr>
                    </a:p>
                  </a:txBody>
                  <a:tcPr marL="121920" marR="121920"/>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xmlns="" val="196838005"/>
              </p:ext>
            </p:extLst>
          </p:nvPr>
        </p:nvGraphicFramePr>
        <p:xfrm>
          <a:off x="239350" y="4149080"/>
          <a:ext cx="11425270" cy="2591250"/>
        </p:xfrm>
        <a:graphic>
          <a:graphicData uri="http://schemas.openxmlformats.org/drawingml/2006/table">
            <a:tbl>
              <a:tblPr firstRow="1" bandRow="1">
                <a:tableStyleId>{5C22544A-7EE6-4342-B048-85BDC9FD1C3A}</a:tableStyleId>
              </a:tblPr>
              <a:tblGrid>
                <a:gridCol w="5712635"/>
                <a:gridCol w="5712635"/>
              </a:tblGrid>
              <a:tr h="630070">
                <a:tc gridSpan="2">
                  <a:txBody>
                    <a:bodyPr/>
                    <a:lstStyle/>
                    <a:p>
                      <a:pPr algn="ctr"/>
                      <a:r>
                        <a:rPr lang="tr-TR" sz="2800" b="1" dirty="0" smtClean="0">
                          <a:latin typeface="Times New Roman" pitchFamily="18" charset="0"/>
                          <a:cs typeface="Times New Roman" pitchFamily="18" charset="0"/>
                        </a:rPr>
                        <a:t>Kümes İçi Ortamında Sınırları Verilen Etmenler</a:t>
                      </a:r>
                      <a:endParaRPr lang="tr-TR" sz="2800" b="1" dirty="0">
                        <a:latin typeface="Times New Roman" pitchFamily="18" charset="0"/>
                        <a:cs typeface="Times New Roman" pitchFamily="18" charset="0"/>
                      </a:endParaRPr>
                    </a:p>
                  </a:txBody>
                  <a:tcPr marL="121920" marR="121920"/>
                </a:tc>
                <a:tc hMerge="1">
                  <a:txBody>
                    <a:bodyPr/>
                    <a:lstStyle/>
                    <a:p>
                      <a:endParaRPr lang="tr-TR" dirty="0"/>
                    </a:p>
                  </a:txBody>
                  <a:tcPr/>
                </a:tc>
              </a:tr>
              <a:tr h="630070">
                <a:tc>
                  <a:txBody>
                    <a:bodyPr/>
                    <a:lstStyle/>
                    <a:p>
                      <a:pPr algn="ctr"/>
                      <a:r>
                        <a:rPr lang="tr-TR" sz="2000" b="1" dirty="0" smtClean="0">
                          <a:latin typeface="Times New Roman" pitchFamily="18" charset="0"/>
                          <a:cs typeface="Times New Roman" pitchFamily="18" charset="0"/>
                        </a:rPr>
                        <a:t>Amonyak</a:t>
                      </a:r>
                      <a:endParaRPr lang="tr-TR" sz="2000" b="1" dirty="0">
                        <a:latin typeface="Times New Roman" pitchFamily="18" charset="0"/>
                        <a:cs typeface="Times New Roman" pitchFamily="18" charset="0"/>
                      </a:endParaRPr>
                    </a:p>
                  </a:txBody>
                  <a:tcPr marL="121920" marR="121920"/>
                </a:tc>
                <a:tc>
                  <a:txBody>
                    <a:bodyPr/>
                    <a:lstStyle/>
                    <a:p>
                      <a:pPr algn="ctr"/>
                      <a:r>
                        <a:rPr lang="tr-TR" sz="2000" b="1" dirty="0" smtClean="0">
                          <a:latin typeface="Times New Roman" pitchFamily="18" charset="0"/>
                          <a:cs typeface="Times New Roman" pitchFamily="18" charset="0"/>
                        </a:rPr>
                        <a:t>20 ppm</a:t>
                      </a:r>
                      <a:endParaRPr lang="tr-TR" sz="2000" b="1" dirty="0">
                        <a:latin typeface="Times New Roman" pitchFamily="18" charset="0"/>
                        <a:cs typeface="Times New Roman" pitchFamily="18" charset="0"/>
                      </a:endParaRPr>
                    </a:p>
                  </a:txBody>
                  <a:tcPr marL="121920" marR="121920"/>
                </a:tc>
              </a:tr>
              <a:tr h="630070">
                <a:tc>
                  <a:txBody>
                    <a:bodyPr/>
                    <a:lstStyle/>
                    <a:p>
                      <a:pPr algn="ctr"/>
                      <a:r>
                        <a:rPr lang="tr-TR" sz="2000" b="1" dirty="0" smtClean="0">
                          <a:latin typeface="Times New Roman" pitchFamily="18" charset="0"/>
                          <a:cs typeface="Times New Roman" pitchFamily="18" charset="0"/>
                        </a:rPr>
                        <a:t>Karbondioksit</a:t>
                      </a:r>
                      <a:endParaRPr lang="tr-TR" sz="2000" b="1" dirty="0">
                        <a:latin typeface="Times New Roman" pitchFamily="18" charset="0"/>
                        <a:cs typeface="Times New Roman" pitchFamily="18" charset="0"/>
                      </a:endParaRPr>
                    </a:p>
                  </a:txBody>
                  <a:tcPr marL="121920" marR="121920"/>
                </a:tc>
                <a:tc>
                  <a:txBody>
                    <a:bodyPr/>
                    <a:lstStyle/>
                    <a:p>
                      <a:pPr algn="ctr"/>
                      <a:r>
                        <a:rPr lang="tr-TR" sz="2000" b="1" dirty="0" smtClean="0">
                          <a:latin typeface="Times New Roman" pitchFamily="18" charset="0"/>
                          <a:cs typeface="Times New Roman" pitchFamily="18" charset="0"/>
                        </a:rPr>
                        <a:t>%0.3</a:t>
                      </a:r>
                      <a:endParaRPr lang="tr-TR" sz="2000" b="1" dirty="0">
                        <a:latin typeface="Times New Roman" pitchFamily="18" charset="0"/>
                        <a:cs typeface="Times New Roman" pitchFamily="18" charset="0"/>
                      </a:endParaRPr>
                    </a:p>
                  </a:txBody>
                  <a:tcPr marL="121920" marR="121920"/>
                </a:tc>
              </a:tr>
              <a:tr h="630070">
                <a:tc>
                  <a:txBody>
                    <a:bodyPr/>
                    <a:lstStyle/>
                    <a:p>
                      <a:pPr algn="ctr"/>
                      <a:r>
                        <a:rPr lang="tr-TR" sz="2000" b="1" dirty="0" smtClean="0">
                          <a:latin typeface="Times New Roman" pitchFamily="18" charset="0"/>
                          <a:cs typeface="Times New Roman" pitchFamily="18" charset="0"/>
                        </a:rPr>
                        <a:t>Oransal Nem</a:t>
                      </a:r>
                      <a:endParaRPr lang="tr-TR" sz="2000" b="1" dirty="0">
                        <a:latin typeface="Times New Roman" pitchFamily="18" charset="0"/>
                        <a:cs typeface="Times New Roman" pitchFamily="18" charset="0"/>
                      </a:endParaRPr>
                    </a:p>
                  </a:txBody>
                  <a:tcPr marL="121920" marR="121920"/>
                </a:tc>
                <a:tc>
                  <a:txBody>
                    <a:bodyPr/>
                    <a:lstStyle/>
                    <a:p>
                      <a:pPr algn="ctr"/>
                      <a:r>
                        <a:rPr lang="tr-TR" sz="2000" b="1" dirty="0" smtClean="0">
                          <a:latin typeface="Times New Roman" pitchFamily="18" charset="0"/>
                          <a:cs typeface="Times New Roman" pitchFamily="18" charset="0"/>
                        </a:rPr>
                        <a:t>%70 (dış ortam koşullarının izin verdiği bölgelerde)</a:t>
                      </a:r>
                      <a:endParaRPr lang="tr-TR" sz="2000" b="1" dirty="0">
                        <a:latin typeface="Times New Roman" pitchFamily="18" charset="0"/>
                        <a:cs typeface="Times New Roman" pitchFamily="18" charset="0"/>
                      </a:endParaRPr>
                    </a:p>
                  </a:txBody>
                  <a:tcPr marL="121920" marR="121920"/>
                </a:tc>
              </a:tr>
            </a:tbl>
          </a:graphicData>
        </a:graphic>
      </p:graphicFrame>
    </p:spTree>
    <p:extLst>
      <p:ext uri="{BB962C8B-B14F-4D97-AF65-F5344CB8AC3E}">
        <p14:creationId xmlns:p14="http://schemas.microsoft.com/office/powerpoint/2010/main" xmlns="" val="2316285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xmlns="" val="946493902"/>
              </p:ext>
            </p:extLst>
          </p:nvPr>
        </p:nvGraphicFramePr>
        <p:xfrm>
          <a:off x="1" y="116632"/>
          <a:ext cx="12191998" cy="7193280"/>
        </p:xfrm>
        <a:graphic>
          <a:graphicData uri="http://schemas.openxmlformats.org/drawingml/2006/table">
            <a:tbl>
              <a:tblPr firstRow="1" bandRow="1">
                <a:tableStyleId>{5C22544A-7EE6-4342-B048-85BDC9FD1C3A}</a:tableStyleId>
              </a:tblPr>
              <a:tblGrid>
                <a:gridCol w="2709333"/>
                <a:gridCol w="1896533"/>
                <a:gridCol w="1896533"/>
                <a:gridCol w="1896533"/>
                <a:gridCol w="1896533"/>
                <a:gridCol w="1896533"/>
              </a:tblGrid>
              <a:tr h="314375">
                <a:tc gridSpan="6">
                  <a:txBody>
                    <a:bodyPr/>
                    <a:lstStyle/>
                    <a:p>
                      <a:pPr algn="ctr"/>
                      <a:r>
                        <a:rPr lang="tr-TR" sz="2400" dirty="0" smtClean="0">
                          <a:latin typeface="Times New Roman" pitchFamily="18" charset="0"/>
                          <a:cs typeface="Times New Roman" pitchFamily="18" charset="0"/>
                        </a:rPr>
                        <a:t>Damızlık Hindilerin Yetiştirme Dönemi Yemleri</a:t>
                      </a:r>
                      <a:endParaRPr lang="tr-TR" sz="2400" dirty="0">
                        <a:latin typeface="Times New Roman" pitchFamily="18" charset="0"/>
                        <a:cs typeface="Times New Roman" pitchFamily="18" charset="0"/>
                      </a:endParaRPr>
                    </a:p>
                  </a:txBody>
                  <a:tcPr marL="121920" marR="121920"/>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14375">
                <a:tc>
                  <a:txBody>
                    <a:bodyPr/>
                    <a:lstStyle/>
                    <a:p>
                      <a:r>
                        <a:rPr lang="tr-TR" sz="2000" b="1" dirty="0" smtClean="0">
                          <a:latin typeface="Times New Roman" pitchFamily="18" charset="0"/>
                          <a:cs typeface="Times New Roman" pitchFamily="18" charset="0"/>
                        </a:rPr>
                        <a:t>Yem Çeşidi</a:t>
                      </a:r>
                      <a:endParaRPr lang="tr-TR" sz="2000" b="1" dirty="0">
                        <a:latin typeface="Times New Roman" pitchFamily="18" charset="0"/>
                        <a:cs typeface="Times New Roman" pitchFamily="18" charset="0"/>
                      </a:endParaRPr>
                    </a:p>
                  </a:txBody>
                  <a:tcPr marL="121920" marR="121920"/>
                </a:tc>
                <a:tc>
                  <a:txBody>
                    <a:bodyPr/>
                    <a:lstStyle/>
                    <a:p>
                      <a:r>
                        <a:rPr lang="tr-TR" sz="2000" b="1" dirty="0" smtClean="0">
                          <a:latin typeface="Times New Roman" pitchFamily="18" charset="0"/>
                          <a:cs typeface="Times New Roman" pitchFamily="18" charset="0"/>
                        </a:rPr>
                        <a:t>Başlangıç</a:t>
                      </a:r>
                      <a:endParaRPr lang="tr-TR" sz="2000" b="1" dirty="0">
                        <a:latin typeface="Times New Roman" pitchFamily="18" charset="0"/>
                        <a:cs typeface="Times New Roman" pitchFamily="18" charset="0"/>
                      </a:endParaRPr>
                    </a:p>
                  </a:txBody>
                  <a:tcPr marL="121920" marR="121920"/>
                </a:tc>
                <a:tc>
                  <a:txBody>
                    <a:bodyPr/>
                    <a:lstStyle/>
                    <a:p>
                      <a:r>
                        <a:rPr lang="tr-TR" sz="2000" b="1" dirty="0" smtClean="0">
                          <a:latin typeface="Times New Roman" pitchFamily="18" charset="0"/>
                          <a:cs typeface="Times New Roman" pitchFamily="18" charset="0"/>
                        </a:rPr>
                        <a:t>Geliştirme 1</a:t>
                      </a:r>
                      <a:endParaRPr lang="tr-TR" sz="2000" b="1" dirty="0">
                        <a:latin typeface="Times New Roman" pitchFamily="18" charset="0"/>
                        <a:cs typeface="Times New Roman" pitchFamily="18" charset="0"/>
                      </a:endParaRPr>
                    </a:p>
                  </a:txBody>
                  <a:tcPr marL="121920" marR="121920"/>
                </a:tc>
                <a:tc>
                  <a:txBody>
                    <a:bodyPr/>
                    <a:lstStyle/>
                    <a:p>
                      <a:r>
                        <a:rPr lang="tr-TR" sz="2000" b="1" dirty="0" smtClean="0">
                          <a:latin typeface="Times New Roman" pitchFamily="18" charset="0"/>
                          <a:cs typeface="Times New Roman" pitchFamily="18" charset="0"/>
                        </a:rPr>
                        <a:t>Geliştirme 2</a:t>
                      </a:r>
                      <a:endParaRPr lang="tr-TR" sz="2000" b="1" dirty="0">
                        <a:latin typeface="Times New Roman" pitchFamily="18" charset="0"/>
                        <a:cs typeface="Times New Roman" pitchFamily="18" charset="0"/>
                      </a:endParaRPr>
                    </a:p>
                  </a:txBody>
                  <a:tcPr marL="121920" marR="121920"/>
                </a:tc>
                <a:tc>
                  <a:txBody>
                    <a:bodyPr/>
                    <a:lstStyle/>
                    <a:p>
                      <a:r>
                        <a:rPr lang="tr-TR" sz="2000" b="1" dirty="0" smtClean="0">
                          <a:latin typeface="Times New Roman" pitchFamily="18" charset="0"/>
                          <a:cs typeface="Times New Roman" pitchFamily="18" charset="0"/>
                        </a:rPr>
                        <a:t>Yetiştirme</a:t>
                      </a:r>
                      <a:endParaRPr lang="tr-TR" sz="2000" b="1" dirty="0">
                        <a:latin typeface="Times New Roman" pitchFamily="18" charset="0"/>
                        <a:cs typeface="Times New Roman" pitchFamily="18" charset="0"/>
                      </a:endParaRPr>
                    </a:p>
                  </a:txBody>
                  <a:tcPr marL="121920" marR="121920"/>
                </a:tc>
                <a:tc>
                  <a:txBody>
                    <a:bodyPr/>
                    <a:lstStyle/>
                    <a:p>
                      <a:r>
                        <a:rPr lang="tr-TR" sz="2000" b="1" dirty="0" smtClean="0">
                          <a:latin typeface="Times New Roman" pitchFamily="18" charset="0"/>
                          <a:cs typeface="Times New Roman" pitchFamily="18" charset="0"/>
                        </a:rPr>
                        <a:t>Damızlık ö.</a:t>
                      </a:r>
                      <a:endParaRPr lang="tr-TR" sz="2000" b="1" dirty="0">
                        <a:latin typeface="Times New Roman" pitchFamily="18" charset="0"/>
                        <a:cs typeface="Times New Roman" pitchFamily="18" charset="0"/>
                      </a:endParaRPr>
                    </a:p>
                  </a:txBody>
                  <a:tcPr marL="121920" marR="121920"/>
                </a:tc>
              </a:tr>
              <a:tr h="314375">
                <a:tc>
                  <a:txBody>
                    <a:bodyPr/>
                    <a:lstStyle/>
                    <a:p>
                      <a:r>
                        <a:rPr lang="tr-TR" sz="2000" i="1" dirty="0" smtClean="0">
                          <a:latin typeface="Times New Roman" pitchFamily="18" charset="0"/>
                          <a:cs typeface="Times New Roman" pitchFamily="18" charset="0"/>
                        </a:rPr>
                        <a:t>Erkek</a:t>
                      </a:r>
                      <a:endParaRPr lang="tr-TR" sz="2000" i="1" dirty="0">
                        <a:latin typeface="Times New Roman" pitchFamily="18" charset="0"/>
                        <a:cs typeface="Times New Roman" pitchFamily="18" charset="0"/>
                      </a:endParaRPr>
                    </a:p>
                  </a:txBody>
                  <a:tcPr marL="121920" marR="121920"/>
                </a:tc>
                <a:tc>
                  <a:txBody>
                    <a:bodyPr/>
                    <a:lstStyle/>
                    <a:p>
                      <a:r>
                        <a:rPr lang="tr-TR" sz="2000" dirty="0" smtClean="0">
                          <a:latin typeface="Times New Roman" pitchFamily="18" charset="0"/>
                          <a:cs typeface="Times New Roman" pitchFamily="18" charset="0"/>
                        </a:rPr>
                        <a:t>0-4 hafta</a:t>
                      </a:r>
                      <a:endParaRPr lang="tr-TR" sz="2000" dirty="0">
                        <a:latin typeface="Times New Roman" pitchFamily="18" charset="0"/>
                        <a:cs typeface="Times New Roman" pitchFamily="18" charset="0"/>
                      </a:endParaRPr>
                    </a:p>
                  </a:txBody>
                  <a:tcPr marL="121920" marR="121920"/>
                </a:tc>
                <a:tc>
                  <a:txBody>
                    <a:bodyPr/>
                    <a:lstStyle/>
                    <a:p>
                      <a:r>
                        <a:rPr lang="tr-TR" sz="2000" dirty="0" smtClean="0">
                          <a:latin typeface="Times New Roman" pitchFamily="18" charset="0"/>
                          <a:cs typeface="Times New Roman" pitchFamily="18" charset="0"/>
                        </a:rPr>
                        <a:t>4-8 hafta</a:t>
                      </a:r>
                      <a:endParaRPr lang="tr-TR" sz="2000" dirty="0">
                        <a:latin typeface="Times New Roman" pitchFamily="18" charset="0"/>
                        <a:cs typeface="Times New Roman" pitchFamily="18" charset="0"/>
                      </a:endParaRPr>
                    </a:p>
                  </a:txBody>
                  <a:tcPr marL="121920" marR="121920"/>
                </a:tc>
                <a:tc>
                  <a:txBody>
                    <a:bodyPr/>
                    <a:lstStyle/>
                    <a:p>
                      <a:r>
                        <a:rPr lang="tr-TR" sz="2000" dirty="0" smtClean="0">
                          <a:latin typeface="Times New Roman" pitchFamily="18" charset="0"/>
                          <a:cs typeface="Times New Roman" pitchFamily="18" charset="0"/>
                        </a:rPr>
                        <a:t>8-12</a:t>
                      </a:r>
                      <a:r>
                        <a:rPr lang="tr-TR" sz="2000" baseline="0" dirty="0" smtClean="0">
                          <a:latin typeface="Times New Roman" pitchFamily="18" charset="0"/>
                          <a:cs typeface="Times New Roman" pitchFamily="18" charset="0"/>
                        </a:rPr>
                        <a:t> hafta</a:t>
                      </a:r>
                      <a:endParaRPr lang="tr-TR" sz="2000" dirty="0">
                        <a:latin typeface="Times New Roman" pitchFamily="18" charset="0"/>
                        <a:cs typeface="Times New Roman" pitchFamily="18" charset="0"/>
                      </a:endParaRPr>
                    </a:p>
                  </a:txBody>
                  <a:tcPr marL="121920" marR="121920"/>
                </a:tc>
                <a:tc>
                  <a:txBody>
                    <a:bodyPr/>
                    <a:lstStyle/>
                    <a:p>
                      <a:r>
                        <a:rPr lang="tr-TR" sz="2000" dirty="0" smtClean="0">
                          <a:latin typeface="Times New Roman" pitchFamily="18" charset="0"/>
                          <a:cs typeface="Times New Roman" pitchFamily="18" charset="0"/>
                        </a:rPr>
                        <a:t>12-16 hafta</a:t>
                      </a:r>
                      <a:endParaRPr lang="tr-TR" sz="2000" dirty="0">
                        <a:latin typeface="Times New Roman" pitchFamily="18" charset="0"/>
                        <a:cs typeface="Times New Roman" pitchFamily="18" charset="0"/>
                      </a:endParaRPr>
                    </a:p>
                  </a:txBody>
                  <a:tcPr marL="121920" marR="121920"/>
                </a:tc>
                <a:tc>
                  <a:txBody>
                    <a:bodyPr/>
                    <a:lstStyle/>
                    <a:p>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a:txBody>
                  <a:tcPr marL="121920" marR="121920"/>
                </a:tc>
              </a:tr>
              <a:tr h="314375">
                <a:tc>
                  <a:txBody>
                    <a:bodyPr/>
                    <a:lstStyle/>
                    <a:p>
                      <a:r>
                        <a:rPr lang="tr-TR" sz="2000" i="1" dirty="0" smtClean="0">
                          <a:latin typeface="Times New Roman" pitchFamily="18" charset="0"/>
                          <a:cs typeface="Times New Roman" pitchFamily="18" charset="0"/>
                        </a:rPr>
                        <a:t>Dişi</a:t>
                      </a:r>
                      <a:endParaRPr lang="tr-TR" sz="2000" i="1" dirty="0">
                        <a:latin typeface="Times New Roman" pitchFamily="18" charset="0"/>
                        <a:cs typeface="Times New Roman" pitchFamily="18" charset="0"/>
                      </a:endParaRPr>
                    </a:p>
                  </a:txBody>
                  <a:tcPr marL="121920" marR="121920"/>
                </a:tc>
                <a:tc>
                  <a:txBody>
                    <a:bodyPr/>
                    <a:lstStyle/>
                    <a:p>
                      <a:r>
                        <a:rPr lang="tr-TR" sz="2000" dirty="0" smtClean="0">
                          <a:latin typeface="Times New Roman" pitchFamily="18" charset="0"/>
                          <a:cs typeface="Times New Roman" pitchFamily="18" charset="0"/>
                        </a:rPr>
                        <a:t>0-4 hafta </a:t>
                      </a:r>
                      <a:endParaRPr lang="tr-TR" sz="2000" dirty="0">
                        <a:latin typeface="Times New Roman" pitchFamily="18" charset="0"/>
                        <a:cs typeface="Times New Roman" pitchFamily="18" charset="0"/>
                      </a:endParaRPr>
                    </a:p>
                  </a:txBody>
                  <a:tcPr marL="121920" marR="121920"/>
                </a:tc>
                <a:tc>
                  <a:txBody>
                    <a:bodyPr/>
                    <a:lstStyle/>
                    <a:p>
                      <a:r>
                        <a:rPr lang="tr-TR" sz="2000" dirty="0" smtClean="0">
                          <a:latin typeface="Times New Roman" pitchFamily="18" charset="0"/>
                          <a:cs typeface="Times New Roman" pitchFamily="18" charset="0"/>
                        </a:rPr>
                        <a:t>4-8 hafta</a:t>
                      </a:r>
                      <a:endParaRPr lang="tr-TR" sz="2000" dirty="0">
                        <a:latin typeface="Times New Roman" pitchFamily="18" charset="0"/>
                        <a:cs typeface="Times New Roman" pitchFamily="18" charset="0"/>
                      </a:endParaRPr>
                    </a:p>
                  </a:txBody>
                  <a:tcPr marL="121920" marR="121920"/>
                </a:tc>
                <a:tc>
                  <a:txBody>
                    <a:bodyPr/>
                    <a:lstStyle/>
                    <a:p>
                      <a:r>
                        <a:rPr lang="tr-TR" sz="2000" dirty="0" smtClean="0">
                          <a:latin typeface="Times New Roman" pitchFamily="18" charset="0"/>
                          <a:cs typeface="Times New Roman" pitchFamily="18" charset="0"/>
                        </a:rPr>
                        <a:t>4-12 hafta</a:t>
                      </a:r>
                      <a:endParaRPr lang="tr-TR" sz="2000" dirty="0">
                        <a:latin typeface="Times New Roman" pitchFamily="18" charset="0"/>
                        <a:cs typeface="Times New Roman" pitchFamily="18" charset="0"/>
                      </a:endParaRPr>
                    </a:p>
                  </a:txBody>
                  <a:tcPr marL="121920" marR="121920"/>
                </a:tc>
                <a:tc>
                  <a:txBody>
                    <a:bodyPr/>
                    <a:lstStyle/>
                    <a:p>
                      <a:r>
                        <a:rPr lang="tr-TR" sz="2000" dirty="0" smtClean="0">
                          <a:latin typeface="Times New Roman" pitchFamily="18" charset="0"/>
                          <a:cs typeface="Times New Roman" pitchFamily="18" charset="0"/>
                        </a:rPr>
                        <a:t>12-16 hafta</a:t>
                      </a:r>
                      <a:endParaRPr lang="tr-TR" sz="2000" dirty="0">
                        <a:latin typeface="Times New Roman" pitchFamily="18" charset="0"/>
                        <a:cs typeface="Times New Roman" pitchFamily="18" charset="0"/>
                      </a:endParaRPr>
                    </a:p>
                  </a:txBody>
                  <a:tcPr marL="121920" marR="121920"/>
                </a:tc>
                <a:tc>
                  <a:txBody>
                    <a:bodyPr/>
                    <a:lstStyle/>
                    <a:p>
                      <a:r>
                        <a:rPr lang="tr-TR" sz="2000" dirty="0" smtClean="0">
                          <a:latin typeface="Times New Roman" pitchFamily="18" charset="0"/>
                          <a:cs typeface="Times New Roman" pitchFamily="18" charset="0"/>
                        </a:rPr>
                        <a:t>16-29 hafta</a:t>
                      </a:r>
                      <a:endParaRPr lang="tr-TR" sz="2000" dirty="0">
                        <a:latin typeface="Times New Roman" pitchFamily="18" charset="0"/>
                        <a:cs typeface="Times New Roman" pitchFamily="18" charset="0"/>
                      </a:endParaRPr>
                    </a:p>
                  </a:txBody>
                  <a:tcPr marL="121920" marR="121920"/>
                </a:tc>
              </a:tr>
              <a:tr h="314375">
                <a:tc gridSpan="6">
                  <a:txBody>
                    <a:bodyPr/>
                    <a:lstStyle/>
                    <a:p>
                      <a:r>
                        <a:rPr lang="tr-TR" sz="2000" b="1" i="1" dirty="0" smtClean="0">
                          <a:latin typeface="Times New Roman" pitchFamily="18" charset="0"/>
                          <a:cs typeface="Times New Roman" pitchFamily="18" charset="0"/>
                        </a:rPr>
                        <a:t>Besin Maddeleri</a:t>
                      </a:r>
                      <a:endParaRPr lang="tr-TR" sz="2000" b="1" i="1" dirty="0">
                        <a:latin typeface="Times New Roman" pitchFamily="18" charset="0"/>
                        <a:cs typeface="Times New Roman" pitchFamily="18" charset="0"/>
                      </a:endParaRPr>
                    </a:p>
                  </a:txBody>
                  <a:tcPr marL="121920" marR="121920"/>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14375">
                <a:tc>
                  <a:txBody>
                    <a:bodyPr/>
                    <a:lstStyle/>
                    <a:p>
                      <a:r>
                        <a:rPr lang="tr-TR" sz="2000" dirty="0" smtClean="0">
                          <a:latin typeface="Times New Roman" pitchFamily="18" charset="0"/>
                          <a:cs typeface="Times New Roman" pitchFamily="18" charset="0"/>
                        </a:rPr>
                        <a:t>M.E.         </a:t>
                      </a:r>
                      <a:r>
                        <a:rPr lang="tr-TR" sz="2000" baseline="0" dirty="0" smtClean="0">
                          <a:latin typeface="Times New Roman" pitchFamily="18" charset="0"/>
                          <a:cs typeface="Times New Roman" pitchFamily="18" charset="0"/>
                        </a:rPr>
                        <a:t>(</a:t>
                      </a:r>
                      <a:r>
                        <a:rPr lang="tr-TR" sz="2000" baseline="0" dirty="0" err="1" smtClean="0">
                          <a:latin typeface="Times New Roman" pitchFamily="18" charset="0"/>
                          <a:cs typeface="Times New Roman" pitchFamily="18" charset="0"/>
                        </a:rPr>
                        <a:t>kcal</a:t>
                      </a:r>
                      <a:r>
                        <a:rPr lang="tr-TR" sz="2000" baseline="0" dirty="0" smtClean="0">
                          <a:latin typeface="Times New Roman" pitchFamily="18" charset="0"/>
                          <a:cs typeface="Times New Roman" pitchFamily="18" charset="0"/>
                        </a:rPr>
                        <a:t>/kg)</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2800</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2850</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2900</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2900</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2800-2900</a:t>
                      </a:r>
                      <a:endParaRPr lang="tr-TR" sz="2000" dirty="0">
                        <a:latin typeface="Times New Roman" pitchFamily="18" charset="0"/>
                        <a:cs typeface="Times New Roman" pitchFamily="18" charset="0"/>
                      </a:endParaRPr>
                    </a:p>
                  </a:txBody>
                  <a:tcPr marL="121920" marR="121920"/>
                </a:tc>
              </a:tr>
              <a:tr h="314375">
                <a:tc>
                  <a:txBody>
                    <a:bodyPr/>
                    <a:lstStyle/>
                    <a:p>
                      <a:r>
                        <a:rPr lang="tr-TR" sz="2000" dirty="0" smtClean="0">
                          <a:latin typeface="Times New Roman" pitchFamily="18" charset="0"/>
                          <a:cs typeface="Times New Roman" pitchFamily="18" charset="0"/>
                        </a:rPr>
                        <a:t>Ham protein     (%)</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26-28.5</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23-25</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18-20.5</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17-18.5</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12.5-13.0</a:t>
                      </a:r>
                      <a:endParaRPr lang="tr-TR" sz="2000" dirty="0">
                        <a:latin typeface="Times New Roman" pitchFamily="18" charset="0"/>
                        <a:cs typeface="Times New Roman" pitchFamily="18" charset="0"/>
                      </a:endParaRPr>
                    </a:p>
                  </a:txBody>
                  <a:tcPr marL="121920" marR="121920"/>
                </a:tc>
              </a:tr>
              <a:tr h="125472">
                <a:tc>
                  <a:txBody>
                    <a:bodyPr/>
                    <a:lstStyle/>
                    <a:p>
                      <a:r>
                        <a:rPr lang="tr-TR" sz="2000" dirty="0" err="1" smtClean="0">
                          <a:latin typeface="Times New Roman" pitchFamily="18" charset="0"/>
                          <a:cs typeface="Times New Roman" pitchFamily="18" charset="0"/>
                        </a:rPr>
                        <a:t>Lisin</a:t>
                      </a:r>
                      <a:r>
                        <a:rPr lang="tr-TR" sz="2000" dirty="0" smtClean="0">
                          <a:latin typeface="Times New Roman" pitchFamily="18" charset="0"/>
                          <a:cs typeface="Times New Roman" pitchFamily="18" charset="0"/>
                        </a:rPr>
                        <a:t>                   (%)</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1.57</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1.21</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1.00</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0.86</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0.56-0.58</a:t>
                      </a:r>
                      <a:endParaRPr lang="tr-TR" sz="2000" dirty="0">
                        <a:latin typeface="Times New Roman" pitchFamily="18" charset="0"/>
                        <a:cs typeface="Times New Roman" pitchFamily="18" charset="0"/>
                      </a:endParaRPr>
                    </a:p>
                  </a:txBody>
                  <a:tcPr marL="121920" marR="121920"/>
                </a:tc>
              </a:tr>
              <a:tr h="314375">
                <a:tc>
                  <a:txBody>
                    <a:bodyPr/>
                    <a:lstStyle/>
                    <a:p>
                      <a:r>
                        <a:rPr lang="tr-TR" sz="2000" dirty="0" err="1" smtClean="0">
                          <a:latin typeface="Times New Roman" pitchFamily="18" charset="0"/>
                          <a:cs typeface="Times New Roman" pitchFamily="18" charset="0"/>
                        </a:rPr>
                        <a:t>Metionin</a:t>
                      </a:r>
                      <a:r>
                        <a:rPr lang="tr-TR" sz="2000" dirty="0" smtClean="0">
                          <a:latin typeface="Times New Roman" pitchFamily="18" charset="0"/>
                          <a:cs typeface="Times New Roman" pitchFamily="18" charset="0"/>
                        </a:rPr>
                        <a:t>           (%)</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0.60</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0.48</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0.41</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0.38</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0.22-0.23</a:t>
                      </a:r>
                      <a:endParaRPr lang="tr-TR" sz="2000" dirty="0">
                        <a:latin typeface="Times New Roman" pitchFamily="18" charset="0"/>
                        <a:cs typeface="Times New Roman" pitchFamily="18" charset="0"/>
                      </a:endParaRPr>
                    </a:p>
                  </a:txBody>
                  <a:tcPr marL="121920" marR="121920"/>
                </a:tc>
              </a:tr>
              <a:tr h="314375">
                <a:tc>
                  <a:txBody>
                    <a:bodyPr/>
                    <a:lstStyle/>
                    <a:p>
                      <a:r>
                        <a:rPr lang="tr-TR" sz="2000" dirty="0" err="1" smtClean="0">
                          <a:latin typeface="Times New Roman" pitchFamily="18" charset="0"/>
                          <a:cs typeface="Times New Roman" pitchFamily="18" charset="0"/>
                        </a:rPr>
                        <a:t>Triptofan</a:t>
                      </a:r>
                      <a:r>
                        <a:rPr lang="tr-TR" sz="2000" dirty="0" smtClean="0">
                          <a:latin typeface="Times New Roman" pitchFamily="18" charset="0"/>
                          <a:cs typeface="Times New Roman" pitchFamily="18" charset="0"/>
                        </a:rPr>
                        <a:t>           (%)</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0.27</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0.22</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0.17</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1.04</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a:txBody>
                  <a:tcPr marL="121920" marR="121920"/>
                </a:tc>
              </a:tr>
              <a:tr h="314375">
                <a:tc>
                  <a:txBody>
                    <a:bodyPr/>
                    <a:lstStyle/>
                    <a:p>
                      <a:r>
                        <a:rPr lang="tr-TR" sz="2000" dirty="0" err="1" smtClean="0">
                          <a:latin typeface="Times New Roman" pitchFamily="18" charset="0"/>
                          <a:cs typeface="Times New Roman" pitchFamily="18" charset="0"/>
                        </a:rPr>
                        <a:t>Treonin</a:t>
                      </a:r>
                      <a:r>
                        <a:rPr lang="tr-TR" sz="2000" dirty="0" smtClean="0">
                          <a:latin typeface="Times New Roman" pitchFamily="18" charset="0"/>
                          <a:cs typeface="Times New Roman" pitchFamily="18" charset="0"/>
                        </a:rPr>
                        <a:t>             (%)</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1.01</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0.79</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0.65</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0.55</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a:txBody>
                  <a:tcPr marL="121920" marR="121920"/>
                </a:tc>
              </a:tr>
              <a:tr h="314375">
                <a:tc>
                  <a:txBody>
                    <a:bodyPr/>
                    <a:lstStyle/>
                    <a:p>
                      <a:r>
                        <a:rPr lang="tr-TR" sz="2000" dirty="0" err="1" smtClean="0">
                          <a:latin typeface="Times New Roman" pitchFamily="18" charset="0"/>
                          <a:cs typeface="Times New Roman" pitchFamily="18" charset="0"/>
                        </a:rPr>
                        <a:t>Arginin</a:t>
                      </a:r>
                      <a:r>
                        <a:rPr lang="tr-TR" sz="2000" dirty="0" smtClean="0">
                          <a:latin typeface="Times New Roman" pitchFamily="18" charset="0"/>
                          <a:cs typeface="Times New Roman" pitchFamily="18" charset="0"/>
                        </a:rPr>
                        <a:t>              (%)</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1.70</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1.31</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1.15</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0.93</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a:txBody>
                  <a:tcPr marL="121920" marR="121920"/>
                </a:tc>
              </a:tr>
              <a:tr h="314375">
                <a:tc>
                  <a:txBody>
                    <a:bodyPr/>
                    <a:lstStyle/>
                    <a:p>
                      <a:r>
                        <a:rPr lang="tr-TR" sz="2000" dirty="0" smtClean="0">
                          <a:latin typeface="Times New Roman" pitchFamily="18" charset="0"/>
                          <a:cs typeface="Times New Roman" pitchFamily="18" charset="0"/>
                        </a:rPr>
                        <a:t>Kalsiyum           (%)</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1.30-1.35</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1.20-1.25</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1.10-1.15</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1.05-1.10</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0.87-0.90</a:t>
                      </a:r>
                      <a:endParaRPr lang="tr-TR" sz="2000" dirty="0">
                        <a:latin typeface="Times New Roman" pitchFamily="18" charset="0"/>
                        <a:cs typeface="Times New Roman" pitchFamily="18" charset="0"/>
                      </a:endParaRPr>
                    </a:p>
                  </a:txBody>
                  <a:tcPr marL="121920" marR="121920"/>
                </a:tc>
              </a:tr>
              <a:tr h="314375">
                <a:tc>
                  <a:txBody>
                    <a:bodyPr/>
                    <a:lstStyle/>
                    <a:p>
                      <a:r>
                        <a:rPr lang="tr-TR" sz="2000" dirty="0" smtClean="0">
                          <a:latin typeface="Times New Roman" pitchFamily="18" charset="0"/>
                          <a:cs typeface="Times New Roman" pitchFamily="18" charset="0"/>
                        </a:rPr>
                        <a:t>Yarar. Fosfor</a:t>
                      </a:r>
                      <a:r>
                        <a:rPr lang="tr-TR" sz="2000" baseline="0" dirty="0" smtClean="0">
                          <a:latin typeface="Times New Roman" pitchFamily="18" charset="0"/>
                          <a:cs typeface="Times New Roman" pitchFamily="18" charset="0"/>
                        </a:rPr>
                        <a:t>     </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0.75</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0.70</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0.65</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0.55</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0.35-0.36</a:t>
                      </a:r>
                      <a:endParaRPr lang="tr-TR" sz="2000" dirty="0">
                        <a:latin typeface="Times New Roman" pitchFamily="18" charset="0"/>
                        <a:cs typeface="Times New Roman" pitchFamily="18" charset="0"/>
                      </a:endParaRPr>
                    </a:p>
                  </a:txBody>
                  <a:tcPr marL="121920" marR="121920"/>
                </a:tc>
              </a:tr>
              <a:tr h="314375">
                <a:tc>
                  <a:txBody>
                    <a:bodyPr/>
                    <a:lstStyle/>
                    <a:p>
                      <a:r>
                        <a:rPr lang="tr-TR" sz="2000" dirty="0" smtClean="0">
                          <a:latin typeface="Times New Roman" pitchFamily="18" charset="0"/>
                          <a:cs typeface="Times New Roman" pitchFamily="18" charset="0"/>
                        </a:rPr>
                        <a:t>Sodyum            (%)</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0.16-0.18</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0.15-0.18</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0.15-0.18</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0.15-0.18</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0.15-0.16</a:t>
                      </a:r>
                      <a:endParaRPr lang="tr-TR" sz="2000" dirty="0">
                        <a:latin typeface="Times New Roman" pitchFamily="18" charset="0"/>
                        <a:cs typeface="Times New Roman" pitchFamily="18" charset="0"/>
                      </a:endParaRPr>
                    </a:p>
                  </a:txBody>
                  <a:tcPr marL="121920" marR="121920"/>
                </a:tc>
              </a:tr>
              <a:tr h="314375">
                <a:tc>
                  <a:txBody>
                    <a:bodyPr/>
                    <a:lstStyle/>
                    <a:p>
                      <a:r>
                        <a:rPr lang="tr-TR" sz="2000" dirty="0" smtClean="0">
                          <a:latin typeface="Times New Roman" pitchFamily="18" charset="0"/>
                          <a:cs typeface="Times New Roman" pitchFamily="18" charset="0"/>
                        </a:rPr>
                        <a:t>Klor                   (%)</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0.18-0.23</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0.18-0.20</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0.18-0.20</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0.18-0.20</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0.18-0.19</a:t>
                      </a:r>
                      <a:endParaRPr lang="tr-TR" sz="2000" dirty="0">
                        <a:latin typeface="Times New Roman" pitchFamily="18" charset="0"/>
                        <a:cs typeface="Times New Roman" pitchFamily="18" charset="0"/>
                      </a:endParaRPr>
                    </a:p>
                  </a:txBody>
                  <a:tcPr marL="121920" marR="121920"/>
                </a:tc>
              </a:tr>
              <a:tr h="314375">
                <a:tc>
                  <a:txBody>
                    <a:bodyPr/>
                    <a:lstStyle/>
                    <a:p>
                      <a:r>
                        <a:rPr lang="tr-TR" sz="2000" dirty="0" smtClean="0">
                          <a:latin typeface="Times New Roman" pitchFamily="18" charset="0"/>
                          <a:cs typeface="Times New Roman" pitchFamily="18" charset="0"/>
                        </a:rPr>
                        <a:t>Tuz                    (%)</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0.30-0.38</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0.30-0.36</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0.30-0.33</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0.30-0.33</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0.30-0.31</a:t>
                      </a:r>
                      <a:endParaRPr lang="tr-TR" sz="2000" dirty="0">
                        <a:latin typeface="Times New Roman" pitchFamily="18" charset="0"/>
                        <a:cs typeface="Times New Roman" pitchFamily="18" charset="0"/>
                      </a:endParaRPr>
                    </a:p>
                  </a:txBody>
                  <a:tcPr marL="121920" marR="121920"/>
                </a:tc>
              </a:tr>
              <a:tr h="314375">
                <a:tc>
                  <a:txBody>
                    <a:bodyPr/>
                    <a:lstStyle/>
                    <a:p>
                      <a:r>
                        <a:rPr lang="tr-TR" sz="2000" dirty="0" smtClean="0">
                          <a:latin typeface="Times New Roman" pitchFamily="18" charset="0"/>
                          <a:cs typeface="Times New Roman" pitchFamily="18" charset="0"/>
                        </a:rPr>
                        <a:t>Es. Yağ asit.      (%)</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1.5</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1.25</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1.00</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1.00</a:t>
                      </a:r>
                      <a:endParaRPr lang="tr-TR" sz="2000" dirty="0">
                        <a:latin typeface="Times New Roman" pitchFamily="18" charset="0"/>
                        <a:cs typeface="Times New Roman" pitchFamily="18" charset="0"/>
                      </a:endParaRPr>
                    </a:p>
                  </a:txBody>
                  <a:tcPr marL="121920" marR="121920"/>
                </a:tc>
                <a:tc>
                  <a:txBody>
                    <a:bodyPr/>
                    <a:lstStyle/>
                    <a:p>
                      <a:pPr algn="ctr"/>
                      <a:r>
                        <a:rPr lang="tr-TR" sz="2000" dirty="0" smtClean="0">
                          <a:latin typeface="Times New Roman" pitchFamily="18" charset="0"/>
                          <a:cs typeface="Times New Roman" pitchFamily="18" charset="0"/>
                        </a:rPr>
                        <a:t>1.43-1.48</a:t>
                      </a:r>
                      <a:endParaRPr lang="tr-TR" sz="2000" dirty="0">
                        <a:latin typeface="Times New Roman" pitchFamily="18" charset="0"/>
                        <a:cs typeface="Times New Roman" pitchFamily="18" charset="0"/>
                      </a:endParaRPr>
                    </a:p>
                  </a:txBody>
                  <a:tcPr marL="121920" marR="121920"/>
                </a:tc>
              </a:tr>
            </a:tbl>
          </a:graphicData>
        </a:graphic>
      </p:graphicFrame>
    </p:spTree>
    <p:extLst>
      <p:ext uri="{BB962C8B-B14F-4D97-AF65-F5344CB8AC3E}">
        <p14:creationId xmlns:p14="http://schemas.microsoft.com/office/powerpoint/2010/main" xmlns="" val="476704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2957" y="278969"/>
            <a:ext cx="11344758" cy="6261316"/>
          </a:xfrm>
        </p:spPr>
        <p:txBody>
          <a:bodyPr>
            <a:noAutofit/>
          </a:bodyPr>
          <a:lstStyle/>
          <a:p>
            <a:pPr marL="0" indent="0" algn="just">
              <a:lnSpc>
                <a:spcPct val="100000"/>
              </a:lnSpc>
              <a:buNone/>
            </a:pPr>
            <a:r>
              <a:rPr lang="tr-TR" dirty="0" smtClean="0"/>
              <a:t>	Büyütme </a:t>
            </a:r>
            <a:r>
              <a:rPr lang="tr-TR" dirty="0"/>
              <a:t>dönemi, besi </a:t>
            </a:r>
            <a:r>
              <a:rPr lang="tr-TR" dirty="0" smtClean="0"/>
              <a:t>işletmeleri </a:t>
            </a:r>
            <a:r>
              <a:rPr lang="tr-TR" dirty="0"/>
              <a:t>için bir üretim (</a:t>
            </a:r>
            <a:r>
              <a:rPr lang="tr-TR" dirty="0" smtClean="0"/>
              <a:t>yetiştirme</a:t>
            </a:r>
            <a:r>
              <a:rPr lang="tr-TR" dirty="0"/>
              <a:t>) döneminin </a:t>
            </a:r>
            <a:r>
              <a:rPr lang="tr-TR" dirty="0" smtClean="0"/>
              <a:t>tamamını, damızlık</a:t>
            </a:r>
            <a:r>
              <a:rPr lang="tr-TR" dirty="0"/>
              <a:t> </a:t>
            </a:r>
            <a:r>
              <a:rPr lang="tr-TR" dirty="0" smtClean="0"/>
              <a:t>işletmeler </a:t>
            </a:r>
            <a:r>
              <a:rPr lang="tr-TR" dirty="0"/>
              <a:t>için büyütme + verim döneminin </a:t>
            </a:r>
            <a:r>
              <a:rPr lang="tr-TR" dirty="0" smtClean="0"/>
              <a:t>başlangıç kısmını oluşturur. Damızlık yumurta üretimi amacıyla yapılan </a:t>
            </a:r>
            <a:r>
              <a:rPr lang="tr-TR" dirty="0"/>
              <a:t>hindi </a:t>
            </a:r>
            <a:r>
              <a:rPr lang="tr-TR" dirty="0" smtClean="0"/>
              <a:t>yetiştiriciliği </a:t>
            </a:r>
            <a:r>
              <a:rPr lang="tr-TR" dirty="0"/>
              <a:t>4 </a:t>
            </a:r>
            <a:r>
              <a:rPr lang="tr-TR" dirty="0" smtClean="0"/>
              <a:t>ayrı </a:t>
            </a:r>
            <a:r>
              <a:rPr lang="tr-TR" dirty="0"/>
              <a:t>dönemde incelenebilir. Bunlar</a:t>
            </a:r>
            <a:r>
              <a:rPr lang="tr-TR" dirty="0" smtClean="0"/>
              <a:t>;</a:t>
            </a:r>
          </a:p>
          <a:p>
            <a:pPr marL="0" indent="0" algn="just">
              <a:lnSpc>
                <a:spcPct val="100000"/>
              </a:lnSpc>
              <a:buNone/>
            </a:pPr>
            <a:r>
              <a:rPr lang="tr-TR" dirty="0" smtClean="0"/>
              <a:t> </a:t>
            </a:r>
            <a:endParaRPr lang="tr-TR" dirty="0"/>
          </a:p>
          <a:p>
            <a:pPr algn="just">
              <a:lnSpc>
                <a:spcPct val="100000"/>
              </a:lnSpc>
            </a:pPr>
            <a:r>
              <a:rPr lang="tr-TR" dirty="0" smtClean="0"/>
              <a:t> 0-8 haftalar arası: </a:t>
            </a:r>
            <a:r>
              <a:rPr lang="tr-TR" dirty="0"/>
              <a:t>Civciv büyütme dönemi, </a:t>
            </a:r>
          </a:p>
          <a:p>
            <a:pPr algn="just">
              <a:lnSpc>
                <a:spcPct val="100000"/>
              </a:lnSpc>
            </a:pPr>
            <a:r>
              <a:rPr lang="tr-TR" dirty="0" smtClean="0"/>
              <a:t> 9-24 haftalar arası: </a:t>
            </a:r>
            <a:r>
              <a:rPr lang="tr-TR" dirty="0"/>
              <a:t>Palaz büyütme dönemi. Bu dönemin </a:t>
            </a:r>
            <a:r>
              <a:rPr lang="tr-TR" dirty="0" smtClean="0"/>
              <a:t>uzunluğu farklı </a:t>
            </a:r>
            <a:r>
              <a:rPr lang="tr-TR" dirty="0"/>
              <a:t>ı</a:t>
            </a:r>
            <a:r>
              <a:rPr lang="tr-TR" dirty="0" smtClean="0"/>
              <a:t>rklara </a:t>
            </a:r>
            <a:r>
              <a:rPr lang="tr-TR" dirty="0"/>
              <a:t>ve hatlar ile </a:t>
            </a:r>
            <a:r>
              <a:rPr lang="tr-TR" dirty="0" smtClean="0"/>
              <a:t>erkek-dişilere </a:t>
            </a:r>
            <a:r>
              <a:rPr lang="tr-TR" dirty="0"/>
              <a:t>göre </a:t>
            </a:r>
            <a:r>
              <a:rPr lang="tr-TR" dirty="0" smtClean="0"/>
              <a:t>değişebilmektedir</a:t>
            </a:r>
            <a:r>
              <a:rPr lang="tr-TR" dirty="0"/>
              <a:t>. </a:t>
            </a:r>
          </a:p>
          <a:p>
            <a:pPr algn="just">
              <a:lnSpc>
                <a:spcPct val="100000"/>
              </a:lnSpc>
            </a:pPr>
            <a:r>
              <a:rPr lang="tr-TR" dirty="0" smtClean="0"/>
              <a:t>24-32 </a:t>
            </a:r>
            <a:r>
              <a:rPr lang="tr-TR" dirty="0"/>
              <a:t>haftalar </a:t>
            </a:r>
            <a:r>
              <a:rPr lang="tr-TR" dirty="0" smtClean="0"/>
              <a:t>arası: </a:t>
            </a:r>
            <a:r>
              <a:rPr lang="tr-TR" dirty="0"/>
              <a:t>Yumurtlama öncesi dönem, </a:t>
            </a:r>
          </a:p>
          <a:p>
            <a:pPr algn="just">
              <a:lnSpc>
                <a:spcPct val="100000"/>
              </a:lnSpc>
            </a:pPr>
            <a:r>
              <a:rPr lang="tr-TR" dirty="0" smtClean="0"/>
              <a:t> 32-56 haftalar arası : </a:t>
            </a:r>
            <a:r>
              <a:rPr lang="tr-TR" dirty="0"/>
              <a:t>Verim dönemi ya da </a:t>
            </a:r>
            <a:r>
              <a:rPr lang="tr-TR" dirty="0" smtClean="0"/>
              <a:t>damızlıkta </a:t>
            </a:r>
            <a:r>
              <a:rPr lang="tr-TR" dirty="0"/>
              <a:t>kullanma dönemi ş</a:t>
            </a:r>
            <a:r>
              <a:rPr lang="tr-TR" dirty="0" smtClean="0"/>
              <a:t>eklinde sınıflandırılır</a:t>
            </a:r>
            <a:r>
              <a:rPr lang="tr-TR" dirty="0"/>
              <a:t>. </a:t>
            </a:r>
          </a:p>
        </p:txBody>
      </p:sp>
    </p:spTree>
    <p:extLst>
      <p:ext uri="{BB962C8B-B14F-4D97-AF65-F5344CB8AC3E}">
        <p14:creationId xmlns:p14="http://schemas.microsoft.com/office/powerpoint/2010/main" xmlns="" val="3270002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9411" y="117010"/>
            <a:ext cx="10515600" cy="1325563"/>
          </a:xfrm>
        </p:spPr>
        <p:txBody>
          <a:bodyPr/>
          <a:lstStyle/>
          <a:p>
            <a:r>
              <a:rPr lang="tr-TR" dirty="0" smtClean="0"/>
              <a:t>Hindi Irkları </a:t>
            </a: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40185" y="0"/>
            <a:ext cx="51435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1484627"/>
            <a:ext cx="7164499" cy="5373374"/>
          </a:xfrm>
          <a:prstGeom prst="rect">
            <a:avLst/>
          </a:prstGeom>
        </p:spPr>
      </p:pic>
      <p:sp>
        <p:nvSpPr>
          <p:cNvPr id="7" name="Metin kutusu 6"/>
          <p:cNvSpPr txBox="1"/>
          <p:nvPr/>
        </p:nvSpPr>
        <p:spPr>
          <a:xfrm>
            <a:off x="2335772" y="1643689"/>
            <a:ext cx="3193961"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rPr>
              <a:t>Geniş Göğüslü Beyaz </a:t>
            </a:r>
            <a:endParaRPr lang="tr-TR" sz="2400" b="1" dirty="0">
              <a:solidFill>
                <a:schemeClr val="bg1"/>
              </a:solidFill>
              <a:latin typeface="Times New Roman" panose="02020603050405020304" pitchFamily="18" charset="0"/>
            </a:endParaRPr>
          </a:p>
        </p:txBody>
      </p:sp>
      <p:sp>
        <p:nvSpPr>
          <p:cNvPr id="8" name="Metin kutusu 7"/>
          <p:cNvSpPr txBox="1"/>
          <p:nvPr/>
        </p:nvSpPr>
        <p:spPr>
          <a:xfrm>
            <a:off x="7405352" y="6065949"/>
            <a:ext cx="3464417" cy="461665"/>
          </a:xfrm>
          <a:prstGeom prst="rect">
            <a:avLst/>
          </a:prstGeom>
          <a:noFill/>
        </p:spPr>
        <p:txBody>
          <a:bodyPr wrap="square" rtlCol="0">
            <a:spAutoFit/>
          </a:bodyPr>
          <a:lstStyle/>
          <a:p>
            <a:r>
              <a:rPr lang="tr-TR" sz="2400" b="1" dirty="0" smtClean="0">
                <a:solidFill>
                  <a:schemeClr val="bg1"/>
                </a:solidFill>
                <a:latin typeface="Times New Roman" panose="02020603050405020304" pitchFamily="18" charset="0"/>
              </a:rPr>
              <a:t>Geniş Göğüslü Bronz</a:t>
            </a:r>
            <a:endParaRPr lang="tr-TR" sz="24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xmlns="" val="813778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xmlns="" val="3838980058"/>
              </p:ext>
            </p:extLst>
          </p:nvPr>
        </p:nvGraphicFramePr>
        <p:xfrm>
          <a:off x="0" y="4"/>
          <a:ext cx="12192001" cy="6967625"/>
        </p:xfrm>
        <a:graphic>
          <a:graphicData uri="http://schemas.openxmlformats.org/drawingml/2006/table">
            <a:tbl>
              <a:tblPr firstRow="1" bandRow="1">
                <a:tableStyleId>{5C22544A-7EE6-4342-B048-85BDC9FD1C3A}</a:tableStyleId>
              </a:tblPr>
              <a:tblGrid>
                <a:gridCol w="3021725"/>
                <a:gridCol w="3021725"/>
                <a:gridCol w="3021725"/>
                <a:gridCol w="3126826"/>
              </a:tblGrid>
              <a:tr h="549291">
                <a:tc gridSpan="4">
                  <a:txBody>
                    <a:bodyPr/>
                    <a:lstStyle/>
                    <a:p>
                      <a:pPr algn="ctr"/>
                      <a:r>
                        <a:rPr lang="tr-TR" sz="3200" dirty="0" smtClean="0">
                          <a:latin typeface="Times New Roman" pitchFamily="18" charset="0"/>
                          <a:cs typeface="Times New Roman" pitchFamily="18" charset="0"/>
                        </a:rPr>
                        <a:t>Bronz Hindilerde Canlı Ağırlık ve Yemden Yararlanma Değerleri</a:t>
                      </a:r>
                      <a:endParaRPr lang="tr-TR" sz="3200" dirty="0">
                        <a:latin typeface="Times New Roman" pitchFamily="18" charset="0"/>
                        <a:cs typeface="Times New Roman" pitchFamily="18" charset="0"/>
                      </a:endParaRPr>
                    </a:p>
                  </a:txBody>
                  <a:tcPr marL="121920" marR="121920"/>
                </a:tc>
                <a:tc hMerge="1">
                  <a:txBody>
                    <a:bodyPr/>
                    <a:lstStyle/>
                    <a:p>
                      <a:pPr algn="ctr"/>
                      <a:endParaRPr lang="tr-TR" dirty="0"/>
                    </a:p>
                  </a:txBody>
                  <a:tcPr/>
                </a:tc>
                <a:tc hMerge="1">
                  <a:txBody>
                    <a:bodyPr/>
                    <a:lstStyle/>
                    <a:p>
                      <a:pPr algn="ctr"/>
                      <a:endParaRPr lang="tr-TR" dirty="0"/>
                    </a:p>
                  </a:txBody>
                  <a:tcPr/>
                </a:tc>
                <a:tc hMerge="1">
                  <a:txBody>
                    <a:bodyPr/>
                    <a:lstStyle/>
                    <a:p>
                      <a:pPr algn="ctr"/>
                      <a:endParaRPr lang="tr-TR" dirty="0"/>
                    </a:p>
                  </a:txBody>
                  <a:tcPr/>
                </a:tc>
              </a:tr>
              <a:tr h="543012">
                <a:tc>
                  <a:txBody>
                    <a:bodyPr/>
                    <a:lstStyle/>
                    <a:p>
                      <a:pPr algn="ctr"/>
                      <a:r>
                        <a:rPr lang="tr-TR" sz="2400" b="1" dirty="0" smtClean="0">
                          <a:latin typeface="Times New Roman" pitchFamily="18" charset="0"/>
                          <a:cs typeface="Times New Roman" pitchFamily="18" charset="0"/>
                        </a:rPr>
                        <a:t>Yaş</a:t>
                      </a:r>
                      <a:r>
                        <a:rPr lang="tr-TR" sz="2400" b="1" baseline="0" dirty="0" smtClean="0">
                          <a:latin typeface="Times New Roman" pitchFamily="18" charset="0"/>
                          <a:cs typeface="Times New Roman" pitchFamily="18" charset="0"/>
                        </a:rPr>
                        <a:t> (hafta)</a:t>
                      </a:r>
                      <a:endParaRPr lang="tr-TR" sz="2400" b="1" dirty="0">
                        <a:latin typeface="Times New Roman" pitchFamily="18" charset="0"/>
                        <a:cs typeface="Times New Roman" pitchFamily="18" charset="0"/>
                      </a:endParaRPr>
                    </a:p>
                  </a:txBody>
                  <a:tcPr marL="121920" marR="121920"/>
                </a:tc>
                <a:tc>
                  <a:txBody>
                    <a:bodyPr/>
                    <a:lstStyle/>
                    <a:p>
                      <a:pPr algn="ctr"/>
                      <a:r>
                        <a:rPr lang="tr-TR" sz="2400" b="1" dirty="0" smtClean="0">
                          <a:latin typeface="Times New Roman" pitchFamily="18" charset="0"/>
                          <a:cs typeface="Times New Roman" pitchFamily="18" charset="0"/>
                        </a:rPr>
                        <a:t>Eşey</a:t>
                      </a:r>
                      <a:endParaRPr lang="tr-TR" sz="2400" b="1" dirty="0">
                        <a:latin typeface="Times New Roman" pitchFamily="18" charset="0"/>
                        <a:cs typeface="Times New Roman" pitchFamily="18" charset="0"/>
                      </a:endParaRPr>
                    </a:p>
                  </a:txBody>
                  <a:tcPr marL="121920" marR="121920"/>
                </a:tc>
                <a:tc>
                  <a:txBody>
                    <a:bodyPr/>
                    <a:lstStyle/>
                    <a:p>
                      <a:pPr algn="ctr"/>
                      <a:r>
                        <a:rPr lang="tr-TR" sz="2400" b="1" dirty="0" smtClean="0">
                          <a:latin typeface="Times New Roman" pitchFamily="18" charset="0"/>
                          <a:cs typeface="Times New Roman" pitchFamily="18" charset="0"/>
                        </a:rPr>
                        <a:t>Canlı Ağırlık (kg)</a:t>
                      </a:r>
                      <a:endParaRPr lang="tr-TR" sz="2400" b="1" dirty="0">
                        <a:latin typeface="Times New Roman" pitchFamily="18" charset="0"/>
                        <a:cs typeface="Times New Roman" pitchFamily="18" charset="0"/>
                      </a:endParaRPr>
                    </a:p>
                  </a:txBody>
                  <a:tcPr marL="121920" marR="121920"/>
                </a:tc>
                <a:tc>
                  <a:txBody>
                    <a:bodyPr/>
                    <a:lstStyle/>
                    <a:p>
                      <a:pPr algn="ctr"/>
                      <a:r>
                        <a:rPr lang="tr-TR" sz="2400" b="1" dirty="0" smtClean="0">
                          <a:latin typeface="Times New Roman" pitchFamily="18" charset="0"/>
                          <a:cs typeface="Times New Roman" pitchFamily="18" charset="0"/>
                        </a:rPr>
                        <a:t>Yemden Yararlanma</a:t>
                      </a:r>
                      <a:endParaRPr lang="tr-TR" sz="2400" b="1" dirty="0">
                        <a:latin typeface="Times New Roman" pitchFamily="18" charset="0"/>
                        <a:cs typeface="Times New Roman" pitchFamily="18" charset="0"/>
                      </a:endParaRPr>
                    </a:p>
                  </a:txBody>
                  <a:tcPr marL="121920" marR="121920"/>
                </a:tc>
              </a:tr>
              <a:tr h="543012">
                <a:tc rowSpan="2">
                  <a:txBody>
                    <a:bodyPr/>
                    <a:lstStyle/>
                    <a:p>
                      <a:pPr algn="ctr"/>
                      <a:endParaRPr lang="tr-TR" sz="2400" dirty="0" smtClean="0">
                        <a:latin typeface="Times New Roman" pitchFamily="18" charset="0"/>
                        <a:cs typeface="Times New Roman" pitchFamily="18" charset="0"/>
                      </a:endParaRPr>
                    </a:p>
                    <a:p>
                      <a:pPr algn="ctr"/>
                      <a:r>
                        <a:rPr lang="tr-TR" sz="2400" dirty="0" smtClean="0">
                          <a:latin typeface="Times New Roman" pitchFamily="18" charset="0"/>
                          <a:cs typeface="Times New Roman" pitchFamily="18" charset="0"/>
                        </a:rPr>
                        <a:t>12</a:t>
                      </a:r>
                      <a:endParaRPr lang="tr-TR" sz="2400" dirty="0">
                        <a:latin typeface="Times New Roman" pitchFamily="18" charset="0"/>
                        <a:cs typeface="Times New Roman" pitchFamily="18" charset="0"/>
                      </a:endParaRPr>
                    </a:p>
                  </a:txBody>
                  <a:tcPr marL="121920" marR="121920"/>
                </a:tc>
                <a:tc>
                  <a:txBody>
                    <a:bodyPr/>
                    <a:lstStyle/>
                    <a:p>
                      <a:pPr algn="ctr"/>
                      <a:r>
                        <a:rPr lang="tr-TR" sz="2400" dirty="0" smtClean="0">
                          <a:latin typeface="Times New Roman" pitchFamily="18" charset="0"/>
                          <a:cs typeface="Times New Roman" pitchFamily="18" charset="0"/>
                        </a:rPr>
                        <a:t>Dişi</a:t>
                      </a:r>
                      <a:endParaRPr lang="tr-TR" sz="2400" dirty="0">
                        <a:latin typeface="Times New Roman" pitchFamily="18" charset="0"/>
                        <a:cs typeface="Times New Roman" pitchFamily="18" charset="0"/>
                      </a:endParaRPr>
                    </a:p>
                  </a:txBody>
                  <a:tcPr marL="121920" marR="121920"/>
                </a:tc>
                <a:tc>
                  <a:txBody>
                    <a:bodyPr/>
                    <a:lstStyle/>
                    <a:p>
                      <a:pPr algn="ctr"/>
                      <a:r>
                        <a:rPr lang="tr-TR" sz="2400" dirty="0" smtClean="0">
                          <a:latin typeface="Times New Roman" pitchFamily="18" charset="0"/>
                          <a:cs typeface="Times New Roman" pitchFamily="18" charset="0"/>
                        </a:rPr>
                        <a:t>3.7-4.0</a:t>
                      </a:r>
                      <a:endParaRPr lang="tr-TR" sz="2400" dirty="0">
                        <a:latin typeface="Times New Roman" pitchFamily="18" charset="0"/>
                        <a:cs typeface="Times New Roman" pitchFamily="18" charset="0"/>
                      </a:endParaRPr>
                    </a:p>
                  </a:txBody>
                  <a:tcPr marL="121920" marR="121920"/>
                </a:tc>
                <a:tc>
                  <a:txBody>
                    <a:bodyPr/>
                    <a:lstStyle/>
                    <a:p>
                      <a:pPr algn="ctr"/>
                      <a:r>
                        <a:rPr lang="tr-TR" sz="2400" dirty="0" smtClean="0">
                          <a:latin typeface="Times New Roman" pitchFamily="18" charset="0"/>
                          <a:cs typeface="Times New Roman" pitchFamily="18" charset="0"/>
                        </a:rPr>
                        <a:t>2.30</a:t>
                      </a:r>
                      <a:endParaRPr lang="tr-TR" sz="2400" dirty="0">
                        <a:latin typeface="Times New Roman" pitchFamily="18" charset="0"/>
                        <a:cs typeface="Times New Roman" pitchFamily="18" charset="0"/>
                      </a:endParaRPr>
                    </a:p>
                  </a:txBody>
                  <a:tcPr marL="121920" marR="121920"/>
                </a:tc>
              </a:tr>
              <a:tr h="543012">
                <a:tc vMerge="1">
                  <a:txBody>
                    <a:bodyPr/>
                    <a:lstStyle/>
                    <a:p>
                      <a:endParaRPr lang="tr-TR" dirty="0"/>
                    </a:p>
                  </a:txBody>
                  <a:tcPr/>
                </a:tc>
                <a:tc>
                  <a:txBody>
                    <a:bodyPr/>
                    <a:lstStyle/>
                    <a:p>
                      <a:pPr algn="ctr"/>
                      <a:r>
                        <a:rPr lang="tr-TR" sz="2400" dirty="0" smtClean="0">
                          <a:latin typeface="Times New Roman" pitchFamily="18" charset="0"/>
                          <a:cs typeface="Times New Roman" pitchFamily="18" charset="0"/>
                        </a:rPr>
                        <a:t>Erkek</a:t>
                      </a:r>
                      <a:endParaRPr lang="tr-TR" sz="2400" dirty="0">
                        <a:latin typeface="Times New Roman" pitchFamily="18" charset="0"/>
                        <a:cs typeface="Times New Roman" pitchFamily="18" charset="0"/>
                      </a:endParaRPr>
                    </a:p>
                  </a:txBody>
                  <a:tcPr marL="121920" marR="121920"/>
                </a:tc>
                <a:tc>
                  <a:txBody>
                    <a:bodyPr/>
                    <a:lstStyle/>
                    <a:p>
                      <a:pPr algn="ctr"/>
                      <a:r>
                        <a:rPr lang="tr-TR" sz="2400" dirty="0" smtClean="0">
                          <a:latin typeface="Times New Roman" pitchFamily="18" charset="0"/>
                          <a:cs typeface="Times New Roman" pitchFamily="18" charset="0"/>
                        </a:rPr>
                        <a:t>5.0-5.4</a:t>
                      </a:r>
                      <a:endParaRPr lang="tr-TR" sz="2400" dirty="0">
                        <a:latin typeface="Times New Roman" pitchFamily="18" charset="0"/>
                        <a:cs typeface="Times New Roman" pitchFamily="18" charset="0"/>
                      </a:endParaRPr>
                    </a:p>
                  </a:txBody>
                  <a:tcPr marL="121920" marR="121920"/>
                </a:tc>
                <a:tc>
                  <a:txBody>
                    <a:bodyPr/>
                    <a:lstStyle/>
                    <a:p>
                      <a:pPr algn="ctr"/>
                      <a:r>
                        <a:rPr lang="tr-TR" sz="2400" dirty="0" smtClean="0">
                          <a:latin typeface="Times New Roman" pitchFamily="18" charset="0"/>
                          <a:cs typeface="Times New Roman" pitchFamily="18" charset="0"/>
                        </a:rPr>
                        <a:t>2.15</a:t>
                      </a:r>
                      <a:endParaRPr lang="tr-TR" sz="2400" dirty="0">
                        <a:latin typeface="Times New Roman" pitchFamily="18" charset="0"/>
                        <a:cs typeface="Times New Roman" pitchFamily="18" charset="0"/>
                      </a:endParaRPr>
                    </a:p>
                  </a:txBody>
                  <a:tcPr marL="121920" marR="121920"/>
                </a:tc>
              </a:tr>
              <a:tr h="743159">
                <a:tc rowSpan="2">
                  <a:txBody>
                    <a:bodyPr/>
                    <a:lstStyle/>
                    <a:p>
                      <a:pPr algn="ctr"/>
                      <a:endParaRPr lang="tr-TR" sz="2400" dirty="0" smtClean="0">
                        <a:latin typeface="Times New Roman" pitchFamily="18" charset="0"/>
                        <a:cs typeface="Times New Roman" pitchFamily="18" charset="0"/>
                      </a:endParaRPr>
                    </a:p>
                    <a:p>
                      <a:pPr algn="ctr"/>
                      <a:r>
                        <a:rPr lang="tr-TR" sz="2400" dirty="0" smtClean="0">
                          <a:latin typeface="Times New Roman" pitchFamily="18" charset="0"/>
                          <a:cs typeface="Times New Roman" pitchFamily="18" charset="0"/>
                        </a:rPr>
                        <a:t>14</a:t>
                      </a:r>
                      <a:endParaRPr lang="tr-TR" sz="2400" dirty="0">
                        <a:latin typeface="Times New Roman" pitchFamily="18" charset="0"/>
                        <a:cs typeface="Times New Roman" pitchFamily="18" charset="0"/>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latin typeface="Times New Roman" pitchFamily="18" charset="0"/>
                          <a:cs typeface="Times New Roman" pitchFamily="18" charset="0"/>
                        </a:rPr>
                        <a:t>Dişi</a:t>
                      </a:r>
                    </a:p>
                    <a:p>
                      <a:pPr algn="ctr"/>
                      <a:endParaRPr lang="tr-TR" sz="2400" dirty="0">
                        <a:latin typeface="Times New Roman" pitchFamily="18" charset="0"/>
                        <a:cs typeface="Times New Roman" pitchFamily="18" charset="0"/>
                      </a:endParaRPr>
                    </a:p>
                  </a:txBody>
                  <a:tcPr marL="121920" marR="121920"/>
                </a:tc>
                <a:tc>
                  <a:txBody>
                    <a:bodyPr/>
                    <a:lstStyle/>
                    <a:p>
                      <a:pPr algn="ctr"/>
                      <a:r>
                        <a:rPr lang="tr-TR" sz="2400" dirty="0" smtClean="0">
                          <a:latin typeface="Times New Roman" pitchFamily="18" charset="0"/>
                          <a:cs typeface="Times New Roman" pitchFamily="18" charset="0"/>
                        </a:rPr>
                        <a:t>4.6-4.9</a:t>
                      </a:r>
                      <a:endParaRPr lang="tr-TR" sz="2400" dirty="0">
                        <a:latin typeface="Times New Roman" pitchFamily="18" charset="0"/>
                        <a:cs typeface="Times New Roman" pitchFamily="18" charset="0"/>
                      </a:endParaRPr>
                    </a:p>
                  </a:txBody>
                  <a:tcPr marL="121920" marR="121920"/>
                </a:tc>
                <a:tc>
                  <a:txBody>
                    <a:bodyPr/>
                    <a:lstStyle/>
                    <a:p>
                      <a:pPr algn="ctr"/>
                      <a:r>
                        <a:rPr lang="tr-TR" sz="2400" dirty="0" smtClean="0">
                          <a:latin typeface="Times New Roman" pitchFamily="18" charset="0"/>
                          <a:cs typeface="Times New Roman" pitchFamily="18" charset="0"/>
                        </a:rPr>
                        <a:t>2.55</a:t>
                      </a:r>
                      <a:endParaRPr lang="tr-TR" sz="2400" dirty="0">
                        <a:latin typeface="Times New Roman" pitchFamily="18" charset="0"/>
                        <a:cs typeface="Times New Roman" pitchFamily="18" charset="0"/>
                      </a:endParaRPr>
                    </a:p>
                  </a:txBody>
                  <a:tcPr marL="121920" marR="121920"/>
                </a:tc>
              </a:tr>
              <a:tr h="543012">
                <a:tc vMerge="1">
                  <a:txBody>
                    <a:bodyPr/>
                    <a:lstStyle/>
                    <a:p>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latin typeface="Times New Roman" pitchFamily="18" charset="0"/>
                          <a:cs typeface="Times New Roman" pitchFamily="18" charset="0"/>
                        </a:rPr>
                        <a:t>Erkek</a:t>
                      </a:r>
                    </a:p>
                  </a:txBody>
                  <a:tcPr marL="121920" marR="121920"/>
                </a:tc>
                <a:tc>
                  <a:txBody>
                    <a:bodyPr/>
                    <a:lstStyle/>
                    <a:p>
                      <a:pPr algn="ctr"/>
                      <a:r>
                        <a:rPr lang="tr-TR" sz="2400" dirty="0" smtClean="0">
                          <a:latin typeface="Times New Roman" pitchFamily="18" charset="0"/>
                          <a:cs typeface="Times New Roman" pitchFamily="18" charset="0"/>
                        </a:rPr>
                        <a:t>6.5-6.8</a:t>
                      </a:r>
                      <a:endParaRPr lang="tr-TR" sz="2400" dirty="0">
                        <a:latin typeface="Times New Roman" pitchFamily="18" charset="0"/>
                        <a:cs typeface="Times New Roman" pitchFamily="18" charset="0"/>
                      </a:endParaRPr>
                    </a:p>
                  </a:txBody>
                  <a:tcPr marL="121920" marR="121920"/>
                </a:tc>
                <a:tc>
                  <a:txBody>
                    <a:bodyPr/>
                    <a:lstStyle/>
                    <a:p>
                      <a:pPr algn="ctr"/>
                      <a:r>
                        <a:rPr lang="tr-TR" sz="2400" dirty="0" smtClean="0">
                          <a:latin typeface="Times New Roman" pitchFamily="18" charset="0"/>
                          <a:cs typeface="Times New Roman" pitchFamily="18" charset="0"/>
                        </a:rPr>
                        <a:t>2.30</a:t>
                      </a:r>
                      <a:endParaRPr lang="tr-TR" sz="2400" dirty="0">
                        <a:latin typeface="Times New Roman" pitchFamily="18" charset="0"/>
                        <a:cs typeface="Times New Roman" pitchFamily="18" charset="0"/>
                      </a:endParaRPr>
                    </a:p>
                  </a:txBody>
                  <a:tcPr marL="121920" marR="121920"/>
                </a:tc>
              </a:tr>
              <a:tr h="689550">
                <a:tc rowSpan="2">
                  <a:txBody>
                    <a:bodyPr/>
                    <a:lstStyle/>
                    <a:p>
                      <a:pPr algn="ctr"/>
                      <a:endParaRPr lang="tr-TR" sz="2400" dirty="0" smtClean="0">
                        <a:latin typeface="Times New Roman" pitchFamily="18" charset="0"/>
                        <a:cs typeface="Times New Roman" pitchFamily="18" charset="0"/>
                      </a:endParaRPr>
                    </a:p>
                    <a:p>
                      <a:pPr algn="ctr"/>
                      <a:r>
                        <a:rPr lang="tr-TR" sz="2400" dirty="0" smtClean="0">
                          <a:latin typeface="Times New Roman" pitchFamily="18" charset="0"/>
                          <a:cs typeface="Times New Roman" pitchFamily="18" charset="0"/>
                        </a:rPr>
                        <a:t>16</a:t>
                      </a:r>
                      <a:endParaRPr lang="tr-TR" sz="2400" dirty="0">
                        <a:latin typeface="Times New Roman" pitchFamily="18" charset="0"/>
                        <a:cs typeface="Times New Roman" pitchFamily="18" charset="0"/>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latin typeface="Times New Roman" pitchFamily="18" charset="0"/>
                          <a:cs typeface="Times New Roman" pitchFamily="18" charset="0"/>
                        </a:rPr>
                        <a:t>Dişi</a:t>
                      </a:r>
                    </a:p>
                  </a:txBody>
                  <a:tcPr marL="121920" marR="121920"/>
                </a:tc>
                <a:tc>
                  <a:txBody>
                    <a:bodyPr/>
                    <a:lstStyle/>
                    <a:p>
                      <a:pPr algn="ctr"/>
                      <a:r>
                        <a:rPr lang="tr-TR" sz="2400" dirty="0" smtClean="0">
                          <a:latin typeface="Times New Roman" pitchFamily="18" charset="0"/>
                          <a:cs typeface="Times New Roman" pitchFamily="18" charset="0"/>
                        </a:rPr>
                        <a:t>5.6-6.0</a:t>
                      </a:r>
                      <a:endParaRPr lang="tr-TR" sz="2400" dirty="0">
                        <a:latin typeface="Times New Roman" pitchFamily="18" charset="0"/>
                        <a:cs typeface="Times New Roman" pitchFamily="18" charset="0"/>
                      </a:endParaRPr>
                    </a:p>
                  </a:txBody>
                  <a:tcPr marL="121920" marR="121920"/>
                </a:tc>
                <a:tc>
                  <a:txBody>
                    <a:bodyPr/>
                    <a:lstStyle/>
                    <a:p>
                      <a:pPr algn="ctr"/>
                      <a:r>
                        <a:rPr lang="tr-TR" sz="2400" dirty="0" smtClean="0">
                          <a:latin typeface="Times New Roman" pitchFamily="18" charset="0"/>
                          <a:cs typeface="Times New Roman" pitchFamily="18" charset="0"/>
                        </a:rPr>
                        <a:t>2.70</a:t>
                      </a:r>
                      <a:endParaRPr lang="tr-TR" sz="2400" dirty="0">
                        <a:latin typeface="Times New Roman" pitchFamily="18" charset="0"/>
                        <a:cs typeface="Times New Roman" pitchFamily="18" charset="0"/>
                      </a:endParaRPr>
                    </a:p>
                  </a:txBody>
                  <a:tcPr marL="121920" marR="121920"/>
                </a:tc>
              </a:tr>
              <a:tr h="543012">
                <a:tc vMerge="1">
                  <a:txBody>
                    <a:bodyPr/>
                    <a:lstStyle/>
                    <a:p>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latin typeface="Times New Roman" pitchFamily="18" charset="0"/>
                          <a:cs typeface="Times New Roman" pitchFamily="18" charset="0"/>
                        </a:rPr>
                        <a:t>Erkek</a:t>
                      </a:r>
                    </a:p>
                  </a:txBody>
                  <a:tcPr marL="121920" marR="121920"/>
                </a:tc>
                <a:tc>
                  <a:txBody>
                    <a:bodyPr/>
                    <a:lstStyle/>
                    <a:p>
                      <a:pPr algn="ctr"/>
                      <a:r>
                        <a:rPr lang="tr-TR" sz="2400" dirty="0" smtClean="0">
                          <a:latin typeface="Times New Roman" pitchFamily="18" charset="0"/>
                          <a:cs typeface="Times New Roman" pitchFamily="18" charset="0"/>
                        </a:rPr>
                        <a:t>7.8-8.2</a:t>
                      </a:r>
                      <a:endParaRPr lang="tr-TR" sz="2400" dirty="0">
                        <a:latin typeface="Times New Roman" pitchFamily="18" charset="0"/>
                        <a:cs typeface="Times New Roman" pitchFamily="18" charset="0"/>
                      </a:endParaRPr>
                    </a:p>
                  </a:txBody>
                  <a:tcPr marL="121920" marR="121920"/>
                </a:tc>
                <a:tc>
                  <a:txBody>
                    <a:bodyPr/>
                    <a:lstStyle/>
                    <a:p>
                      <a:pPr algn="ctr"/>
                      <a:r>
                        <a:rPr lang="tr-TR" sz="2400" dirty="0" smtClean="0">
                          <a:latin typeface="Times New Roman" pitchFamily="18" charset="0"/>
                          <a:cs typeface="Times New Roman" pitchFamily="18" charset="0"/>
                        </a:rPr>
                        <a:t>2.45</a:t>
                      </a:r>
                      <a:endParaRPr lang="tr-TR" sz="2400" dirty="0">
                        <a:latin typeface="Times New Roman" pitchFamily="18" charset="0"/>
                        <a:cs typeface="Times New Roman" pitchFamily="18" charset="0"/>
                      </a:endParaRPr>
                    </a:p>
                  </a:txBody>
                  <a:tcPr marL="121920" marR="121920"/>
                </a:tc>
              </a:tr>
              <a:tr h="689550">
                <a:tc rowSpan="2">
                  <a:txBody>
                    <a:bodyPr/>
                    <a:lstStyle/>
                    <a:p>
                      <a:pPr algn="ctr"/>
                      <a:endParaRPr lang="tr-TR" sz="2400" dirty="0" smtClean="0">
                        <a:latin typeface="Times New Roman" pitchFamily="18" charset="0"/>
                        <a:cs typeface="Times New Roman" pitchFamily="18" charset="0"/>
                      </a:endParaRPr>
                    </a:p>
                    <a:p>
                      <a:pPr algn="ctr"/>
                      <a:r>
                        <a:rPr lang="tr-TR" sz="2400" dirty="0" smtClean="0">
                          <a:latin typeface="Times New Roman" pitchFamily="18" charset="0"/>
                          <a:cs typeface="Times New Roman" pitchFamily="18" charset="0"/>
                        </a:rPr>
                        <a:t>20</a:t>
                      </a:r>
                      <a:endParaRPr lang="tr-TR" sz="2400" dirty="0">
                        <a:latin typeface="Times New Roman" pitchFamily="18" charset="0"/>
                        <a:cs typeface="Times New Roman" pitchFamily="18" charset="0"/>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latin typeface="Times New Roman" pitchFamily="18" charset="0"/>
                          <a:cs typeface="Times New Roman" pitchFamily="18" charset="0"/>
                        </a:rPr>
                        <a:t>Dişi</a:t>
                      </a:r>
                    </a:p>
                  </a:txBody>
                  <a:tcPr marL="121920" marR="121920"/>
                </a:tc>
                <a:tc>
                  <a:txBody>
                    <a:bodyPr/>
                    <a:lstStyle/>
                    <a:p>
                      <a:pPr algn="ctr"/>
                      <a:r>
                        <a:rPr lang="tr-TR" sz="2400" dirty="0" smtClean="0">
                          <a:latin typeface="Times New Roman" pitchFamily="18" charset="0"/>
                          <a:cs typeface="Times New Roman" pitchFamily="18" charset="0"/>
                        </a:rPr>
                        <a:t>7.2-7.5</a:t>
                      </a:r>
                      <a:endParaRPr lang="tr-TR" sz="2400" dirty="0">
                        <a:latin typeface="Times New Roman" pitchFamily="18" charset="0"/>
                        <a:cs typeface="Times New Roman" pitchFamily="18" charset="0"/>
                      </a:endParaRPr>
                    </a:p>
                  </a:txBody>
                  <a:tcPr marL="121920" marR="121920"/>
                </a:tc>
                <a:tc>
                  <a:txBody>
                    <a:bodyPr/>
                    <a:lstStyle/>
                    <a:p>
                      <a:pPr algn="ctr"/>
                      <a:r>
                        <a:rPr lang="tr-TR" sz="2400" dirty="0" smtClean="0">
                          <a:latin typeface="Times New Roman" pitchFamily="18" charset="0"/>
                          <a:cs typeface="Times New Roman" pitchFamily="18" charset="0"/>
                        </a:rPr>
                        <a:t>3.30</a:t>
                      </a:r>
                      <a:endParaRPr lang="tr-TR" sz="2400" dirty="0">
                        <a:latin typeface="Times New Roman" pitchFamily="18" charset="0"/>
                        <a:cs typeface="Times New Roman" pitchFamily="18" charset="0"/>
                      </a:endParaRPr>
                    </a:p>
                  </a:txBody>
                  <a:tcPr marL="121920" marR="121920"/>
                </a:tc>
              </a:tr>
              <a:tr h="543012">
                <a:tc vMerge="1">
                  <a:txBody>
                    <a:bodyPr/>
                    <a:lstStyle/>
                    <a:p>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latin typeface="Times New Roman" pitchFamily="18" charset="0"/>
                          <a:cs typeface="Times New Roman" pitchFamily="18" charset="0"/>
                        </a:rPr>
                        <a:t>Erkek</a:t>
                      </a:r>
                    </a:p>
                  </a:txBody>
                  <a:tcPr marL="121920" marR="121920"/>
                </a:tc>
                <a:tc>
                  <a:txBody>
                    <a:bodyPr/>
                    <a:lstStyle/>
                    <a:p>
                      <a:pPr algn="ctr"/>
                      <a:r>
                        <a:rPr lang="tr-TR" sz="2400" dirty="0" smtClean="0">
                          <a:latin typeface="Times New Roman" pitchFamily="18" charset="0"/>
                          <a:cs typeface="Times New Roman" pitchFamily="18" charset="0"/>
                        </a:rPr>
                        <a:t>10.5-11.0</a:t>
                      </a:r>
                      <a:endParaRPr lang="tr-TR" sz="2400" dirty="0">
                        <a:latin typeface="Times New Roman" pitchFamily="18" charset="0"/>
                        <a:cs typeface="Times New Roman" pitchFamily="18" charset="0"/>
                      </a:endParaRPr>
                    </a:p>
                  </a:txBody>
                  <a:tcPr marL="121920" marR="121920"/>
                </a:tc>
                <a:tc>
                  <a:txBody>
                    <a:bodyPr/>
                    <a:lstStyle/>
                    <a:p>
                      <a:pPr algn="ctr"/>
                      <a:r>
                        <a:rPr lang="tr-TR" sz="2400" dirty="0" smtClean="0">
                          <a:latin typeface="Times New Roman" pitchFamily="18" charset="0"/>
                          <a:cs typeface="Times New Roman" pitchFamily="18" charset="0"/>
                        </a:rPr>
                        <a:t>2.80</a:t>
                      </a:r>
                      <a:endParaRPr lang="tr-TR" sz="2400" dirty="0">
                        <a:latin typeface="Times New Roman" pitchFamily="18" charset="0"/>
                        <a:cs typeface="Times New Roman" pitchFamily="18" charset="0"/>
                      </a:endParaRPr>
                    </a:p>
                  </a:txBody>
                  <a:tcPr marL="121920" marR="121920"/>
                </a:tc>
              </a:tr>
              <a:tr h="928373">
                <a:tc>
                  <a:txBody>
                    <a:bodyPr/>
                    <a:lstStyle/>
                    <a:p>
                      <a:pPr algn="ctr"/>
                      <a:endParaRPr lang="tr-TR" sz="2400" dirty="0" smtClean="0">
                        <a:latin typeface="Times New Roman" pitchFamily="18" charset="0"/>
                        <a:cs typeface="Times New Roman" pitchFamily="18" charset="0"/>
                      </a:endParaRPr>
                    </a:p>
                    <a:p>
                      <a:pPr algn="ctr"/>
                      <a:r>
                        <a:rPr lang="tr-TR" sz="2400" dirty="0" smtClean="0">
                          <a:latin typeface="Times New Roman" pitchFamily="18" charset="0"/>
                          <a:cs typeface="Times New Roman" pitchFamily="18" charset="0"/>
                        </a:rPr>
                        <a:t>24</a:t>
                      </a:r>
                      <a:endParaRPr lang="tr-TR" sz="2400" dirty="0">
                        <a:latin typeface="Times New Roman" pitchFamily="18" charset="0"/>
                        <a:cs typeface="Times New Roman" pitchFamily="18" charset="0"/>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2400"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latin typeface="Times New Roman" pitchFamily="18" charset="0"/>
                          <a:cs typeface="Times New Roman" pitchFamily="18" charset="0"/>
                        </a:rPr>
                        <a:t>Erkek</a:t>
                      </a:r>
                    </a:p>
                  </a:txBody>
                  <a:tcPr marL="121920" marR="121920"/>
                </a:tc>
                <a:tc>
                  <a:txBody>
                    <a:bodyPr/>
                    <a:lstStyle/>
                    <a:p>
                      <a:pPr algn="ctr"/>
                      <a:endParaRPr lang="tr-TR" sz="2400" dirty="0" smtClean="0">
                        <a:latin typeface="Times New Roman" pitchFamily="18" charset="0"/>
                        <a:cs typeface="Times New Roman" pitchFamily="18" charset="0"/>
                      </a:endParaRPr>
                    </a:p>
                    <a:p>
                      <a:pPr algn="ctr"/>
                      <a:r>
                        <a:rPr lang="tr-TR" sz="2400" dirty="0" smtClean="0">
                          <a:latin typeface="Times New Roman" pitchFamily="18" charset="0"/>
                          <a:cs typeface="Times New Roman" pitchFamily="18" charset="0"/>
                        </a:rPr>
                        <a:t>13.5-13.9</a:t>
                      </a:r>
                      <a:endParaRPr lang="tr-TR" sz="2400" dirty="0">
                        <a:latin typeface="Times New Roman" pitchFamily="18" charset="0"/>
                        <a:cs typeface="Times New Roman" pitchFamily="18" charset="0"/>
                      </a:endParaRPr>
                    </a:p>
                  </a:txBody>
                  <a:tcPr marL="121920" marR="121920"/>
                </a:tc>
                <a:tc>
                  <a:txBody>
                    <a:bodyPr/>
                    <a:lstStyle/>
                    <a:p>
                      <a:pPr algn="ctr"/>
                      <a:endParaRPr lang="tr-TR" sz="2400" dirty="0" smtClean="0">
                        <a:latin typeface="Times New Roman" pitchFamily="18" charset="0"/>
                        <a:cs typeface="Times New Roman" pitchFamily="18" charset="0"/>
                      </a:endParaRPr>
                    </a:p>
                    <a:p>
                      <a:pPr algn="ctr"/>
                      <a:r>
                        <a:rPr lang="tr-TR" sz="2400" dirty="0" smtClean="0">
                          <a:latin typeface="Times New Roman" pitchFamily="18" charset="0"/>
                          <a:cs typeface="Times New Roman" pitchFamily="18" charset="0"/>
                        </a:rPr>
                        <a:t>3.30</a:t>
                      </a:r>
                      <a:endParaRPr lang="tr-TR" sz="2400" dirty="0">
                        <a:latin typeface="Times New Roman" pitchFamily="18" charset="0"/>
                        <a:cs typeface="Times New Roman" pitchFamily="18" charset="0"/>
                      </a:endParaRPr>
                    </a:p>
                  </a:txBody>
                  <a:tcPr marL="121920" marR="121920"/>
                </a:tc>
              </a:tr>
            </a:tbl>
          </a:graphicData>
        </a:graphic>
      </p:graphicFrame>
    </p:spTree>
    <p:extLst>
      <p:ext uri="{BB962C8B-B14F-4D97-AF65-F5344CB8AC3E}">
        <p14:creationId xmlns:p14="http://schemas.microsoft.com/office/powerpoint/2010/main" xmlns="" val="2172620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32620" y="-1"/>
            <a:ext cx="5559380" cy="4401855"/>
          </a:xfrm>
          <a:prstGeom prst="rect">
            <a:avLst/>
          </a:prstGeom>
        </p:spPr>
      </p:pic>
      <p:sp>
        <p:nvSpPr>
          <p:cNvPr id="3" name="Metin kutusu 2"/>
          <p:cNvSpPr txBox="1"/>
          <p:nvPr/>
        </p:nvSpPr>
        <p:spPr>
          <a:xfrm>
            <a:off x="8774575" y="154546"/>
            <a:ext cx="3207929" cy="461665"/>
          </a:xfrm>
          <a:prstGeom prst="rect">
            <a:avLst/>
          </a:prstGeom>
          <a:noFill/>
        </p:spPr>
        <p:txBody>
          <a:bodyPr wrap="none" rtlCol="0">
            <a:spAutoFit/>
          </a:bodyPr>
          <a:lstStyle/>
          <a:p>
            <a:r>
              <a:rPr lang="tr-TR" sz="2400" b="1" dirty="0" smtClean="0">
                <a:solidFill>
                  <a:schemeClr val="bg1"/>
                </a:solidFill>
                <a:latin typeface="Times New Roman" panose="02020603050405020304" pitchFamily="18" charset="0"/>
              </a:rPr>
              <a:t>Küçük Beyaz </a:t>
            </a:r>
            <a:r>
              <a:rPr lang="tr-TR" sz="2400" b="1" dirty="0" err="1" smtClean="0">
                <a:solidFill>
                  <a:schemeClr val="bg1"/>
                </a:solidFill>
                <a:latin typeface="Times New Roman" panose="02020603050405020304" pitchFamily="18" charset="0"/>
              </a:rPr>
              <a:t>Beltsville</a:t>
            </a:r>
            <a:endParaRPr lang="tr-TR" sz="2400" b="1" dirty="0">
              <a:solidFill>
                <a:schemeClr val="bg1"/>
              </a:solidFill>
              <a:latin typeface="Times New Roman" panose="02020603050405020304"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005688"/>
            <a:ext cx="6632620" cy="5852312"/>
          </a:xfrm>
          <a:prstGeom prst="rect">
            <a:avLst/>
          </a:prstGeom>
        </p:spPr>
      </p:pic>
      <p:sp>
        <p:nvSpPr>
          <p:cNvPr id="5" name="Metin kutusu 4"/>
          <p:cNvSpPr txBox="1"/>
          <p:nvPr/>
        </p:nvSpPr>
        <p:spPr>
          <a:xfrm>
            <a:off x="167425" y="6256986"/>
            <a:ext cx="1210588" cy="461665"/>
          </a:xfrm>
          <a:prstGeom prst="rect">
            <a:avLst/>
          </a:prstGeom>
          <a:noFill/>
        </p:spPr>
        <p:txBody>
          <a:bodyPr wrap="none" rtlCol="0">
            <a:spAutoFit/>
          </a:bodyPr>
          <a:lstStyle/>
          <a:p>
            <a:r>
              <a:rPr lang="tr-TR" sz="2400" b="1" dirty="0" smtClean="0">
                <a:solidFill>
                  <a:schemeClr val="bg1"/>
                </a:solidFill>
                <a:latin typeface="Times New Roman" panose="02020603050405020304" pitchFamily="18" charset="0"/>
              </a:rPr>
              <a:t>Norfolk</a:t>
            </a:r>
            <a:endParaRPr lang="tr-TR" sz="24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xmlns="" val="2181385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16627" y="2086377"/>
            <a:ext cx="7175373" cy="4771623"/>
          </a:xfrm>
          <a:prstGeom prst="rect">
            <a:avLst/>
          </a:prstGeom>
        </p:spPr>
      </p:pic>
      <p:pic>
        <p:nvPicPr>
          <p:cNvPr id="2" name="Resi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6053070" cy="4539803"/>
          </a:xfrm>
          <a:prstGeom prst="rect">
            <a:avLst/>
          </a:prstGeom>
        </p:spPr>
      </p:pic>
      <p:sp>
        <p:nvSpPr>
          <p:cNvPr id="3" name="Metin kutusu 2"/>
          <p:cNvSpPr txBox="1"/>
          <p:nvPr/>
        </p:nvSpPr>
        <p:spPr>
          <a:xfrm>
            <a:off x="0" y="4013743"/>
            <a:ext cx="2260555" cy="461665"/>
          </a:xfrm>
          <a:prstGeom prst="rect">
            <a:avLst/>
          </a:prstGeom>
          <a:noFill/>
        </p:spPr>
        <p:txBody>
          <a:bodyPr wrap="none" rtlCol="0">
            <a:spAutoFit/>
          </a:bodyPr>
          <a:lstStyle/>
          <a:p>
            <a:r>
              <a:rPr lang="tr-TR" sz="2400" b="1" dirty="0" smtClean="0">
                <a:solidFill>
                  <a:schemeClr val="bg1"/>
                </a:solidFill>
                <a:latin typeface="Times New Roman" panose="02020603050405020304" pitchFamily="18" charset="0"/>
              </a:rPr>
              <a:t>Beyaz Hollanda</a:t>
            </a:r>
            <a:endParaRPr lang="tr-TR" sz="2400" b="1" dirty="0">
              <a:solidFill>
                <a:schemeClr val="bg1"/>
              </a:solidFill>
              <a:latin typeface="Times New Roman" panose="02020603050405020304" pitchFamily="18" charset="0"/>
            </a:endParaRPr>
          </a:p>
        </p:txBody>
      </p:sp>
      <p:sp>
        <p:nvSpPr>
          <p:cNvPr id="5" name="Metin kutusu 4"/>
          <p:cNvSpPr txBox="1"/>
          <p:nvPr/>
        </p:nvSpPr>
        <p:spPr>
          <a:xfrm>
            <a:off x="7635026" y="3782910"/>
            <a:ext cx="2448106" cy="461665"/>
          </a:xfrm>
          <a:prstGeom prst="rect">
            <a:avLst/>
          </a:prstGeom>
          <a:noFill/>
        </p:spPr>
        <p:txBody>
          <a:bodyPr wrap="none" rtlCol="0">
            <a:spAutoFit/>
          </a:bodyPr>
          <a:lstStyle/>
          <a:p>
            <a:r>
              <a:rPr lang="tr-TR" sz="2400" b="1" dirty="0" smtClean="0">
                <a:solidFill>
                  <a:schemeClr val="bg1"/>
                </a:solidFill>
                <a:latin typeface="Times New Roman" panose="02020603050405020304" pitchFamily="18" charset="0"/>
              </a:rPr>
              <a:t>Kırmızı </a:t>
            </a:r>
            <a:r>
              <a:rPr lang="tr-TR" sz="2400" b="1" dirty="0" err="1" smtClean="0">
                <a:solidFill>
                  <a:schemeClr val="bg1"/>
                </a:solidFill>
                <a:latin typeface="Times New Roman" panose="02020603050405020304" pitchFamily="18" charset="0"/>
              </a:rPr>
              <a:t>Bourbon</a:t>
            </a:r>
            <a:endParaRPr lang="tr-TR" sz="24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xmlns="" val="4254006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60901" y="0"/>
            <a:ext cx="5731099" cy="5463648"/>
          </a:xfrm>
          <a:prstGeom prst="rect">
            <a:avLst/>
          </a:prstGeom>
        </p:spPr>
      </p:pic>
      <p:sp>
        <p:nvSpPr>
          <p:cNvPr id="3" name="Metin kutusu 2"/>
          <p:cNvSpPr txBox="1"/>
          <p:nvPr/>
        </p:nvSpPr>
        <p:spPr>
          <a:xfrm>
            <a:off x="10264461" y="4868214"/>
            <a:ext cx="1808508" cy="461665"/>
          </a:xfrm>
          <a:prstGeom prst="rect">
            <a:avLst/>
          </a:prstGeom>
          <a:noFill/>
        </p:spPr>
        <p:txBody>
          <a:bodyPr wrap="none" rtlCol="0">
            <a:spAutoFit/>
          </a:bodyPr>
          <a:lstStyle/>
          <a:p>
            <a:r>
              <a:rPr lang="tr-TR" sz="2400" b="1" dirty="0" err="1">
                <a:solidFill>
                  <a:schemeClr val="bg1"/>
                </a:solidFill>
                <a:latin typeface="Times New Roman" panose="02020603050405020304" pitchFamily="18" charset="0"/>
              </a:rPr>
              <a:t>N</a:t>
            </a:r>
            <a:r>
              <a:rPr lang="tr-TR" sz="2400" b="1" dirty="0" err="1" smtClean="0">
                <a:solidFill>
                  <a:schemeClr val="bg1"/>
                </a:solidFill>
                <a:latin typeface="Times New Roman" panose="02020603050405020304" pitchFamily="18" charset="0"/>
              </a:rPr>
              <a:t>arragenset</a:t>
            </a:r>
            <a:endParaRPr lang="tr-TR" sz="2400" b="1" dirty="0">
              <a:solidFill>
                <a:schemeClr val="bg1"/>
              </a:solidFill>
              <a:latin typeface="Times New Roman" panose="02020603050405020304"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609858"/>
            <a:ext cx="6469203" cy="5248141"/>
          </a:xfrm>
          <a:prstGeom prst="rect">
            <a:avLst/>
          </a:prstGeom>
        </p:spPr>
      </p:pic>
      <p:sp>
        <p:nvSpPr>
          <p:cNvPr id="5" name="Metin kutusu 4"/>
          <p:cNvSpPr txBox="1"/>
          <p:nvPr/>
        </p:nvSpPr>
        <p:spPr>
          <a:xfrm>
            <a:off x="5033492" y="1839532"/>
            <a:ext cx="1229824" cy="461665"/>
          </a:xfrm>
          <a:prstGeom prst="rect">
            <a:avLst/>
          </a:prstGeom>
          <a:noFill/>
        </p:spPr>
        <p:txBody>
          <a:bodyPr wrap="none" rtlCol="0">
            <a:spAutoFit/>
          </a:bodyPr>
          <a:lstStyle/>
          <a:p>
            <a:r>
              <a:rPr lang="tr-TR" sz="2400" b="1" dirty="0" err="1" smtClean="0">
                <a:solidFill>
                  <a:schemeClr val="bg1"/>
                </a:solidFill>
                <a:latin typeface="Times New Roman" panose="02020603050405020304" pitchFamily="18" charset="0"/>
              </a:rPr>
              <a:t>Auburn</a:t>
            </a:r>
            <a:endParaRPr lang="tr-TR" sz="24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xmlns="" val="1696162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983347"/>
            <a:ext cx="6482657" cy="4874654"/>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78073" y="0"/>
            <a:ext cx="5713927" cy="5579482"/>
          </a:xfrm>
          <a:prstGeom prst="rect">
            <a:avLst/>
          </a:prstGeom>
        </p:spPr>
      </p:pic>
      <p:sp>
        <p:nvSpPr>
          <p:cNvPr id="4" name="Metin kutusu 3"/>
          <p:cNvSpPr txBox="1"/>
          <p:nvPr/>
        </p:nvSpPr>
        <p:spPr>
          <a:xfrm>
            <a:off x="5278191" y="6141076"/>
            <a:ext cx="766557" cy="461665"/>
          </a:xfrm>
          <a:prstGeom prst="rect">
            <a:avLst/>
          </a:prstGeom>
          <a:noFill/>
        </p:spPr>
        <p:txBody>
          <a:bodyPr wrap="none" rtlCol="0">
            <a:spAutoFit/>
          </a:bodyPr>
          <a:lstStyle/>
          <a:p>
            <a:r>
              <a:rPr lang="tr-TR" sz="2400" b="1" dirty="0" err="1" smtClean="0">
                <a:solidFill>
                  <a:schemeClr val="bg1"/>
                </a:solidFill>
                <a:latin typeface="Times New Roman" panose="02020603050405020304" pitchFamily="18" charset="0"/>
              </a:rPr>
              <a:t>Buff</a:t>
            </a:r>
            <a:endParaRPr lang="tr-TR" sz="2400" b="1" dirty="0">
              <a:solidFill>
                <a:schemeClr val="bg1"/>
              </a:solidFill>
              <a:latin typeface="Times New Roman" panose="02020603050405020304" pitchFamily="18" charset="0"/>
            </a:endParaRPr>
          </a:p>
        </p:txBody>
      </p:sp>
      <p:sp>
        <p:nvSpPr>
          <p:cNvPr id="5" name="Metin kutusu 4"/>
          <p:cNvSpPr txBox="1"/>
          <p:nvPr/>
        </p:nvSpPr>
        <p:spPr>
          <a:xfrm>
            <a:off x="10401836" y="4979830"/>
            <a:ext cx="1713931" cy="461665"/>
          </a:xfrm>
          <a:prstGeom prst="rect">
            <a:avLst/>
          </a:prstGeom>
          <a:noFill/>
        </p:spPr>
        <p:txBody>
          <a:bodyPr wrap="none" rtlCol="0">
            <a:spAutoFit/>
          </a:bodyPr>
          <a:lstStyle/>
          <a:p>
            <a:r>
              <a:rPr lang="tr-TR" sz="2400" b="1" dirty="0" err="1" smtClean="0">
                <a:solidFill>
                  <a:schemeClr val="bg1"/>
                </a:solidFill>
                <a:latin typeface="Times New Roman" panose="02020603050405020304" pitchFamily="18" charset="0"/>
              </a:rPr>
              <a:t>Royal</a:t>
            </a:r>
            <a:r>
              <a:rPr lang="tr-TR" sz="2400" b="1" dirty="0" smtClean="0">
                <a:solidFill>
                  <a:schemeClr val="bg1"/>
                </a:solidFill>
                <a:latin typeface="Times New Roman" panose="02020603050405020304" pitchFamily="18" charset="0"/>
              </a:rPr>
              <a:t> Palm</a:t>
            </a:r>
            <a:endParaRPr lang="tr-TR" sz="24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xmlns="" val="3281807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801</Words>
  <Application>Microsoft Office PowerPoint</Application>
  <PresentationFormat>Özel</PresentationFormat>
  <Paragraphs>369</Paragraphs>
  <Slides>22</Slides>
  <Notes>1</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Office Teması</vt:lpstr>
      <vt:lpstr>Hindi Yetiştiriciliği</vt:lpstr>
      <vt:lpstr>Slayt 2</vt:lpstr>
      <vt:lpstr>Slayt 3</vt:lpstr>
      <vt:lpstr>Hindi Irkları </vt:lpstr>
      <vt:lpstr>Slayt 5</vt:lpstr>
      <vt:lpstr>Slayt 6</vt:lpstr>
      <vt:lpstr>Slayt 7</vt:lpstr>
      <vt:lpstr>Slayt 8</vt:lpstr>
      <vt:lpstr>Slayt 9</vt:lpstr>
      <vt:lpstr>Hibritler</vt:lpstr>
      <vt:lpstr>Büyütme Dönemi Bakım ve İdare</vt:lpstr>
      <vt:lpstr>Palazların  ısıtıcı etrafındaki dağılımları bize kümes içi şartlar hakkında bilgi verir</vt:lpstr>
      <vt:lpstr>Slayt 13</vt:lpstr>
      <vt:lpstr>Slayt 14</vt:lpstr>
      <vt:lpstr>Slayt 15</vt:lpstr>
      <vt:lpstr>Slayt 16</vt:lpstr>
      <vt:lpstr>Slayt 17</vt:lpstr>
      <vt:lpstr>Slayt 18</vt:lpstr>
      <vt:lpstr>Slayt 19</vt:lpstr>
      <vt:lpstr>Slayt 20</vt:lpstr>
      <vt:lpstr>Slayt 21</vt:lpstr>
      <vt:lpstr>Slayt 22</vt:lpstr>
    </vt:vector>
  </TitlesOfParts>
  <Company>SilentAll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Alternatif Kanatlı Türlerinin Genel Verim Özellikleri</dc:title>
  <dc:creator>AHMET</dc:creator>
  <cp:lastModifiedBy>Samsung</cp:lastModifiedBy>
  <cp:revision>47</cp:revision>
  <dcterms:created xsi:type="dcterms:W3CDTF">2016-05-15T18:05:46Z</dcterms:created>
  <dcterms:modified xsi:type="dcterms:W3CDTF">2017-12-17T08:07:29Z</dcterms:modified>
</cp:coreProperties>
</file>