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653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560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736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781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386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557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360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14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355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781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369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6928C-740C-46D2-BBB6-0576692DA72E}" type="datetimeFigureOut">
              <a:rPr lang="en-US" smtClean="0"/>
              <a:t>3/11/2018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915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prstClr val="black"/>
                </a:solidFill>
              </a:rPr>
              <a:t>İSLAM HUKUK USULÜ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>
                <a:solidFill>
                  <a:prstClr val="black"/>
                </a:solidFill>
              </a:rPr>
              <a:t>ASLİ KAYNAKLAR: KİTAP/KUR’AN, SÜNNET, İCMA + </a:t>
            </a:r>
            <a:r>
              <a:rPr lang="tr-TR" dirty="0" smtClean="0">
                <a:solidFill>
                  <a:prstClr val="black"/>
                </a:solidFill>
              </a:rPr>
              <a:t>KIYAS</a:t>
            </a:r>
          </a:p>
          <a:p>
            <a:pPr marL="0" lvl="0" indent="0">
              <a:buNone/>
            </a:pPr>
            <a:r>
              <a:rPr lang="tr-TR" dirty="0" smtClean="0">
                <a:solidFill>
                  <a:prstClr val="black"/>
                </a:solidFill>
              </a:rPr>
              <a:t>B. </a:t>
            </a:r>
            <a:r>
              <a:rPr lang="tr-TR" b="1" u="sng" dirty="0" smtClean="0">
                <a:solidFill>
                  <a:prstClr val="black"/>
                </a:solidFill>
              </a:rPr>
              <a:t>SÜNNET</a:t>
            </a:r>
          </a:p>
          <a:p>
            <a:pPr marL="514350" lvl="0" indent="-514350"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Sünnet Kavramı</a:t>
            </a:r>
          </a:p>
          <a:p>
            <a:pPr marL="514350" lvl="0" indent="-514350"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Sünnetin </a:t>
            </a:r>
            <a:r>
              <a:rPr lang="en-US" dirty="0" err="1" smtClean="0">
                <a:solidFill>
                  <a:prstClr val="black"/>
                </a:solidFill>
              </a:rPr>
              <a:t>Delil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tr-TR" dirty="0" smtClean="0">
                <a:solidFill>
                  <a:prstClr val="black"/>
                </a:solidFill>
              </a:rPr>
              <a:t>Oluşu</a:t>
            </a:r>
            <a:endParaRPr lang="tr-TR" dirty="0">
              <a:solidFill>
                <a:prstClr val="black"/>
              </a:solidFill>
            </a:endParaRPr>
          </a:p>
          <a:p>
            <a:pPr marL="514350" lvl="0" indent="-514350">
              <a:buFont typeface="Arial" panose="020B0604020202020204" pitchFamily="34" charset="0"/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Sünnetin Hukuki </a:t>
            </a:r>
            <a:r>
              <a:rPr lang="en-US" dirty="0" err="1" smtClean="0">
                <a:solidFill>
                  <a:prstClr val="black"/>
                </a:solidFill>
              </a:rPr>
              <a:t>otoritesi</a:t>
            </a:r>
            <a:endParaRPr lang="en-US" dirty="0">
              <a:solidFill>
                <a:prstClr val="black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901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prstClr val="black"/>
                </a:solidFill>
              </a:rPr>
              <a:t>İSLAM HUKUK USULÜ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>
                <a:solidFill>
                  <a:prstClr val="black"/>
                </a:solidFill>
              </a:rPr>
              <a:t>ASLİ KAYNAKLAR: KİTAP/KUR’AN, SÜNNET, İCMA + </a:t>
            </a:r>
            <a:r>
              <a:rPr lang="tr-TR" dirty="0" smtClean="0">
                <a:solidFill>
                  <a:prstClr val="black"/>
                </a:solidFill>
              </a:rPr>
              <a:t>KIYAS</a:t>
            </a:r>
          </a:p>
          <a:p>
            <a:pPr marL="0" lvl="0" indent="0">
              <a:buNone/>
            </a:pPr>
            <a:r>
              <a:rPr lang="tr-TR" dirty="0" smtClean="0">
                <a:solidFill>
                  <a:prstClr val="black"/>
                </a:solidFill>
              </a:rPr>
              <a:t>B. </a:t>
            </a:r>
            <a:r>
              <a:rPr lang="tr-TR" b="1" u="sng" dirty="0" smtClean="0">
                <a:solidFill>
                  <a:prstClr val="black"/>
                </a:solidFill>
              </a:rPr>
              <a:t>SÜNNET</a:t>
            </a:r>
          </a:p>
          <a:p>
            <a:pPr marL="514350" lvl="0" indent="-514350"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Sünnet Kavramı</a:t>
            </a:r>
          </a:p>
          <a:p>
            <a:pPr marL="0" indent="0">
              <a:buNone/>
            </a:pPr>
            <a:r>
              <a:rPr lang="en-US" dirty="0" smtClean="0"/>
              <a:t>“</a:t>
            </a:r>
            <a:r>
              <a:rPr lang="en-US" dirty="0" err="1" smtClean="0"/>
              <a:t>Sünnetin</a:t>
            </a:r>
            <a:r>
              <a:rPr lang="en-US" dirty="0" smtClean="0"/>
              <a:t> </a:t>
            </a:r>
            <a:r>
              <a:rPr lang="en-US" dirty="0" err="1"/>
              <a:t>Tarifi</a:t>
            </a:r>
            <a:r>
              <a:rPr lang="en-US" dirty="0"/>
              <a:t>: Din </a:t>
            </a:r>
            <a:r>
              <a:rPr lang="en-US" dirty="0" err="1"/>
              <a:t>terminolojisinde</a:t>
            </a:r>
            <a:r>
              <a:rPr lang="en-US" dirty="0"/>
              <a:t> </a:t>
            </a:r>
            <a:r>
              <a:rPr lang="en-US" dirty="0" err="1"/>
              <a:t>sünnet</a:t>
            </a:r>
            <a:r>
              <a:rPr lang="en-US" dirty="0"/>
              <a:t>, </a:t>
            </a:r>
            <a:r>
              <a:rPr lang="en-US" dirty="0" err="1"/>
              <a:t>Allah'ın</a:t>
            </a:r>
            <a:r>
              <a:rPr lang="en-US" dirty="0"/>
              <a:t> </a:t>
            </a:r>
            <a:r>
              <a:rPr lang="en-US" dirty="0" err="1"/>
              <a:t>elçisinin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-</a:t>
            </a:r>
            <a:r>
              <a:rPr lang="en-US" dirty="0" err="1"/>
              <a:t>Allah'ın</a:t>
            </a:r>
            <a:r>
              <a:rPr lang="en-US" dirty="0"/>
              <a:t> </a:t>
            </a:r>
            <a:r>
              <a:rPr lang="en-US" dirty="0" err="1"/>
              <a:t>salâtı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selamı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olsun</a:t>
            </a:r>
            <a:r>
              <a:rPr lang="en-US" dirty="0"/>
              <a:t>- </a:t>
            </a:r>
            <a:r>
              <a:rPr lang="en-US" dirty="0" err="1"/>
              <a:t>ya</a:t>
            </a:r>
            <a:r>
              <a:rPr lang="en-US" dirty="0"/>
              <a:t> </a:t>
            </a:r>
            <a:r>
              <a:rPr lang="en-US" dirty="0" err="1"/>
              <a:t>sözü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</a:t>
            </a:r>
            <a:r>
              <a:rPr lang="en-US" dirty="0" err="1"/>
              <a:t>fiili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tasvibi</a:t>
            </a:r>
            <a:r>
              <a:rPr lang="en-US" dirty="0"/>
              <a:t> (</a:t>
            </a:r>
            <a:r>
              <a:rPr lang="en-US" dirty="0" err="1"/>
              <a:t>ikrar</a:t>
            </a:r>
            <a:r>
              <a:rPr lang="en-US" dirty="0"/>
              <a:t> </a:t>
            </a:r>
            <a:r>
              <a:rPr lang="en-US" dirty="0" err="1"/>
              <a:t>ı</a:t>
            </a:r>
            <a:r>
              <a:rPr lang="en-US" dirty="0" smtClean="0"/>
              <a:t>)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olur</a:t>
            </a:r>
            <a:r>
              <a:rPr lang="en-US" dirty="0" smtClean="0"/>
              <a:t>.” </a:t>
            </a:r>
            <a:r>
              <a:rPr lang="en-US" dirty="0" err="1" smtClean="0"/>
              <a:t>Hallaf</a:t>
            </a:r>
            <a:r>
              <a:rPr lang="en-US" dirty="0" smtClean="0"/>
              <a:t>, 181.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418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prstClr val="black"/>
                </a:solidFill>
              </a:rPr>
              <a:t>İSLAM HUKUK USULÜ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tr-TR" dirty="0">
                <a:solidFill>
                  <a:prstClr val="black"/>
                </a:solidFill>
              </a:rPr>
              <a:t>ASLİ KAYNAKLAR: KİTAP/KUR’AN, SÜNNET, İCMA + </a:t>
            </a:r>
            <a:r>
              <a:rPr lang="tr-TR" dirty="0" smtClean="0">
                <a:solidFill>
                  <a:prstClr val="black"/>
                </a:solidFill>
              </a:rPr>
              <a:t>KIYAS</a:t>
            </a:r>
          </a:p>
          <a:p>
            <a:pPr marL="0" lvl="0" indent="0">
              <a:buNone/>
            </a:pPr>
            <a:r>
              <a:rPr lang="tr-TR" dirty="0" smtClean="0">
                <a:solidFill>
                  <a:prstClr val="black"/>
                </a:solidFill>
              </a:rPr>
              <a:t>B. </a:t>
            </a:r>
            <a:r>
              <a:rPr lang="tr-TR" b="1" u="sng" dirty="0" smtClean="0">
                <a:solidFill>
                  <a:prstClr val="black"/>
                </a:solidFill>
              </a:rPr>
              <a:t>SÜNNET</a:t>
            </a:r>
          </a:p>
          <a:p>
            <a:pPr marL="514350" lvl="0" indent="-514350"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Sünnet Kavramı</a:t>
            </a:r>
          </a:p>
          <a:p>
            <a:pPr marL="514350" lvl="0" indent="-514350"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Sünnetin </a:t>
            </a:r>
            <a:r>
              <a:rPr lang="en-US" dirty="0" err="1" smtClean="0">
                <a:solidFill>
                  <a:prstClr val="black"/>
                </a:solidFill>
              </a:rPr>
              <a:t>Delil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tr-TR" dirty="0" smtClean="0">
                <a:solidFill>
                  <a:prstClr val="black"/>
                </a:solidFill>
              </a:rPr>
              <a:t>Oluşu</a:t>
            </a:r>
            <a:r>
              <a:rPr lang="en-US" dirty="0" smtClean="0">
                <a:solidFill>
                  <a:prstClr val="black"/>
                </a:solidFill>
              </a:rPr>
              <a:t>?</a:t>
            </a:r>
          </a:p>
          <a:p>
            <a:pPr marL="0" lvl="0" indent="0">
              <a:buNone/>
            </a:pPr>
            <a:r>
              <a:rPr lang="en-US" dirty="0" smtClean="0">
                <a:solidFill>
                  <a:prstClr val="black"/>
                </a:solidFill>
              </a:rPr>
              <a:t>“</a:t>
            </a:r>
            <a:r>
              <a:rPr lang="tr-TR" dirty="0" smtClean="0">
                <a:solidFill>
                  <a:prstClr val="black"/>
                </a:solidFill>
              </a:rPr>
              <a:t>Sünnetin </a:t>
            </a:r>
            <a:r>
              <a:rPr lang="tr-TR" dirty="0">
                <a:solidFill>
                  <a:prstClr val="black"/>
                </a:solidFill>
              </a:rPr>
              <a:t>delil olması: Müslümanlar te şri'i ve uyulması kastedilen</a:t>
            </a:r>
          </a:p>
          <a:p>
            <a:pPr marL="0" lvl="0" indent="0">
              <a:buNone/>
            </a:pPr>
            <a:r>
              <a:rPr lang="tr-TR" dirty="0">
                <a:solidFill>
                  <a:prstClr val="black"/>
                </a:solidFill>
              </a:rPr>
              <a:t>ve bize do ğru bir senet ile gelip kesinli ği, veya do ğruluğu üstün bir</a:t>
            </a:r>
          </a:p>
          <a:p>
            <a:pPr marL="0" lvl="0" indent="0">
              <a:buNone/>
            </a:pPr>
            <a:r>
              <a:rPr lang="tr-TR" dirty="0">
                <a:solidFill>
                  <a:prstClr val="black"/>
                </a:solidFill>
              </a:rPr>
              <a:t>zan ifade eden beygamber'in söz, fil, veya takriri'nin müslümanlar için</a:t>
            </a:r>
          </a:p>
          <a:p>
            <a:pPr marL="0" lvl="0" indent="0">
              <a:buNone/>
            </a:pPr>
            <a:r>
              <a:rPr lang="tr-TR" dirty="0">
                <a:solidFill>
                  <a:prstClr val="black"/>
                </a:solidFill>
              </a:rPr>
              <a:t>delil ve müctehitler de, mükelleflerin i şlerine şer'î hüküm çıkardıkları</a:t>
            </a:r>
          </a:p>
          <a:p>
            <a:pPr marL="0" lvl="0" indent="0">
              <a:buNone/>
            </a:pPr>
            <a:r>
              <a:rPr lang="tr-TR" dirty="0">
                <a:solidFill>
                  <a:prstClr val="black"/>
                </a:solidFill>
              </a:rPr>
              <a:t>teşri'î kaynak oldu ğunda ittifak etmi </a:t>
            </a:r>
            <a:r>
              <a:rPr lang="tr-TR" dirty="0" smtClean="0">
                <a:solidFill>
                  <a:prstClr val="black"/>
                </a:solidFill>
              </a:rPr>
              <a:t>şlerdir</a:t>
            </a:r>
            <a:r>
              <a:rPr lang="en-US" dirty="0" smtClean="0">
                <a:solidFill>
                  <a:prstClr val="black"/>
                </a:solidFill>
              </a:rPr>
              <a:t>”. </a:t>
            </a:r>
            <a:r>
              <a:rPr lang="en-US" dirty="0" err="1" smtClean="0">
                <a:solidFill>
                  <a:prstClr val="black"/>
                </a:solidFill>
              </a:rPr>
              <a:t>Hallaf</a:t>
            </a:r>
            <a:r>
              <a:rPr lang="en-US" dirty="0" smtClean="0">
                <a:solidFill>
                  <a:prstClr val="black"/>
                </a:solidFill>
              </a:rPr>
              <a:t>, 182.</a:t>
            </a:r>
            <a:endParaRPr lang="tr-TR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428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prstClr val="black"/>
                </a:solidFill>
              </a:rPr>
              <a:t>İSLAM HUKUK USULÜ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tr-TR" dirty="0">
                <a:solidFill>
                  <a:prstClr val="black"/>
                </a:solidFill>
              </a:rPr>
              <a:t>ASLİ KAYNAKLAR: KİTAP/KUR’AN, SÜNNET, İCMA + </a:t>
            </a:r>
            <a:r>
              <a:rPr lang="tr-TR" dirty="0" smtClean="0">
                <a:solidFill>
                  <a:prstClr val="black"/>
                </a:solidFill>
              </a:rPr>
              <a:t>KIYAS</a:t>
            </a:r>
          </a:p>
          <a:p>
            <a:pPr marL="0" lvl="0" indent="0">
              <a:buNone/>
            </a:pPr>
            <a:r>
              <a:rPr lang="tr-TR" dirty="0" smtClean="0">
                <a:solidFill>
                  <a:prstClr val="black"/>
                </a:solidFill>
              </a:rPr>
              <a:t>B. </a:t>
            </a:r>
            <a:r>
              <a:rPr lang="tr-TR" b="1" u="sng" dirty="0" smtClean="0">
                <a:solidFill>
                  <a:prstClr val="black"/>
                </a:solidFill>
              </a:rPr>
              <a:t>SÜNNET</a:t>
            </a:r>
          </a:p>
          <a:p>
            <a:pPr marL="514350" lvl="0" indent="-514350"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Sünnet Kavramı</a:t>
            </a:r>
          </a:p>
          <a:p>
            <a:pPr marL="514350" lvl="0" indent="-514350"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Sünnetin </a:t>
            </a:r>
            <a:r>
              <a:rPr lang="en-US" dirty="0" err="1" smtClean="0">
                <a:solidFill>
                  <a:prstClr val="black"/>
                </a:solidFill>
              </a:rPr>
              <a:t>Delil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tr-TR" dirty="0" smtClean="0">
                <a:solidFill>
                  <a:prstClr val="black"/>
                </a:solidFill>
              </a:rPr>
              <a:t>Oluşu</a:t>
            </a:r>
            <a:endParaRPr lang="tr-TR" dirty="0">
              <a:solidFill>
                <a:prstClr val="black"/>
              </a:solidFill>
            </a:endParaRPr>
          </a:p>
          <a:p>
            <a:pPr marL="514350" lvl="0" indent="-514350">
              <a:buFont typeface="Arial" panose="020B0604020202020204" pitchFamily="34" charset="0"/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Sünnetin Hukuki </a:t>
            </a:r>
            <a:r>
              <a:rPr lang="en-US" dirty="0" err="1" smtClean="0">
                <a:solidFill>
                  <a:prstClr val="black"/>
                </a:solidFill>
              </a:rPr>
              <a:t>otoritesi</a:t>
            </a:r>
            <a:r>
              <a:rPr lang="en-US" dirty="0" smtClean="0">
                <a:solidFill>
                  <a:prstClr val="black"/>
                </a:solidFill>
              </a:rPr>
              <a:t>:</a:t>
            </a:r>
          </a:p>
          <a:p>
            <a:pPr marL="0" lvl="0" indent="0">
              <a:buNone/>
            </a:pPr>
            <a:r>
              <a:rPr lang="en-US" dirty="0" err="1">
                <a:solidFill>
                  <a:prstClr val="black"/>
                </a:solidFill>
              </a:rPr>
              <a:t>Yüce</a:t>
            </a:r>
            <a:r>
              <a:rPr lang="en-US" dirty="0">
                <a:solidFill>
                  <a:prstClr val="black"/>
                </a:solidFill>
              </a:rPr>
              <a:t> Allah </a:t>
            </a:r>
            <a:r>
              <a:rPr lang="en-US" dirty="0" err="1">
                <a:solidFill>
                  <a:prstClr val="black"/>
                </a:solidFill>
              </a:rPr>
              <a:t>Kur'an</a:t>
            </a:r>
            <a:r>
              <a:rPr lang="en-US" dirty="0">
                <a:solidFill>
                  <a:prstClr val="black"/>
                </a:solidFill>
              </a:rPr>
              <a:t>' ın </a:t>
            </a:r>
            <a:r>
              <a:rPr lang="en-US" dirty="0" err="1">
                <a:solidFill>
                  <a:prstClr val="black"/>
                </a:solidFill>
              </a:rPr>
              <a:t>birçok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âyetlerinde</a:t>
            </a:r>
            <a:endParaRPr lang="en-US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US" dirty="0" err="1">
                <a:solidFill>
                  <a:prstClr val="black"/>
                </a:solidFill>
              </a:rPr>
              <a:t>peygamber'e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itaat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ı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emretmiş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ve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elçisine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olan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itaat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ı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kendisine</a:t>
            </a:r>
            <a:endParaRPr lang="en-US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US" dirty="0" err="1">
                <a:solidFill>
                  <a:prstClr val="black"/>
                </a:solidFill>
              </a:rPr>
              <a:t>itaat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saymıştır</a:t>
            </a:r>
            <a:r>
              <a:rPr lang="en-US" dirty="0">
                <a:solidFill>
                  <a:prstClr val="black"/>
                </a:solidFill>
              </a:rPr>
              <a:t>. </a:t>
            </a:r>
            <a:r>
              <a:rPr lang="en-US" dirty="0" err="1">
                <a:solidFill>
                  <a:prstClr val="black"/>
                </a:solidFill>
              </a:rPr>
              <a:t>Müslümanlara</a:t>
            </a:r>
            <a:r>
              <a:rPr lang="en-US" dirty="0">
                <a:solidFill>
                  <a:prstClr val="black"/>
                </a:solidFill>
              </a:rPr>
              <a:t>, </a:t>
            </a:r>
            <a:r>
              <a:rPr lang="en-US" dirty="0" err="1">
                <a:solidFill>
                  <a:prstClr val="black"/>
                </a:solidFill>
              </a:rPr>
              <a:t>herhangi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bir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şeyde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ihtilâf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ettikleri</a:t>
            </a:r>
            <a:r>
              <a:rPr lang="en-US" dirty="0">
                <a:solidFill>
                  <a:prstClr val="black"/>
                </a:solidFill>
              </a:rPr>
              <a:t> zaman,</a:t>
            </a:r>
          </a:p>
          <a:p>
            <a:pPr marL="0" lvl="0" indent="0">
              <a:buNone/>
            </a:pPr>
            <a:r>
              <a:rPr lang="en-US" dirty="0" err="1">
                <a:solidFill>
                  <a:prstClr val="black"/>
                </a:solidFill>
              </a:rPr>
              <a:t>onu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Allah'a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ve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Peygamber'e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götürmelerini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emretmi</a:t>
            </a:r>
            <a:r>
              <a:rPr lang="en-US" dirty="0">
                <a:solidFill>
                  <a:prstClr val="black"/>
                </a:solidFill>
              </a:rPr>
              <a:t> ş, </a:t>
            </a:r>
            <a:r>
              <a:rPr lang="en-US" dirty="0" err="1">
                <a:solidFill>
                  <a:prstClr val="black"/>
                </a:solidFill>
              </a:rPr>
              <a:t>Allah'ın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ve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elçisinin</a:t>
            </a:r>
            <a:endParaRPr lang="en-US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US" dirty="0" err="1">
                <a:solidFill>
                  <a:prstClr val="black"/>
                </a:solidFill>
              </a:rPr>
              <a:t>verdiği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bir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hüküm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için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mü'minlere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seçme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hakk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ı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tanımamıştır</a:t>
            </a:r>
            <a:r>
              <a:rPr lang="en-US" dirty="0" smtClean="0">
                <a:solidFill>
                  <a:prstClr val="black"/>
                </a:solidFill>
              </a:rPr>
              <a:t>. </a:t>
            </a:r>
            <a:r>
              <a:rPr lang="en-US" dirty="0" err="1" smtClean="0">
                <a:solidFill>
                  <a:prstClr val="black"/>
                </a:solidFill>
              </a:rPr>
              <a:t>Hallaf</a:t>
            </a:r>
            <a:r>
              <a:rPr lang="en-US" smtClean="0">
                <a:solidFill>
                  <a:prstClr val="black"/>
                </a:solidFill>
              </a:rPr>
              <a:t>, 182.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5436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238</Words>
  <Application>Microsoft Office PowerPoint</Application>
  <PresentationFormat>Widescreen</PresentationFormat>
  <Paragraphs>34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İSLAM HUKUK USULÜ</vt:lpstr>
      <vt:lpstr>İSLAM HUKUK USULÜ</vt:lpstr>
      <vt:lpstr>İSLAM HUKUK USULÜ</vt:lpstr>
      <vt:lpstr>İSLAM HUKUK USULÜ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İSLAM HUKUK USULÜ</dc:title>
  <dc:creator>Osman Taştan</dc:creator>
  <cp:lastModifiedBy>Osman Taştan</cp:lastModifiedBy>
  <cp:revision>7</cp:revision>
  <dcterms:created xsi:type="dcterms:W3CDTF">2018-01-20T13:04:21Z</dcterms:created>
  <dcterms:modified xsi:type="dcterms:W3CDTF">2018-03-11T16:28:12Z</dcterms:modified>
</cp:coreProperties>
</file>