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72" r:id="rId3"/>
    <p:sldId id="265" r:id="rId4"/>
    <p:sldId id="266" r:id="rId5"/>
    <p:sldId id="285" r:id="rId6"/>
    <p:sldId id="284" r:id="rId7"/>
    <p:sldId id="279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8B30E-9824-4BC2-AD8B-4DC080BC3F6D}" type="datetimeFigureOut">
              <a:rPr lang="tr-TR" smtClean="0"/>
              <a:pPr/>
              <a:t>5.2.2018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5BDFD-9485-4979-8BD0-E578525C052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3214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7DC39-AF8A-430F-8495-4F572BDAD87C}" type="slidenum">
              <a:rPr lang="en-GB">
                <a:latin typeface="Arial" pitchFamily="34" charset="0"/>
                <a:ea typeface="MS PGothic" pitchFamily="34" charset="-128"/>
              </a:rPr>
              <a:pPr/>
              <a:t>3</a:t>
            </a:fld>
            <a:endParaRPr lang="en-GB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DC4728F-D809-45D0-B311-084AB1C09449}" type="slidenum">
              <a:rPr lang="en-GB" sz="1200">
                <a:latin typeface="Arial" pitchFamily="34" charset="0"/>
              </a:rPr>
              <a:pPr algn="r"/>
              <a:t>4</a:t>
            </a:fld>
            <a:endParaRPr lang="en-GB" sz="1200">
              <a:latin typeface="Arial" pitchFamily="34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CB99AC3-12F7-413F-922D-6E19F79DFD56}" type="slidenum">
              <a:rPr lang="en-GB" sz="1200">
                <a:latin typeface="Arial" pitchFamily="34" charset="0"/>
              </a:rPr>
              <a:pPr algn="r"/>
              <a:t>6</a:t>
            </a:fld>
            <a:endParaRPr lang="en-GB" sz="1200">
              <a:latin typeface="Arial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CB99AC3-12F7-413F-922D-6E19F79DFD56}" type="slidenum">
              <a:rPr lang="en-GB" sz="1200">
                <a:latin typeface="Arial" pitchFamily="34" charset="0"/>
              </a:rPr>
              <a:pPr algn="r"/>
              <a:t>7</a:t>
            </a:fld>
            <a:endParaRPr lang="en-GB" sz="1200">
              <a:latin typeface="Arial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5.2.2018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5.2.2018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5.2.2018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5.2.2018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5.2.2018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5.2.2018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5.2.2018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5.2.2018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5.2.2018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5.2.2018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5.2.2018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5.2.2018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BÜYÜK SELÇUKLU DEVLETİ SİYASÎ TARİH </a:t>
            </a:r>
            <a:endParaRPr lang="tr-TR" dirty="0"/>
          </a:p>
        </p:txBody>
      </p:sp>
      <p:pic>
        <p:nvPicPr>
          <p:cNvPr id="23554" name="Picture 2" descr="http://t2.gstatic.com/images?q=tbn:ANd9GcRMqJrCux-sAOpDANBRNqL9etuFlR-KqhIJx1np61pBs97gxwlbxqSbKWRUd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48680"/>
            <a:ext cx="4104456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SELÇUKLU DEVLETİ SİYASÎ TARİH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60208"/>
          </a:xfrm>
        </p:spPr>
        <p:txBody>
          <a:bodyPr>
            <a:normAutofit lnSpcReduction="10000"/>
          </a:bodyPr>
          <a:lstStyle/>
          <a:p>
            <a:pPr lvl="0"/>
            <a:r>
              <a:rPr lang="tr-TR" sz="2800" dirty="0" smtClean="0"/>
              <a:t>Büyük </a:t>
            </a:r>
            <a:r>
              <a:rPr lang="tr-TR" sz="2800" dirty="0" smtClean="0"/>
              <a:t>Selçukluların Siyasî Tarihi</a:t>
            </a:r>
            <a:endParaRPr lang="tr-TR" sz="2400" dirty="0" smtClean="0"/>
          </a:p>
          <a:p>
            <a:pPr lvl="1"/>
            <a:r>
              <a:rPr lang="tr-TR" sz="2500" dirty="0" smtClean="0"/>
              <a:t>Selçukluların Kökeni ve Devletin Kuruluşu</a:t>
            </a:r>
            <a:endParaRPr lang="tr-TR" sz="2100" dirty="0" smtClean="0"/>
          </a:p>
          <a:p>
            <a:pPr lvl="1"/>
            <a:r>
              <a:rPr lang="tr-TR" sz="2500" dirty="0" smtClean="0"/>
              <a:t>Selçukluların Yükseliş Dönemi</a:t>
            </a:r>
            <a:endParaRPr lang="tr-TR" sz="2100" dirty="0" smtClean="0"/>
          </a:p>
          <a:p>
            <a:pPr lvl="2"/>
            <a:r>
              <a:rPr lang="tr-TR" sz="2100" dirty="0" smtClean="0"/>
              <a:t>Tuğrul Bey (1040-1063)</a:t>
            </a:r>
            <a:endParaRPr lang="tr-TR" sz="1700" dirty="0" smtClean="0"/>
          </a:p>
          <a:p>
            <a:pPr lvl="2"/>
            <a:r>
              <a:rPr lang="tr-TR" sz="2100" dirty="0" smtClean="0"/>
              <a:t>Alp </a:t>
            </a:r>
            <a:r>
              <a:rPr lang="tr-TR" sz="2100" dirty="0" err="1" smtClean="0"/>
              <a:t>Arslan</a:t>
            </a:r>
            <a:r>
              <a:rPr lang="tr-TR" sz="2100" dirty="0" smtClean="0"/>
              <a:t> (1064-1072)</a:t>
            </a:r>
            <a:endParaRPr lang="tr-TR" sz="1700" dirty="0" smtClean="0"/>
          </a:p>
          <a:p>
            <a:pPr lvl="2"/>
            <a:r>
              <a:rPr lang="tr-TR" sz="2100" dirty="0" err="1" smtClean="0"/>
              <a:t>Melikşah</a:t>
            </a:r>
            <a:r>
              <a:rPr lang="tr-TR" sz="2100" dirty="0" smtClean="0"/>
              <a:t> (1072-1092)</a:t>
            </a:r>
            <a:endParaRPr lang="tr-TR" sz="1700" dirty="0" smtClean="0"/>
          </a:p>
          <a:p>
            <a:pPr lvl="1"/>
            <a:r>
              <a:rPr lang="tr-TR" sz="2500" dirty="0" smtClean="0"/>
              <a:t>Selçukluların Duraklama ve Yıkılış Dönemi</a:t>
            </a:r>
            <a:endParaRPr lang="tr-TR" sz="2100" dirty="0" smtClean="0"/>
          </a:p>
          <a:p>
            <a:pPr lvl="0"/>
            <a:r>
              <a:rPr lang="tr-TR" sz="2800" dirty="0" smtClean="0"/>
              <a:t>Diğer Selçuklu Devletleri</a:t>
            </a:r>
            <a:endParaRPr lang="tr-TR" sz="2400" dirty="0" smtClean="0"/>
          </a:p>
          <a:p>
            <a:pPr lvl="1"/>
            <a:r>
              <a:rPr lang="tr-TR" sz="2500" dirty="0" smtClean="0"/>
              <a:t>Irak Selçukluları (1119-1194)</a:t>
            </a:r>
            <a:endParaRPr lang="tr-TR" sz="2100" dirty="0" smtClean="0"/>
          </a:p>
          <a:p>
            <a:pPr lvl="1"/>
            <a:r>
              <a:rPr lang="tr-TR" sz="2500" dirty="0" smtClean="0"/>
              <a:t>Kirman Selçukluları (1040-1187</a:t>
            </a:r>
            <a:endParaRPr lang="tr-TR" sz="2100" dirty="0" smtClean="0"/>
          </a:p>
          <a:p>
            <a:pPr lvl="1"/>
            <a:r>
              <a:rPr lang="tr-TR" sz="2500" dirty="0" smtClean="0"/>
              <a:t>Suriye Selçukluları (1070-1117)</a:t>
            </a:r>
            <a:endParaRPr lang="tr-TR" sz="2100" dirty="0" smtClean="0"/>
          </a:p>
          <a:p>
            <a:pPr lvl="1"/>
            <a:r>
              <a:rPr lang="tr-TR" sz="2500" dirty="0" smtClean="0"/>
              <a:t>Türkiye/Anadolu Selçukluları (1075-1308)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newspaper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23825" y="-84138"/>
            <a:ext cx="9393238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609600" y="2309813"/>
            <a:ext cx="75199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000" b="1">
                <a:solidFill>
                  <a:srgbClr val="4C4C4C"/>
                </a:solidFill>
                <a:latin typeface="Arial" pitchFamily="34" charset="0"/>
              </a:rPr>
              <a:t>Büyük Selçuklu İmparatorluğu</a:t>
            </a:r>
            <a:endParaRPr lang="en-US" sz="4000" b="1">
              <a:latin typeface="Arial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85800" y="3048000"/>
            <a:ext cx="3733800" cy="3581400"/>
          </a:xfrm>
          <a:prstGeom prst="rect">
            <a:avLst/>
          </a:prstGeom>
          <a:solidFill>
            <a:srgbClr val="CFC6A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800600" y="2971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>
              <a:latin typeface="Arial" pitchFamily="34" charset="0"/>
            </a:endParaRPr>
          </a:p>
        </p:txBody>
      </p:sp>
      <p:sp>
        <p:nvSpPr>
          <p:cNvPr id="4104" name="Text Box 10"/>
          <p:cNvSpPr txBox="1">
            <a:spLocks noChangeArrowheads="1"/>
          </p:cNvSpPr>
          <p:nvPr/>
        </p:nvSpPr>
        <p:spPr bwMode="auto">
          <a:xfrm>
            <a:off x="2222500" y="950913"/>
            <a:ext cx="37957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600" b="1">
                <a:solidFill>
                  <a:srgbClr val="1C1C1C"/>
                </a:solidFill>
                <a:latin typeface="Castellar" pitchFamily="18" charset="0"/>
              </a:rPr>
              <a:t>SELÇUKLULAR</a:t>
            </a:r>
            <a:endParaRPr lang="en-GB" sz="3600" b="1">
              <a:solidFill>
                <a:srgbClr val="1C1C1C"/>
              </a:solidFill>
              <a:latin typeface="Castellar" pitchFamily="18" charset="0"/>
            </a:endParaRPr>
          </a:p>
        </p:txBody>
      </p:sp>
      <p:sp>
        <p:nvSpPr>
          <p:cNvPr id="4106" name="Text Box 12"/>
          <p:cNvSpPr txBox="1">
            <a:spLocks noChangeArrowheads="1"/>
          </p:cNvSpPr>
          <p:nvPr/>
        </p:nvSpPr>
        <p:spPr bwMode="auto">
          <a:xfrm>
            <a:off x="7559675" y="1865313"/>
            <a:ext cx="9715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4C4C4C"/>
                </a:solidFill>
              </a:rPr>
              <a:t>- Since </a:t>
            </a:r>
            <a:r>
              <a:rPr lang="tr-TR" sz="1200" b="1">
                <a:solidFill>
                  <a:srgbClr val="4C4C4C"/>
                </a:solidFill>
              </a:rPr>
              <a:t>1976</a:t>
            </a:r>
            <a:endParaRPr lang="en-US" sz="1200" b="1">
              <a:solidFill>
                <a:srgbClr val="4C4C4C"/>
              </a:solidFill>
            </a:endParaRPr>
          </a:p>
        </p:txBody>
      </p:sp>
      <p:pic>
        <p:nvPicPr>
          <p:cNvPr id="4109" name="Picture 12" descr="http://www.bilalbursal.com/wp-content/uploads/2010/08/malazgir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3068638"/>
            <a:ext cx="33782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0" name="Picture 14" descr="http://www.karalahana.com/makaleler/tarih/cift-basli-kart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72113" y="3068638"/>
            <a:ext cx="2987675" cy="356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9" descr="newspaper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23825" y="1537"/>
            <a:ext cx="9393238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23" name="Text Box 5"/>
          <p:cNvSpPr txBox="1">
            <a:spLocks noChangeArrowheads="1"/>
          </p:cNvSpPr>
          <p:nvPr/>
        </p:nvSpPr>
        <p:spPr bwMode="auto">
          <a:xfrm>
            <a:off x="4800600" y="2971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>
              <a:latin typeface="Arial" pitchFamily="34" charset="0"/>
            </a:endParaRPr>
          </a:p>
        </p:txBody>
      </p:sp>
      <p:sp>
        <p:nvSpPr>
          <p:cNvPr id="81924" name="Text Box 6"/>
          <p:cNvSpPr txBox="1">
            <a:spLocks noChangeArrowheads="1"/>
          </p:cNvSpPr>
          <p:nvPr/>
        </p:nvSpPr>
        <p:spPr bwMode="auto">
          <a:xfrm>
            <a:off x="576263" y="2457450"/>
            <a:ext cx="817245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tr-TR" sz="2400" b="1" dirty="0">
                <a:latin typeface="Arial" pitchFamily="34" charset="0"/>
              </a:rPr>
              <a:t>Selçuklu </a:t>
            </a:r>
            <a:r>
              <a:rPr lang="tr-TR" sz="2400" b="1" dirty="0" smtClean="0">
                <a:latin typeface="Arial" pitchFamily="34" charset="0"/>
              </a:rPr>
              <a:t>İmparatorluğu</a:t>
            </a:r>
            <a:r>
              <a:rPr lang="tr-TR" sz="2400" dirty="0" smtClean="0"/>
              <a:t> (1040-1157)</a:t>
            </a:r>
            <a:r>
              <a:rPr lang="tr-TR" sz="2400" b="1" dirty="0" smtClean="0">
                <a:latin typeface="Arial" pitchFamily="34" charset="0"/>
              </a:rPr>
              <a:t> </a:t>
            </a:r>
            <a:r>
              <a:rPr lang="tr-TR" sz="2400" b="1" dirty="0">
                <a:latin typeface="Arial" pitchFamily="34" charset="0"/>
              </a:rPr>
              <a:t>Türklerin kurmuş olduğu yüze yakın siyasi teşekkül arasında yer alan dört büyük imparatorluk (Hun, Göktürk, Selçuklu, Osmanlı)’dan üçüncüsüdür.</a:t>
            </a:r>
            <a:r>
              <a:rPr lang="tr-TR" sz="2400" b="1" dirty="0"/>
              <a:t> </a:t>
            </a:r>
            <a:endParaRPr lang="tr-TR" sz="2400" b="1" dirty="0">
              <a:latin typeface="Arial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tr-TR" sz="2400" b="1" dirty="0">
                <a:latin typeface="Arial" pitchFamily="34" charset="0"/>
              </a:rPr>
              <a:t>Selçuklu İmparatorluğunun temelleri Horasan’da yani tamamen İslamlaşmış bir bölgede atılmıştır</a:t>
            </a:r>
            <a:r>
              <a:rPr lang="tr-TR" sz="2400" b="1" dirty="0" smtClean="0">
                <a:latin typeface="Arial" pitchFamily="34" charset="0"/>
              </a:rPr>
              <a:t>. Bu </a:t>
            </a:r>
            <a:r>
              <a:rPr lang="tr-TR" sz="2400" b="1" dirty="0">
                <a:latin typeface="Arial" pitchFamily="34" charset="0"/>
              </a:rPr>
              <a:t>sebeple onda eski Türk toplumu değerleriyle İslami değerlerin uyumlu bir kaynaşmasına şahit olmaktayız</a:t>
            </a:r>
            <a:r>
              <a:rPr lang="tr-TR" sz="2400" b="1" dirty="0" smtClean="0">
                <a:latin typeface="Arial" pitchFamily="34" charset="0"/>
              </a:rPr>
              <a:t>.</a:t>
            </a:r>
            <a:endParaRPr lang="tr-TR" sz="2400" b="1" dirty="0">
              <a:latin typeface="Arial" pitchFamily="34" charset="0"/>
            </a:endParaRPr>
          </a:p>
          <a:p>
            <a:pPr algn="just">
              <a:spcBef>
                <a:spcPct val="50000"/>
              </a:spcBef>
            </a:pPr>
            <a:endParaRPr lang="en-US" sz="2400" b="1" dirty="0">
              <a:latin typeface="Arial" pitchFamily="34" charset="0"/>
            </a:endParaRPr>
          </a:p>
        </p:txBody>
      </p:sp>
      <p:sp>
        <p:nvSpPr>
          <p:cNvPr id="81925" name="Text Box 10"/>
          <p:cNvSpPr txBox="1">
            <a:spLocks noChangeArrowheads="1"/>
          </p:cNvSpPr>
          <p:nvPr/>
        </p:nvSpPr>
        <p:spPr bwMode="auto">
          <a:xfrm>
            <a:off x="1439863" y="657225"/>
            <a:ext cx="68294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200" b="1">
                <a:solidFill>
                  <a:srgbClr val="4C4C4C"/>
                </a:solidFill>
                <a:latin typeface="Arial" pitchFamily="34" charset="0"/>
              </a:rPr>
              <a:t>Büyük Selçuklu </a:t>
            </a:r>
          </a:p>
          <a:p>
            <a:pPr algn="ctr"/>
            <a:r>
              <a:rPr lang="tr-TR" sz="3200" b="1">
                <a:solidFill>
                  <a:srgbClr val="4C4C4C"/>
                </a:solidFill>
                <a:latin typeface="Arial" pitchFamily="34" charset="0"/>
              </a:rPr>
              <a:t>İmparatorluğu (1040-1157)</a:t>
            </a:r>
            <a:endParaRPr lang="en-GB" sz="3200" b="1">
              <a:solidFill>
                <a:srgbClr val="1C1C1C"/>
              </a:solidFill>
              <a:latin typeface="Castellar" pitchFamily="18" charset="0"/>
            </a:endParaRPr>
          </a:p>
        </p:txBody>
      </p:sp>
      <p:sp>
        <p:nvSpPr>
          <p:cNvPr id="81926" name="Text Box 12"/>
          <p:cNvSpPr txBox="1">
            <a:spLocks noChangeArrowheads="1"/>
          </p:cNvSpPr>
          <p:nvPr/>
        </p:nvSpPr>
        <p:spPr bwMode="auto">
          <a:xfrm>
            <a:off x="7559675" y="1865313"/>
            <a:ext cx="9715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4C4C4C"/>
                </a:solidFill>
              </a:rPr>
              <a:t>- Since </a:t>
            </a:r>
            <a:r>
              <a:rPr lang="tr-TR" sz="1200" b="1">
                <a:solidFill>
                  <a:srgbClr val="4C4C4C"/>
                </a:solidFill>
              </a:rPr>
              <a:t>1976</a:t>
            </a:r>
            <a:endParaRPr lang="en-US" sz="1200" b="1">
              <a:solidFill>
                <a:srgbClr val="4C4C4C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tr-TR" dirty="0" smtClean="0"/>
              <a:t>BÜYÜK SELÇUKLULARIN SİYASÎ TARİHİ</a:t>
            </a:r>
            <a:endParaRPr lang="tr-TR" dirty="0"/>
          </a:p>
        </p:txBody>
      </p:sp>
      <p:pic>
        <p:nvPicPr>
          <p:cNvPr id="6" name="il_fi" descr="http://www.tarihharitasi.com/images/ilk-mus-turk-dev/buy-selc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268760"/>
            <a:ext cx="7200800" cy="4752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9" descr="newspaper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23825" y="-70471"/>
            <a:ext cx="9393238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4800600" y="2971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>
              <a:latin typeface="Arial" pitchFamily="34" charset="0"/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251520" y="2348880"/>
            <a:ext cx="889248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000" b="1" dirty="0" smtClean="0"/>
              <a:t>Alp </a:t>
            </a:r>
            <a:r>
              <a:rPr lang="tr-TR" sz="2000" b="1" dirty="0" err="1" smtClean="0"/>
              <a:t>Arslan’ın</a:t>
            </a:r>
            <a:r>
              <a:rPr lang="tr-TR" sz="2000" b="1" dirty="0" smtClean="0"/>
              <a:t> yerine oğlu </a:t>
            </a:r>
            <a:r>
              <a:rPr lang="tr-TR" sz="2000" b="1" dirty="0" err="1" smtClean="0"/>
              <a:t>Melikşah</a:t>
            </a:r>
            <a:r>
              <a:rPr lang="tr-TR" sz="2000" b="1" dirty="0" smtClean="0"/>
              <a:t> geçmiş, aile içi çekişmeleri bastırdıktan sonra, Şiîlerle mücadeleye hız vermiş, Anadolu’nun tamamen Türk-İslâm yurdu olması için çabalamıştır. O, Bizanslılara talepleri doğrultusunda yardım göndermiştir. </a:t>
            </a:r>
            <a:r>
              <a:rPr lang="tr-TR" sz="2000" b="1" dirty="0" err="1" smtClean="0"/>
              <a:t>Melikşah</a:t>
            </a:r>
            <a:r>
              <a:rPr lang="tr-TR" sz="2000" b="1" dirty="0" smtClean="0"/>
              <a:t> döneminde Diyarbakır bölgesi fethedilip, </a:t>
            </a:r>
            <a:r>
              <a:rPr lang="tr-TR" sz="2000" b="1" dirty="0" err="1" smtClean="0"/>
              <a:t>Mervanîlere</a:t>
            </a:r>
            <a:r>
              <a:rPr lang="tr-TR" sz="2000" b="1" dirty="0" smtClean="0"/>
              <a:t> son verilmiştir. </a:t>
            </a:r>
            <a:r>
              <a:rPr lang="tr-TR" sz="2000" b="1" dirty="0" err="1" smtClean="0"/>
              <a:t>Dımeşk’i</a:t>
            </a:r>
            <a:r>
              <a:rPr lang="tr-TR" sz="2000" b="1" dirty="0" smtClean="0"/>
              <a:t> almış, Fatımî Devleti’ni de ortadan kaldırmaya uğraşmışsa da buna muvaffak olamamıştır. Kardeşi Suriye Meliki Tutuş ve </a:t>
            </a:r>
            <a:r>
              <a:rPr lang="tr-TR" sz="2000" b="1" dirty="0" err="1" smtClean="0"/>
              <a:t>Kutalmışoğlu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Süleymanşah</a:t>
            </a:r>
            <a:r>
              <a:rPr lang="tr-TR" sz="2000" b="1" dirty="0" smtClean="0"/>
              <a:t> ile mücadele etmiştir. </a:t>
            </a:r>
          </a:p>
          <a:p>
            <a:r>
              <a:rPr lang="tr-TR" sz="2000" dirty="0" smtClean="0"/>
              <a:t>Alp </a:t>
            </a:r>
            <a:r>
              <a:rPr lang="tr-TR" sz="2000" dirty="0" err="1" smtClean="0"/>
              <a:t>Arslan</a:t>
            </a:r>
            <a:r>
              <a:rPr lang="tr-TR" sz="2000" dirty="0" smtClean="0"/>
              <a:t> Fatımîlere ait topraklardan bir kısmını fethetmiş, </a:t>
            </a:r>
            <a:r>
              <a:rPr lang="tr-TR" sz="2000" dirty="0" err="1" smtClean="0"/>
              <a:t>Melikşah</a:t>
            </a:r>
            <a:r>
              <a:rPr lang="tr-TR" sz="2000" dirty="0" smtClean="0"/>
              <a:t> da aynı yolda ilerlemiştir. Alp </a:t>
            </a:r>
            <a:r>
              <a:rPr lang="tr-TR" sz="2000" dirty="0" err="1" smtClean="0"/>
              <a:t>Arslan</a:t>
            </a:r>
            <a:r>
              <a:rPr lang="tr-TR" sz="2000" dirty="0" smtClean="0"/>
              <a:t> zamanından beri Suriye ve daha güneye yürüyen meşhur Türkmen beylerinden </a:t>
            </a:r>
            <a:r>
              <a:rPr lang="tr-TR" sz="2000" b="1" dirty="0" smtClean="0"/>
              <a:t>Atsız</a:t>
            </a:r>
            <a:r>
              <a:rPr lang="tr-TR" sz="2000" dirty="0" smtClean="0"/>
              <a:t>, seferlerini </a:t>
            </a:r>
            <a:r>
              <a:rPr lang="tr-TR" sz="2000" dirty="0" err="1" smtClean="0"/>
              <a:t>Melikşah</a:t>
            </a:r>
            <a:r>
              <a:rPr lang="tr-TR" sz="2000" dirty="0" smtClean="0"/>
              <a:t> zamanında da sürdürmüştür. </a:t>
            </a:r>
            <a:r>
              <a:rPr lang="tr-TR" sz="2000" i="1" dirty="0" err="1" smtClean="0"/>
              <a:t>Remle</a:t>
            </a:r>
            <a:r>
              <a:rPr lang="tr-TR" sz="2000" dirty="0" err="1" smtClean="0"/>
              <a:t>’yi</a:t>
            </a:r>
            <a:r>
              <a:rPr lang="tr-TR" sz="2000" dirty="0" smtClean="0"/>
              <a:t> fethetmiş, Kudüs’ü de antlaşma yoluyla Selçuklu toraklarına dahil ettikten sonra, </a:t>
            </a:r>
            <a:r>
              <a:rPr lang="tr-TR" sz="2000" i="1" dirty="0" err="1" smtClean="0"/>
              <a:t>Trablusşam</a:t>
            </a:r>
            <a:r>
              <a:rPr lang="tr-TR" sz="2000" dirty="0" smtClean="0"/>
              <a:t> ve </a:t>
            </a:r>
            <a:r>
              <a:rPr lang="tr-TR" sz="2000" i="1" dirty="0" smtClean="0"/>
              <a:t>Sur</a:t>
            </a:r>
            <a:r>
              <a:rPr lang="tr-TR" sz="2000" dirty="0" smtClean="0"/>
              <a:t>’u almıştır. Uzun süre muhasara ettiği </a:t>
            </a:r>
            <a:r>
              <a:rPr lang="tr-TR" sz="2000" dirty="0" err="1" smtClean="0"/>
              <a:t>Dımeşk’i</a:t>
            </a:r>
            <a:r>
              <a:rPr lang="tr-TR" sz="2000" dirty="0" smtClean="0"/>
              <a:t> 1076 Mart’ında Selçuklu topraklarına katmaya muvaffak olmuştur. </a:t>
            </a:r>
            <a:endParaRPr lang="tr-TR" sz="2000" b="1" dirty="0" smtClean="0"/>
          </a:p>
        </p:txBody>
      </p:sp>
      <p:sp>
        <p:nvSpPr>
          <p:cNvPr id="34824" name="Text Box 10"/>
          <p:cNvSpPr txBox="1">
            <a:spLocks noChangeArrowheads="1"/>
          </p:cNvSpPr>
          <p:nvPr/>
        </p:nvSpPr>
        <p:spPr bwMode="auto">
          <a:xfrm>
            <a:off x="1439863" y="657225"/>
            <a:ext cx="68294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200" b="1">
                <a:solidFill>
                  <a:srgbClr val="4C4C4C"/>
                </a:solidFill>
                <a:latin typeface="Arial" pitchFamily="34" charset="0"/>
              </a:rPr>
              <a:t>Büyük Selçuklu </a:t>
            </a:r>
          </a:p>
          <a:p>
            <a:pPr algn="ctr"/>
            <a:r>
              <a:rPr lang="tr-TR" sz="3200" b="1">
                <a:solidFill>
                  <a:srgbClr val="4C4C4C"/>
                </a:solidFill>
                <a:latin typeface="Arial" pitchFamily="34" charset="0"/>
              </a:rPr>
              <a:t>İmparatorluğu</a:t>
            </a:r>
            <a:endParaRPr lang="en-GB" sz="3200" b="1">
              <a:solidFill>
                <a:srgbClr val="1C1C1C"/>
              </a:solidFill>
              <a:latin typeface="Castellar" pitchFamily="18" charset="0"/>
            </a:endParaRPr>
          </a:p>
        </p:txBody>
      </p:sp>
      <p:sp>
        <p:nvSpPr>
          <p:cNvPr id="34826" name="Text Box 12"/>
          <p:cNvSpPr txBox="1">
            <a:spLocks noChangeArrowheads="1"/>
          </p:cNvSpPr>
          <p:nvPr/>
        </p:nvSpPr>
        <p:spPr bwMode="auto">
          <a:xfrm>
            <a:off x="7559675" y="1865313"/>
            <a:ext cx="9715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4C4C4C"/>
                </a:solidFill>
              </a:rPr>
              <a:t>- Since </a:t>
            </a:r>
            <a:r>
              <a:rPr lang="tr-TR" sz="1200" b="1">
                <a:solidFill>
                  <a:srgbClr val="4C4C4C"/>
                </a:solidFill>
              </a:rPr>
              <a:t>1976</a:t>
            </a:r>
            <a:endParaRPr lang="en-US" sz="1200" b="1">
              <a:solidFill>
                <a:srgbClr val="4C4C4C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9" descr="newspaper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23825" y="-70471"/>
            <a:ext cx="9393238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4800600" y="2971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>
              <a:latin typeface="Arial" pitchFamily="34" charset="0"/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251520" y="2348880"/>
            <a:ext cx="889248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 err="1" smtClean="0"/>
              <a:t>Melikşah’ın</a:t>
            </a:r>
            <a:r>
              <a:rPr lang="tr-TR" sz="2400" dirty="0" smtClean="0"/>
              <a:t> ölümünden sonra çok sayıda saltanat üyesi hükümdarlığını ilan etmiştir. Bu sırada </a:t>
            </a:r>
            <a:r>
              <a:rPr lang="tr-TR" sz="2400" b="1" dirty="0" smtClean="0"/>
              <a:t>Tutuş</a:t>
            </a:r>
            <a:r>
              <a:rPr lang="tr-TR" sz="2400" dirty="0" smtClean="0"/>
              <a:t>, </a:t>
            </a:r>
            <a:r>
              <a:rPr lang="tr-TR" sz="2400" b="1" dirty="0" err="1" smtClean="0"/>
              <a:t>Mahmud</a:t>
            </a:r>
            <a:r>
              <a:rPr lang="tr-TR" sz="2400" dirty="0" smtClean="0"/>
              <a:t> ve </a:t>
            </a:r>
            <a:r>
              <a:rPr lang="tr-TR" sz="2400" b="1" dirty="0" err="1" smtClean="0"/>
              <a:t>Berkyaruk</a:t>
            </a:r>
            <a:r>
              <a:rPr lang="tr-TR" sz="2400" dirty="0" smtClean="0"/>
              <a:t> arasında farklı mücadeleler olmuş, aile kavgası </a:t>
            </a:r>
            <a:r>
              <a:rPr lang="tr-TR" sz="2400" dirty="0" err="1" smtClean="0"/>
              <a:t>Berkyaruk’un</a:t>
            </a:r>
            <a:r>
              <a:rPr lang="tr-TR" sz="2400" dirty="0" smtClean="0"/>
              <a:t> sultanlığı ile sonuçlanmıştır. </a:t>
            </a:r>
            <a:r>
              <a:rPr lang="tr-TR" sz="2400" dirty="0" err="1" smtClean="0"/>
              <a:t>Berkyaruk</a:t>
            </a:r>
            <a:r>
              <a:rPr lang="tr-TR" sz="2400" dirty="0" smtClean="0"/>
              <a:t> bir taraftan parçalanan Selçuklu İmparatorluğu’nu toparlamaya çalışırken diğer taraftan amcası ve kardeşleriyle uğraşmıştır. Onun döneminde dinî, siyasî, ekonomik </a:t>
            </a:r>
            <a:r>
              <a:rPr lang="tr-TR" sz="2400" dirty="0" err="1" smtClean="0"/>
              <a:t>sâiklerle</a:t>
            </a:r>
            <a:r>
              <a:rPr lang="tr-TR" sz="2400" dirty="0" smtClean="0"/>
              <a:t> Haçlı Seferleri başlatılmıştır. Türkiye Selçuklularının mukavemetine rağmen Haçlı orduları Antakya’yı işgal edip, Kudüs’ü almışlardır. </a:t>
            </a:r>
            <a:r>
              <a:rPr lang="tr-TR" sz="2400" dirty="0" err="1" smtClean="0"/>
              <a:t>Berkyaruk</a:t>
            </a:r>
            <a:r>
              <a:rPr lang="tr-TR" sz="2400" dirty="0" smtClean="0"/>
              <a:t>, kardeşi Muhammed </a:t>
            </a:r>
            <a:r>
              <a:rPr lang="tr-TR" sz="2400" dirty="0" err="1" smtClean="0"/>
              <a:t>Tapar’ın</a:t>
            </a:r>
            <a:r>
              <a:rPr lang="tr-TR" sz="2400" dirty="0" smtClean="0"/>
              <a:t> isyanıyla karşılaşmış, onunla girdiği taht mücadelesinin sonunda barış yaparak iyi geçinme yolunu seçti ise de fazla yaşamamış vefat etmiştir.</a:t>
            </a:r>
          </a:p>
          <a:p>
            <a:endParaRPr lang="tr-TR" sz="2400" b="1" dirty="0" smtClean="0"/>
          </a:p>
        </p:txBody>
      </p:sp>
      <p:sp>
        <p:nvSpPr>
          <p:cNvPr id="34824" name="Text Box 10"/>
          <p:cNvSpPr txBox="1">
            <a:spLocks noChangeArrowheads="1"/>
          </p:cNvSpPr>
          <p:nvPr/>
        </p:nvSpPr>
        <p:spPr bwMode="auto">
          <a:xfrm>
            <a:off x="1439863" y="657225"/>
            <a:ext cx="68294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200" b="1">
                <a:solidFill>
                  <a:srgbClr val="4C4C4C"/>
                </a:solidFill>
                <a:latin typeface="Arial" pitchFamily="34" charset="0"/>
              </a:rPr>
              <a:t>Büyük Selçuklu </a:t>
            </a:r>
          </a:p>
          <a:p>
            <a:pPr algn="ctr"/>
            <a:r>
              <a:rPr lang="tr-TR" sz="3200" b="1">
                <a:solidFill>
                  <a:srgbClr val="4C4C4C"/>
                </a:solidFill>
                <a:latin typeface="Arial" pitchFamily="34" charset="0"/>
              </a:rPr>
              <a:t>İmparatorluğu</a:t>
            </a:r>
            <a:endParaRPr lang="en-GB" sz="3200" b="1">
              <a:solidFill>
                <a:srgbClr val="1C1C1C"/>
              </a:solidFill>
              <a:latin typeface="Castellar" pitchFamily="18" charset="0"/>
            </a:endParaRPr>
          </a:p>
        </p:txBody>
      </p:sp>
      <p:sp>
        <p:nvSpPr>
          <p:cNvPr id="34826" name="Text Box 12"/>
          <p:cNvSpPr txBox="1">
            <a:spLocks noChangeArrowheads="1"/>
          </p:cNvSpPr>
          <p:nvPr/>
        </p:nvSpPr>
        <p:spPr bwMode="auto">
          <a:xfrm>
            <a:off x="7559675" y="1865313"/>
            <a:ext cx="9715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4C4C4C"/>
                </a:solidFill>
              </a:rPr>
              <a:t>- Since </a:t>
            </a:r>
            <a:r>
              <a:rPr lang="tr-TR" sz="1200" b="1">
                <a:solidFill>
                  <a:srgbClr val="4C4C4C"/>
                </a:solidFill>
              </a:rPr>
              <a:t>1976</a:t>
            </a:r>
            <a:endParaRPr lang="en-US" sz="1200" b="1">
              <a:solidFill>
                <a:srgbClr val="4C4C4C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tr-TR" dirty="0" smtClean="0"/>
              <a:t>BÜYÜK SELÇUKLULARIN SİYASÎ TARİHİ</a:t>
            </a:r>
            <a:endParaRPr lang="tr-TR" dirty="0"/>
          </a:p>
        </p:txBody>
      </p:sp>
      <p:pic>
        <p:nvPicPr>
          <p:cNvPr id="6" name="il_fi" descr="http://www.tarihharitasi.com/images/ilk-mus-turk-dev/buy-selc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268760"/>
            <a:ext cx="7200800" cy="4752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Kayna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70</TotalTime>
  <Words>389</Words>
  <Application>Microsoft Office PowerPoint</Application>
  <PresentationFormat>Ekran Gösterisi (4:3)</PresentationFormat>
  <Paragraphs>37</Paragraphs>
  <Slides>8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Kaynak</vt:lpstr>
      <vt:lpstr>BÜYÜK SELÇUKLU DEVLETİ SİYASÎ TARİH </vt:lpstr>
      <vt:lpstr>SELÇUKLU DEVLETİ SİYASÎ TARİH </vt:lpstr>
      <vt:lpstr>PowerPoint Sunusu</vt:lpstr>
      <vt:lpstr>PowerPoint Sunusu</vt:lpstr>
      <vt:lpstr>BÜYÜK SELÇUKLULARIN SİYASÎ TARİHİ</vt:lpstr>
      <vt:lpstr>PowerPoint Sunusu</vt:lpstr>
      <vt:lpstr>PowerPoint Sunusu</vt:lpstr>
      <vt:lpstr>BÜYÜK SELÇUKLULARIN SİYASÎ TARİHİ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SELÇUKLU DEVLETİ SİYASÎ TARİH </dc:title>
  <dc:creator>halide</dc:creator>
  <cp:lastModifiedBy>user</cp:lastModifiedBy>
  <cp:revision>13</cp:revision>
  <dcterms:created xsi:type="dcterms:W3CDTF">2012-09-26T08:57:26Z</dcterms:created>
  <dcterms:modified xsi:type="dcterms:W3CDTF">2018-02-05T15:49:24Z</dcterms:modified>
</cp:coreProperties>
</file>