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5" r:id="rId1"/>
  </p:sldMasterIdLst>
  <p:sldIdLst>
    <p:sldId id="297" r:id="rId2"/>
    <p:sldId id="257" r:id="rId3"/>
    <p:sldId id="259" r:id="rId4"/>
    <p:sldId id="260" r:id="rId5"/>
    <p:sldId id="261" r:id="rId6"/>
    <p:sldId id="262" r:id="rId7"/>
    <p:sldId id="264" r:id="rId8"/>
    <p:sldId id="265" r:id="rId9"/>
    <p:sldId id="266" r:id="rId10"/>
    <p:sldId id="268" r:id="rId11"/>
    <p:sldId id="270" r:id="rId12"/>
    <p:sldId id="271" r:id="rId13"/>
    <p:sldId id="272" r:id="rId14"/>
    <p:sldId id="273" r:id="rId15"/>
    <p:sldId id="274" r:id="rId16"/>
    <p:sldId id="275" r:id="rId17"/>
    <p:sldId id="277" r:id="rId18"/>
    <p:sldId id="278" r:id="rId19"/>
    <p:sldId id="279" r:id="rId20"/>
    <p:sldId id="280" r:id="rId21"/>
    <p:sldId id="285" r:id="rId22"/>
    <p:sldId id="286" r:id="rId23"/>
    <p:sldId id="294" r:id="rId24"/>
    <p:sldId id="295" r:id="rId25"/>
    <p:sldId id="291" r:id="rId26"/>
    <p:sldId id="29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C8B8A27-DF03-4546-BA93-21C967D57E5C}"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12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19002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36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356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00598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769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755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718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12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49578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95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77014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38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8B8A27-DF03-4546-BA93-21C967D57E5C}"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38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9866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36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5898F52-2787-4BA2-BBBC-9395E9F86D50}"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1133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898F52-2787-4BA2-BBBC-9395E9F86D50}" type="datetimeFigureOut">
              <a:rPr lang="en-US" smtClean="0"/>
              <a:pPr/>
              <a:t>11/14/2023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13007365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6576C8-C2F1-4ED0-A710-61F560964D0B}"/>
              </a:ext>
            </a:extLst>
          </p:cNvPr>
          <p:cNvSpPr>
            <a:spLocks noGrp="1"/>
          </p:cNvSpPr>
          <p:nvPr>
            <p:ph type="ctrTitle"/>
          </p:nvPr>
        </p:nvSpPr>
        <p:spPr/>
        <p:txBody>
          <a:bodyPr/>
          <a:lstStyle/>
          <a:p>
            <a:r>
              <a:rPr lang="tr-TR" dirty="0"/>
              <a:t>ZARAR VERMEME</a:t>
            </a:r>
          </a:p>
        </p:txBody>
      </p:sp>
      <p:sp>
        <p:nvSpPr>
          <p:cNvPr id="3" name="Alt Başlık 2">
            <a:extLst>
              <a:ext uri="{FF2B5EF4-FFF2-40B4-BE49-F238E27FC236}">
                <a16:creationId xmlns:a16="http://schemas.microsoft.com/office/drawing/2014/main" id="{1DD19C5C-1576-4EA7-B51A-802B1DCFCDB1}"/>
              </a:ext>
            </a:extLst>
          </p:cNvPr>
          <p:cNvSpPr>
            <a:spLocks noGrp="1"/>
          </p:cNvSpPr>
          <p:nvPr>
            <p:ph type="subTitle" idx="1"/>
          </p:nvPr>
        </p:nvSpPr>
        <p:spPr/>
        <p:txBody>
          <a:bodyPr/>
          <a:lstStyle/>
          <a:p>
            <a:r>
              <a:rPr lang="tr-TR" dirty="0"/>
              <a:t>SANDY KHALAF</a:t>
            </a:r>
          </a:p>
        </p:txBody>
      </p:sp>
    </p:spTree>
    <p:extLst>
      <p:ext uri="{BB962C8B-B14F-4D97-AF65-F5344CB8AC3E}">
        <p14:creationId xmlns:p14="http://schemas.microsoft.com/office/powerpoint/2010/main" val="175852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80D0223-0D9F-5039-E2B1-11BBE7AEC903}"/>
              </a:ext>
            </a:extLst>
          </p:cNvPr>
          <p:cNvSpPr>
            <a:spLocks noGrp="1"/>
          </p:cNvSpPr>
          <p:nvPr>
            <p:ph idx="1"/>
          </p:nvPr>
        </p:nvSpPr>
        <p:spPr>
          <a:xfrm>
            <a:off x="513795" y="745729"/>
            <a:ext cx="9482821" cy="5366541"/>
          </a:xfrm>
        </p:spPr>
        <p:txBody>
          <a:bodyPr/>
          <a:lstStyle/>
          <a:p>
            <a:r>
              <a:rPr lang="tr-TR" b="1" dirty="0">
                <a:latin typeface="Arial" panose="020B0604020202020204" pitchFamily="34" charset="0"/>
                <a:cs typeface="Arial" panose="020B0604020202020204" pitchFamily="34" charset="0"/>
              </a:rPr>
              <a:t>Olağan Tedaviler / Olağandışı Tedavi</a:t>
            </a:r>
          </a:p>
          <a:p>
            <a:r>
              <a:rPr lang="tr-TR" dirty="0">
                <a:latin typeface="Arial" panose="020B0604020202020204" pitchFamily="34" charset="0"/>
                <a:cs typeface="Arial" panose="020B0604020202020204" pitchFamily="34" charset="0"/>
              </a:rPr>
              <a:t>Geçmiş dönemlerde olağandışı tedavilerden kolaylıkla vazgeçilebilirken, olağan tedavilerden kolaylıkla vazgeçilemezdi. Aileler ve doktorlar da, olağandışı tedavileri sonlandırdıklarında ya da bunları en baştan uygulamadıklarında cinayet işlemiş sayılmazlardı.</a:t>
            </a:r>
          </a:p>
          <a:p>
            <a:r>
              <a:rPr lang="tr-TR" dirty="0">
                <a:latin typeface="Arial" panose="020B0604020202020204" pitchFamily="34" charset="0"/>
                <a:cs typeface="Arial" panose="020B0604020202020204" pitchFamily="34" charset="0"/>
              </a:rPr>
              <a:t>Günümüzde olağan ve olağandışı tedaviler arasındaki fark kabul edilemeyecek kadar belirsiz, bu ikisi arasında yapılan ayrım da ahlaken yanıltıcıdır. Gözetilecek temel ölçüt daima, tedavinin faydalı olup olmayacağıdır. İkisi arasındaki ayrım da ahlaken yersiz bir ayrımdır.</a:t>
            </a:r>
          </a:p>
        </p:txBody>
      </p:sp>
    </p:spTree>
    <p:extLst>
      <p:ext uri="{BB962C8B-B14F-4D97-AF65-F5344CB8AC3E}">
        <p14:creationId xmlns:p14="http://schemas.microsoft.com/office/powerpoint/2010/main" val="71594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E71FBD-AF67-5272-D10B-EBC1F7F8AD14}"/>
              </a:ext>
            </a:extLst>
          </p:cNvPr>
          <p:cNvSpPr>
            <a:spLocks noGrp="1"/>
          </p:cNvSpPr>
          <p:nvPr>
            <p:ph idx="1"/>
          </p:nvPr>
        </p:nvSpPr>
        <p:spPr>
          <a:xfrm>
            <a:off x="481914" y="391708"/>
            <a:ext cx="11145794" cy="6206799"/>
          </a:xfrm>
        </p:spPr>
        <p:txBody>
          <a:bodyPr/>
          <a:lstStyle/>
          <a:p>
            <a:r>
              <a:rPr lang="tr-TR" b="1" dirty="0">
                <a:latin typeface="Arial" panose="020B0604020202020204" pitchFamily="34" charset="0"/>
                <a:cs typeface="Arial" panose="020B0604020202020204" pitchFamily="34" charset="0"/>
              </a:rPr>
              <a:t>Amaçlanan Sonuçlar / Yalnızca Öngörülen Sonuçlar</a:t>
            </a:r>
          </a:p>
          <a:p>
            <a:r>
              <a:rPr lang="tr-TR" dirty="0">
                <a:latin typeface="Arial" panose="020B0604020202020204" pitchFamily="34" charset="0"/>
                <a:cs typeface="Arial" panose="020B0604020202020204" pitchFamily="34" charset="0"/>
              </a:rPr>
              <a:t>Çift Sonuç Prensibi (ÇSP);  Zararsızlık prensibini </a:t>
            </a:r>
            <a:r>
              <a:rPr lang="tr-TR" dirty="0" err="1">
                <a:latin typeface="Arial" panose="020B0604020202020204" pitchFamily="34" charset="0"/>
                <a:cs typeface="Arial" panose="020B0604020202020204" pitchFamily="34" charset="0"/>
              </a:rPr>
              <a:t>ayrıntılandırmaya</a:t>
            </a:r>
            <a:r>
              <a:rPr lang="tr-TR" dirty="0">
                <a:latin typeface="Arial" panose="020B0604020202020204" pitchFamily="34" charset="0"/>
                <a:cs typeface="Arial" panose="020B0604020202020204" pitchFamily="34" charset="0"/>
              </a:rPr>
              <a:t> yönelik bir girişimdir.</a:t>
            </a:r>
          </a:p>
          <a:p>
            <a:r>
              <a:rPr lang="tr-TR" dirty="0" err="1">
                <a:latin typeface="Arial" panose="020B0604020202020204" pitchFamily="34" charset="0"/>
                <a:cs typeface="Arial" panose="020B0604020202020204" pitchFamily="34" charset="0"/>
              </a:rPr>
              <a:t>ÇSP’ye</a:t>
            </a:r>
            <a:r>
              <a:rPr lang="tr-TR" dirty="0">
                <a:latin typeface="Arial" panose="020B0604020202020204" pitchFamily="34" charset="0"/>
                <a:cs typeface="Arial" panose="020B0604020202020204" pitchFamily="34" charset="0"/>
              </a:rPr>
              <a:t> hem yararlı bir sonucu hem de ölüm gibi zararlı bir sonucu olacak türden bir eylemin ahlaken her zaman yasak olmayabileceğini doğrulamak için başvurulur. Örneğin, </a:t>
            </a:r>
            <a:r>
              <a:rPr lang="tr-TR" dirty="0" err="1">
                <a:latin typeface="Arial" panose="020B0604020202020204" pitchFamily="34" charset="0"/>
                <a:cs typeface="Arial" panose="020B0604020202020204" pitchFamily="34" charset="0"/>
              </a:rPr>
              <a:t>ızdırap</a:t>
            </a:r>
            <a:r>
              <a:rPr lang="tr-TR" dirty="0">
                <a:latin typeface="Arial" panose="020B0604020202020204" pitchFamily="34" charset="0"/>
                <a:cs typeface="Arial" panose="020B0604020202020204" pitchFamily="34" charset="0"/>
              </a:rPr>
              <a:t> içinde olan bir hastanın doktorundan yaşamına son vermesine yardımcı olmasını istemesi. </a:t>
            </a:r>
          </a:p>
          <a:p>
            <a:r>
              <a:rPr lang="tr-TR" dirty="0">
                <a:latin typeface="Arial" panose="020B0604020202020204" pitchFamily="34" charset="0"/>
                <a:cs typeface="Arial" panose="020B0604020202020204" pitchFamily="34" charset="0"/>
              </a:rPr>
              <a:t>Bu istek üzerine doktor hastaya hastanın ölmesini sağlayacak bir kimyasal enjekte ederse doktorun bu eylemi yanlıştır çünkü bu eylemde amaç hastanın ölmesini sağlamaktır. Bunun yerine hastanın </a:t>
            </a:r>
            <a:r>
              <a:rPr lang="tr-TR" dirty="0" err="1">
                <a:latin typeface="Arial" panose="020B0604020202020204" pitchFamily="34" charset="0"/>
                <a:cs typeface="Arial" panose="020B0604020202020204" pitchFamily="34" charset="0"/>
              </a:rPr>
              <a:t>ızdırabını</a:t>
            </a:r>
            <a:r>
              <a:rPr lang="tr-TR" dirty="0">
                <a:latin typeface="Arial" panose="020B0604020202020204" pitchFamily="34" charset="0"/>
                <a:cs typeface="Arial" panose="020B0604020202020204" pitchFamily="34" charset="0"/>
              </a:rPr>
              <a:t> hafifletebilecek ama aynı zamanda ölümüne yol açabilecek kadar tehlikeli bir ilaç olduğunu düşününüz. Doktor bu ilacı vermeyi reddederse hastanın </a:t>
            </a:r>
            <a:r>
              <a:rPr lang="tr-TR" dirty="0" err="1">
                <a:latin typeface="Arial" panose="020B0604020202020204" pitchFamily="34" charset="0"/>
                <a:cs typeface="Arial" panose="020B0604020202020204" pitchFamily="34" charset="0"/>
              </a:rPr>
              <a:t>ızdırap</a:t>
            </a:r>
            <a:r>
              <a:rPr lang="tr-TR" dirty="0">
                <a:latin typeface="Arial" panose="020B0604020202020204" pitchFamily="34" charset="0"/>
                <a:cs typeface="Arial" panose="020B0604020202020204" pitchFamily="34" charset="0"/>
              </a:rPr>
              <a:t> ve ağrısı sürecek, öte yandan verirse hastanın ölümünü hızlandırma olasılığı var. </a:t>
            </a:r>
            <a:r>
              <a:rPr lang="tr-TR" dirty="0" err="1">
                <a:latin typeface="Arial" panose="020B0604020202020204" pitchFamily="34" charset="0"/>
                <a:cs typeface="Arial" panose="020B0604020202020204" pitchFamily="34" charset="0"/>
              </a:rPr>
              <a:t>ÇSP’ye</a:t>
            </a:r>
            <a:r>
              <a:rPr lang="tr-TR" dirty="0">
                <a:latin typeface="Arial" panose="020B0604020202020204" pitchFamily="34" charset="0"/>
                <a:cs typeface="Arial" panose="020B0604020202020204" pitchFamily="34" charset="0"/>
              </a:rPr>
              <a:t> göre doktorun bu ilacı vermesindeki amacı hastanın acısını hafifletmekse hastayı öldürme potansiyeli de olan bu eylem yanlış değildir.</a:t>
            </a:r>
          </a:p>
        </p:txBody>
      </p:sp>
    </p:spTree>
    <p:extLst>
      <p:ext uri="{BB962C8B-B14F-4D97-AF65-F5344CB8AC3E}">
        <p14:creationId xmlns:p14="http://schemas.microsoft.com/office/powerpoint/2010/main" val="247779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7CFDD3-A799-A399-5647-F29F7B23549B}"/>
              </a:ext>
            </a:extLst>
          </p:cNvPr>
          <p:cNvSpPr>
            <a:spLocks noGrp="1"/>
          </p:cNvSpPr>
          <p:nvPr>
            <p:ph idx="1"/>
          </p:nvPr>
        </p:nvSpPr>
        <p:spPr>
          <a:xfrm>
            <a:off x="605481" y="511878"/>
            <a:ext cx="10713308" cy="5834243"/>
          </a:xfrm>
        </p:spPr>
        <p:txBody>
          <a:bodyPr>
            <a:normAutofit lnSpcReduction="10000"/>
          </a:bodyPr>
          <a:lstStyle/>
          <a:p>
            <a:r>
              <a:rPr lang="tr-TR" dirty="0" err="1">
                <a:latin typeface="Arial" panose="020B0604020202020204" pitchFamily="34" charset="0"/>
                <a:cs typeface="Arial" panose="020B0604020202020204" pitchFamily="34" charset="0"/>
              </a:rPr>
              <a:t>ÇSP’nin</a:t>
            </a:r>
            <a:r>
              <a:rPr lang="tr-TR" dirty="0">
                <a:latin typeface="Arial" panose="020B0604020202020204" pitchFamily="34" charset="0"/>
                <a:cs typeface="Arial" panose="020B0604020202020204" pitchFamily="34" charset="0"/>
              </a:rPr>
              <a:t> meşru sayılabilmesi için dört koşul ya da aşama tanımlanmaktadır. Bir eylemin bunların tümünü sağlaması, ahlaken izin verilebilir olması için yeterlidir.</a:t>
            </a:r>
          </a:p>
          <a:p>
            <a:pPr marL="457200" indent="-457200">
              <a:buFont typeface="+mj-lt"/>
              <a:buAutoNum type="arabicPeriod"/>
            </a:pPr>
            <a:r>
              <a:rPr lang="tr-TR" b="1" dirty="0">
                <a:latin typeface="Arial" panose="020B0604020202020204" pitchFamily="34" charset="0"/>
                <a:cs typeface="Arial" panose="020B0604020202020204" pitchFamily="34" charset="0"/>
              </a:rPr>
              <a:t>Eylemin doğası </a:t>
            </a:r>
            <a:r>
              <a:rPr lang="tr-TR" dirty="0">
                <a:latin typeface="Arial" panose="020B0604020202020204" pitchFamily="34" charset="0"/>
                <a:cs typeface="Arial" panose="020B0604020202020204" pitchFamily="34" charset="0"/>
              </a:rPr>
              <a:t>( Eylem ahlaken iyi en azından ahlaken nötr bir eylem olmalıdır.)</a:t>
            </a:r>
          </a:p>
          <a:p>
            <a:pPr marL="457200" indent="-457200">
              <a:buFont typeface="+mj-lt"/>
              <a:buAutoNum type="arabicPeriod"/>
            </a:pPr>
            <a:r>
              <a:rPr lang="tr-TR" b="1" dirty="0">
                <a:latin typeface="Arial" panose="020B0604020202020204" pitchFamily="34" charset="0"/>
                <a:cs typeface="Arial" panose="020B0604020202020204" pitchFamily="34" charset="0"/>
              </a:rPr>
              <a:t>Öznenin amacı </a:t>
            </a:r>
            <a:r>
              <a:rPr lang="tr-TR" dirty="0">
                <a:latin typeface="Arial" panose="020B0604020202020204" pitchFamily="34" charset="0"/>
                <a:cs typeface="Arial" panose="020B0604020202020204" pitchFamily="34" charset="0"/>
              </a:rPr>
              <a:t>(Eylemin sonucu kötü olabilir ama amaç iyi sonucu yaratma olmalıdır. Yani kötü sonucu yaratmak amaçlanamaz.)</a:t>
            </a:r>
          </a:p>
          <a:p>
            <a:pPr marL="457200" indent="-457200">
              <a:buFont typeface="+mj-lt"/>
              <a:buAutoNum type="arabicPeriod"/>
            </a:pPr>
            <a:r>
              <a:rPr lang="tr-TR" b="1" dirty="0">
                <a:latin typeface="Arial" panose="020B0604020202020204" pitchFamily="34" charset="0"/>
                <a:cs typeface="Arial" panose="020B0604020202020204" pitchFamily="34" charset="0"/>
              </a:rPr>
              <a:t>Yöntemler  ve sonuçlar</a:t>
            </a:r>
            <a:r>
              <a:rPr lang="tr-TR" dirty="0">
                <a:latin typeface="Arial" panose="020B0604020202020204" pitchFamily="34" charset="0"/>
                <a:cs typeface="Arial" panose="020B0604020202020204" pitchFamily="34" charset="0"/>
              </a:rPr>
              <a:t> ( İyi sonucu elde etmek için önce kötü bir sonuç yaratmak gibi bir yöntem kullanılamaz. İyi sonuç kötü sonucun bir ürünü olarak ortaya çıkıyorsa kötü sonuç da amaçlanmış sayılır.)</a:t>
            </a:r>
          </a:p>
          <a:p>
            <a:pPr marL="457200" indent="-457200">
              <a:buFont typeface="+mj-lt"/>
              <a:buAutoNum type="arabicPeriod"/>
            </a:pPr>
            <a:r>
              <a:rPr lang="tr-TR" b="1" dirty="0">
                <a:latin typeface="Arial" panose="020B0604020202020204" pitchFamily="34" charset="0"/>
                <a:cs typeface="Arial" panose="020B0604020202020204" pitchFamily="34" charset="0"/>
              </a:rPr>
              <a:t>İyi sonucun kötü sonuca oranı </a:t>
            </a:r>
            <a:r>
              <a:rPr lang="tr-TR" dirty="0">
                <a:latin typeface="Arial" panose="020B0604020202020204" pitchFamily="34" charset="0"/>
                <a:cs typeface="Arial" panose="020B0604020202020204" pitchFamily="34" charset="0"/>
              </a:rPr>
              <a:t>( İyi sonuç kötü sonuca daha ağır basmalıdır.)</a:t>
            </a:r>
          </a:p>
          <a:p>
            <a:pPr marL="0" indent="0">
              <a:buNone/>
            </a:pPr>
            <a:r>
              <a:rPr lang="tr-TR" dirty="0">
                <a:latin typeface="Arial" panose="020B0604020202020204" pitchFamily="34" charset="0"/>
                <a:cs typeface="Arial" panose="020B0604020202020204" pitchFamily="34" charset="0"/>
              </a:rPr>
              <a:t>Bu dört koşulun dördü de tartışmalıdır. </a:t>
            </a:r>
            <a:r>
              <a:rPr lang="tr-TR" dirty="0" err="1">
                <a:latin typeface="Arial" panose="020B0604020202020204" pitchFamily="34" charset="0"/>
                <a:cs typeface="Arial" panose="020B0604020202020204" pitchFamily="34" charset="0"/>
              </a:rPr>
              <a:t>ÇPS’nin</a:t>
            </a:r>
            <a:r>
              <a:rPr lang="tr-TR" dirty="0">
                <a:latin typeface="Arial" panose="020B0604020202020204" pitchFamily="34" charset="0"/>
                <a:cs typeface="Arial" panose="020B0604020202020204" pitchFamily="34" charset="0"/>
              </a:rPr>
              <a:t> ne ölçüde ikna edici olduğunu, </a:t>
            </a:r>
            <a:r>
              <a:rPr lang="tr-TR" dirty="0" err="1">
                <a:latin typeface="Arial" panose="020B0604020202020204" pitchFamily="34" charset="0"/>
                <a:cs typeface="Arial" panose="020B0604020202020204" pitchFamily="34" charset="0"/>
              </a:rPr>
              <a:t>terapötik</a:t>
            </a:r>
            <a:r>
              <a:rPr lang="tr-TR" dirty="0">
                <a:latin typeface="Arial" panose="020B0604020202020204" pitchFamily="34" charset="0"/>
                <a:cs typeface="Arial" panose="020B0604020202020204" pitchFamily="34" charset="0"/>
              </a:rPr>
              <a:t> kürtaj adı verilen bu dört vakayı inceleyerek bakacağız.</a:t>
            </a:r>
          </a:p>
        </p:txBody>
      </p:sp>
    </p:spTree>
    <p:extLst>
      <p:ext uri="{BB962C8B-B14F-4D97-AF65-F5344CB8AC3E}">
        <p14:creationId xmlns:p14="http://schemas.microsoft.com/office/powerpoint/2010/main" val="372568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A2851C-2AA5-6C30-FC6B-58CAED1721FE}"/>
              </a:ext>
            </a:extLst>
          </p:cNvPr>
          <p:cNvSpPr>
            <a:spLocks noGrp="1"/>
          </p:cNvSpPr>
          <p:nvPr>
            <p:ph idx="1"/>
          </p:nvPr>
        </p:nvSpPr>
        <p:spPr>
          <a:xfrm>
            <a:off x="810356" y="850762"/>
            <a:ext cx="10187158" cy="5403611"/>
          </a:xfrm>
        </p:spPr>
        <p:txBody>
          <a:bodyPr>
            <a:normAutofit/>
          </a:bodyPr>
          <a:lstStyle/>
          <a:p>
            <a:pPr marL="457200" indent="-457200">
              <a:buFont typeface="+mj-lt"/>
              <a:buAutoNum type="arabicPeriod"/>
            </a:pPr>
            <a:r>
              <a:rPr lang="tr-TR" dirty="0">
                <a:latin typeface="Arial" panose="020B0604020202020204" pitchFamily="34" charset="0"/>
                <a:cs typeface="Arial" panose="020B0604020202020204" pitchFamily="34" charset="0"/>
              </a:rPr>
              <a:t>Gebe bir kadın </a:t>
            </a:r>
            <a:r>
              <a:rPr lang="tr-TR" dirty="0" err="1">
                <a:latin typeface="Arial" panose="020B0604020202020204" pitchFamily="34" charset="0"/>
                <a:cs typeface="Arial" panose="020B0604020202020204" pitchFamily="34" charset="0"/>
              </a:rPr>
              <a:t>serviks</a:t>
            </a:r>
            <a:r>
              <a:rPr lang="tr-TR" dirty="0">
                <a:latin typeface="Arial" panose="020B0604020202020204" pitchFamily="34" charset="0"/>
                <a:cs typeface="Arial" panose="020B0604020202020204" pitchFamily="34" charset="0"/>
              </a:rPr>
              <a:t> kanserine yakalanır, </a:t>
            </a:r>
            <a:r>
              <a:rPr lang="tr-TR" dirty="0" err="1">
                <a:latin typeface="Arial" panose="020B0604020202020204" pitchFamily="34" charset="0"/>
                <a:cs typeface="Arial" panose="020B0604020202020204" pitchFamily="34" charset="0"/>
              </a:rPr>
              <a:t>histerektomi</a:t>
            </a:r>
            <a:r>
              <a:rPr lang="tr-TR" dirty="0">
                <a:latin typeface="Arial" panose="020B0604020202020204" pitchFamily="34" charset="0"/>
                <a:cs typeface="Arial" panose="020B0604020202020204" pitchFamily="34" charset="0"/>
              </a:rPr>
              <a:t> geçirmesi gerekmektedir ama bu işlem fetüsün ölümüyle sonuçlanacaktır.</a:t>
            </a:r>
          </a:p>
          <a:p>
            <a:pPr marL="457200" indent="-457200">
              <a:buFont typeface="+mj-lt"/>
              <a:buAutoNum type="arabicPeriod"/>
            </a:pPr>
            <a:r>
              <a:rPr lang="tr-TR" dirty="0">
                <a:latin typeface="Arial" panose="020B0604020202020204" pitchFamily="34" charset="0"/>
                <a:cs typeface="Arial" panose="020B0604020202020204" pitchFamily="34" charset="0"/>
              </a:rPr>
              <a:t>Gebe bir kadında </a:t>
            </a:r>
            <a:r>
              <a:rPr lang="tr-TR" dirty="0" err="1">
                <a:latin typeface="Arial" panose="020B0604020202020204" pitchFamily="34" charset="0"/>
                <a:cs typeface="Arial" panose="020B0604020202020204" pitchFamily="34" charset="0"/>
              </a:rPr>
              <a:t>ektopik</a:t>
            </a:r>
            <a:r>
              <a:rPr lang="tr-TR" dirty="0">
                <a:latin typeface="Arial" panose="020B0604020202020204" pitchFamily="34" charset="0"/>
                <a:cs typeface="Arial" panose="020B0604020202020204" pitchFamily="34" charset="0"/>
              </a:rPr>
              <a:t> gebelik gelişir ve doktorlar olası bir </a:t>
            </a:r>
            <a:r>
              <a:rPr lang="tr-TR" dirty="0" err="1">
                <a:latin typeface="Arial" panose="020B0604020202020204" pitchFamily="34" charset="0"/>
                <a:cs typeface="Arial" panose="020B0604020202020204" pitchFamily="34" charset="0"/>
              </a:rPr>
              <a:t>hemorajiyi</a:t>
            </a:r>
            <a:r>
              <a:rPr lang="tr-TR" dirty="0">
                <a:latin typeface="Arial" panose="020B0604020202020204" pitchFamily="34" charset="0"/>
                <a:cs typeface="Arial" panose="020B0604020202020204" pitchFamily="34" charset="0"/>
              </a:rPr>
              <a:t> önlemek için </a:t>
            </a:r>
            <a:r>
              <a:rPr lang="tr-TR" dirty="0" err="1">
                <a:latin typeface="Arial" panose="020B0604020202020204" pitchFamily="34" charset="0"/>
                <a:cs typeface="Arial" panose="020B0604020202020204" pitchFamily="34" charset="0"/>
              </a:rPr>
              <a:t>fallop</a:t>
            </a:r>
            <a:r>
              <a:rPr lang="tr-TR" dirty="0">
                <a:latin typeface="Arial" panose="020B0604020202020204" pitchFamily="34" charset="0"/>
                <a:cs typeface="Arial" panose="020B0604020202020204" pitchFamily="34" charset="0"/>
              </a:rPr>
              <a:t> tüpünün alınmasını önerirler, bu işlem de embriyonun ölümüyle sonuçlanacaktır.</a:t>
            </a:r>
          </a:p>
          <a:p>
            <a:pPr marL="457200" indent="-457200">
              <a:buFont typeface="+mj-lt"/>
              <a:buAutoNum type="arabicPeriod"/>
            </a:pPr>
            <a:r>
              <a:rPr lang="tr-TR" dirty="0">
                <a:latin typeface="Arial" panose="020B0604020202020204" pitchFamily="34" charset="0"/>
                <a:cs typeface="Arial" panose="020B0604020202020204" pitchFamily="34" charset="0"/>
              </a:rPr>
              <a:t>Gebe bir kadın ciddi bir kalp hastalığına sahiptir ve gebeliğini doğuma kadar sürdürürse bu hastalık büyük bir olasılıkla ölümüne neden olacaktır.</a:t>
            </a:r>
          </a:p>
          <a:p>
            <a:pPr marL="457200" indent="-457200">
              <a:buFont typeface="+mj-lt"/>
              <a:buAutoNum type="arabicPeriod"/>
            </a:pPr>
            <a:r>
              <a:rPr lang="tr-TR" dirty="0">
                <a:latin typeface="Arial" panose="020B0604020202020204" pitchFamily="34" charset="0"/>
                <a:cs typeface="Arial" panose="020B0604020202020204" pitchFamily="34" charset="0"/>
              </a:rPr>
              <a:t>Doğum sancıları içindeki gebe bir kadın eğer bir </a:t>
            </a:r>
            <a:r>
              <a:rPr lang="tr-TR" dirty="0" err="1">
                <a:latin typeface="Arial" panose="020B0604020202020204" pitchFamily="34" charset="0"/>
                <a:cs typeface="Arial" panose="020B0604020202020204" pitchFamily="34" charset="0"/>
              </a:rPr>
              <a:t>fetal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kranyotomi</a:t>
            </a:r>
            <a:r>
              <a:rPr lang="tr-TR" dirty="0">
                <a:latin typeface="Arial" panose="020B0604020202020204" pitchFamily="34" charset="0"/>
                <a:cs typeface="Arial" panose="020B0604020202020204" pitchFamily="34" charset="0"/>
              </a:rPr>
              <a:t> ( doğmamış fetüsün kafasının parçalanması) gerçekleştirilmezse ölecektir.</a:t>
            </a:r>
          </a:p>
        </p:txBody>
      </p:sp>
    </p:spTree>
    <p:extLst>
      <p:ext uri="{BB962C8B-B14F-4D97-AF65-F5344CB8AC3E}">
        <p14:creationId xmlns:p14="http://schemas.microsoft.com/office/powerpoint/2010/main" val="316906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F27489F-0EAC-253A-C868-82859F34AF31}"/>
              </a:ext>
            </a:extLst>
          </p:cNvPr>
          <p:cNvSpPr>
            <a:spLocks noGrp="1"/>
          </p:cNvSpPr>
          <p:nvPr>
            <p:ph idx="1"/>
          </p:nvPr>
        </p:nvSpPr>
        <p:spPr>
          <a:xfrm>
            <a:off x="390227" y="614130"/>
            <a:ext cx="10767924" cy="6009091"/>
          </a:xfrm>
        </p:spPr>
        <p:txBody>
          <a:bodyPr/>
          <a:lstStyle/>
          <a:p>
            <a:r>
              <a:rPr lang="tr-TR" dirty="0" err="1">
                <a:latin typeface="Arial" panose="020B0604020202020204" pitchFamily="34" charset="0"/>
                <a:cs typeface="Arial" panose="020B0604020202020204" pitchFamily="34" charset="0"/>
              </a:rPr>
              <a:t>ÇSP’nin</a:t>
            </a:r>
            <a:r>
              <a:rPr lang="tr-TR" dirty="0">
                <a:latin typeface="Arial" panose="020B0604020202020204" pitchFamily="34" charset="0"/>
                <a:cs typeface="Arial" panose="020B0604020202020204" pitchFamily="34" charset="0"/>
              </a:rPr>
              <a:t> savunucularına göre ilk iki vakada doktor, gebe bir kadının hayatını kurtarmaya yönelik tıbbi prosedürü öngördüğü ama amaçlamadığı bir sonuç olan </a:t>
            </a:r>
            <a:r>
              <a:rPr lang="tr-TR" dirty="0" err="1">
                <a:latin typeface="Arial" panose="020B0604020202020204" pitchFamily="34" charset="0"/>
                <a:cs typeface="Arial" panose="020B0604020202020204" pitchFamily="34" charset="0"/>
              </a:rPr>
              <a:t>fetal</a:t>
            </a:r>
            <a:r>
              <a:rPr lang="tr-TR" dirty="0">
                <a:latin typeface="Arial" panose="020B0604020202020204" pitchFamily="34" charset="0"/>
                <a:cs typeface="Arial" panose="020B0604020202020204" pitchFamily="34" charset="0"/>
              </a:rPr>
              <a:t> ölüme karşın uygulamaktadır. Son iki vakada ise fetüsün yaşamını sonlandırma eylemi, gebe kadının hayatını kurtarmanın yöntemi olmuştur. Böyle olunca fetüsün ölümü istenmeyerek de olsa amaçlanması gerekmektedir. Dolayısıyla ikinci ve üçüncü ölçüt sağlanmamakta ve dördüncü ölçüt ile gerekçelendirilememektedir.</a:t>
            </a:r>
          </a:p>
          <a:p>
            <a:r>
              <a:rPr lang="tr-TR" dirty="0">
                <a:latin typeface="Arial" panose="020B0604020202020204" pitchFamily="34" charset="0"/>
                <a:cs typeface="Arial" panose="020B0604020202020204" pitchFamily="34" charset="0"/>
              </a:rPr>
              <a:t>Ama gebe kadını kurtarmak amacıyla gerçekleştirilen </a:t>
            </a:r>
            <a:r>
              <a:rPr lang="tr-TR" dirty="0" err="1">
                <a:latin typeface="Arial" panose="020B0604020202020204" pitchFamily="34" charset="0"/>
                <a:cs typeface="Arial" panose="020B0604020202020204" pitchFamily="34" charset="0"/>
              </a:rPr>
              <a:t>kranyotomi</a:t>
            </a:r>
            <a:r>
              <a:rPr lang="tr-TR" dirty="0">
                <a:latin typeface="Arial" panose="020B0604020202020204" pitchFamily="34" charset="0"/>
                <a:cs typeface="Arial" panose="020B0604020202020204" pitchFamily="34" charset="0"/>
              </a:rPr>
              <a:t> vakası ile kanserli </a:t>
            </a:r>
            <a:r>
              <a:rPr lang="tr-TR" dirty="0" err="1">
                <a:latin typeface="Arial" panose="020B0604020202020204" pitchFamily="34" charset="0"/>
                <a:cs typeface="Arial" panose="020B0604020202020204" pitchFamily="34" charset="0"/>
              </a:rPr>
              <a:t>uterus</a:t>
            </a:r>
            <a:r>
              <a:rPr lang="tr-TR" dirty="0">
                <a:latin typeface="Arial" panose="020B0604020202020204" pitchFamily="34" charset="0"/>
                <a:cs typeface="Arial" panose="020B0604020202020204" pitchFamily="34" charset="0"/>
              </a:rPr>
              <a:t> çıkarıldığı </a:t>
            </a:r>
            <a:r>
              <a:rPr lang="tr-TR" dirty="0" err="1">
                <a:latin typeface="Arial" panose="020B0604020202020204" pitchFamily="34" charset="0"/>
                <a:cs typeface="Arial" panose="020B0604020202020204" pitchFamily="34" charset="0"/>
              </a:rPr>
              <a:t>histerektomi</a:t>
            </a:r>
            <a:r>
              <a:rPr lang="tr-TR" dirty="0">
                <a:latin typeface="Arial" panose="020B0604020202020204" pitchFamily="34" charset="0"/>
                <a:cs typeface="Arial" panose="020B0604020202020204" pitchFamily="34" charset="0"/>
              </a:rPr>
              <a:t> vakasındaki doktor fetüsün ölümünü aynı derecede istemiyor ve de aynı derecede üzüntü duyuyor olabilirler. Doğrudur ki doktorların karakterleri ve eylemleri ardındaki güdüler, eylemine dair düşüncelerimizi değiştirebilir ama aynı ahlaki kanılara ÇSP dışındaki yollardan da varılabilir.</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94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A80D46-6444-E408-4F33-239E66DE74E7}"/>
              </a:ext>
            </a:extLst>
          </p:cNvPr>
          <p:cNvSpPr>
            <a:spLocks noGrp="1"/>
          </p:cNvSpPr>
          <p:nvPr>
            <p:ph type="title"/>
          </p:nvPr>
        </p:nvSpPr>
        <p:spPr>
          <a:xfrm>
            <a:off x="550864" y="409010"/>
            <a:ext cx="9634011" cy="732755"/>
          </a:xfrm>
        </p:spPr>
        <p:txBody>
          <a:bodyPr>
            <a:normAutofit fontScale="90000"/>
          </a:bodyPr>
          <a:lstStyle/>
          <a:p>
            <a:r>
              <a:rPr lang="tr-TR" b="1" dirty="0" err="1">
                <a:latin typeface="Arial" panose="020B0604020202020204" pitchFamily="34" charset="0"/>
                <a:cs typeface="Arial" panose="020B0604020202020204" pitchFamily="34" charset="0"/>
              </a:rPr>
              <a:t>Opsiyonel</a:t>
            </a:r>
            <a:r>
              <a:rPr lang="tr-TR" b="1" dirty="0">
                <a:latin typeface="Arial" panose="020B0604020202020204" pitchFamily="34" charset="0"/>
                <a:cs typeface="Arial" panose="020B0604020202020204" pitchFamily="34" charset="0"/>
              </a:rPr>
              <a:t> Tedaviler / Zorunlu Tedaviler</a:t>
            </a:r>
          </a:p>
        </p:txBody>
      </p:sp>
      <p:sp>
        <p:nvSpPr>
          <p:cNvPr id="3" name="İçerik Yer Tutucusu 2">
            <a:extLst>
              <a:ext uri="{FF2B5EF4-FFF2-40B4-BE49-F238E27FC236}">
                <a16:creationId xmlns:a16="http://schemas.microsoft.com/office/drawing/2014/main" id="{38B574C8-3E6D-A95E-3A85-7AD7D2723C72}"/>
              </a:ext>
            </a:extLst>
          </p:cNvPr>
          <p:cNvSpPr>
            <a:spLocks noGrp="1"/>
          </p:cNvSpPr>
          <p:nvPr>
            <p:ph idx="1"/>
          </p:nvPr>
        </p:nvSpPr>
        <p:spPr>
          <a:xfrm>
            <a:off x="550864" y="1141765"/>
            <a:ext cx="10137731" cy="5246678"/>
          </a:xfrm>
        </p:spPr>
        <p:txBody>
          <a:bodyPr>
            <a:normAutofit/>
          </a:bodyPr>
          <a:lstStyle/>
          <a:p>
            <a:r>
              <a:rPr lang="tr-TR" dirty="0">
                <a:latin typeface="Arial" panose="020B0604020202020204" pitchFamily="34" charset="0"/>
                <a:cs typeface="Arial" panose="020B0604020202020204" pitchFamily="34" charset="0"/>
              </a:rPr>
              <a:t>Bu ayrımın temelinde yaşam kalitesi vardır.</a:t>
            </a:r>
          </a:p>
          <a:p>
            <a:pPr marL="457200" indent="-457200">
              <a:buFont typeface="+mj-lt"/>
              <a:buAutoNum type="arabicPeriod"/>
            </a:pPr>
            <a:r>
              <a:rPr lang="tr-TR" dirty="0">
                <a:latin typeface="Arial" panose="020B0604020202020204" pitchFamily="34" charset="0"/>
                <a:cs typeface="Arial" panose="020B0604020202020204" pitchFamily="34" charset="0"/>
              </a:rPr>
              <a:t>Tedavi etmekle yükümlü olunanlar ( Tedavi etmemek yanlış)</a:t>
            </a:r>
          </a:p>
          <a:p>
            <a:pPr marL="457200" indent="-457200">
              <a:buFont typeface="+mj-lt"/>
              <a:buAutoNum type="arabicPeriod"/>
            </a:pPr>
            <a:r>
              <a:rPr lang="tr-TR" dirty="0">
                <a:latin typeface="Arial" panose="020B0604020202020204" pitchFamily="34" charset="0"/>
                <a:cs typeface="Arial" panose="020B0604020202020204" pitchFamily="34" charset="0"/>
              </a:rPr>
              <a:t>Tedavi etmemekle yükümlü olunanlar ( Tedavi etmek yanlış)</a:t>
            </a:r>
          </a:p>
          <a:p>
            <a:pPr marL="457200" indent="-457200">
              <a:buFont typeface="+mj-lt"/>
              <a:buAutoNum type="arabicPeriod"/>
            </a:pPr>
            <a:r>
              <a:rPr lang="tr-TR" dirty="0">
                <a:latin typeface="Arial" panose="020B0604020202020204" pitchFamily="34" charset="0"/>
                <a:cs typeface="Arial" panose="020B0604020202020204" pitchFamily="34" charset="0"/>
              </a:rPr>
              <a:t>Tedavisi </a:t>
            </a:r>
            <a:r>
              <a:rPr lang="tr-TR" dirty="0" err="1">
                <a:latin typeface="Arial" panose="020B0604020202020204" pitchFamily="34" charset="0"/>
                <a:cs typeface="Arial" panose="020B0604020202020204" pitchFamily="34" charset="0"/>
              </a:rPr>
              <a:t>opsiyonel</a:t>
            </a:r>
            <a:r>
              <a:rPr lang="tr-TR" dirty="0">
                <a:latin typeface="Arial" panose="020B0604020202020204" pitchFamily="34" charset="0"/>
                <a:cs typeface="Arial" panose="020B0604020202020204" pitchFamily="34" charset="0"/>
              </a:rPr>
              <a:t> olanlar (Tedavi ne zorunludur ne de yasaktır)</a:t>
            </a:r>
          </a:p>
          <a:p>
            <a:pPr marL="0" indent="0">
              <a:buNone/>
            </a:pPr>
            <a:endParaRPr lang="tr-TR" b="1" dirty="0"/>
          </a:p>
          <a:p>
            <a:pPr marL="0" indent="0">
              <a:buNone/>
            </a:pPr>
            <a:r>
              <a:rPr lang="tr-TR" b="1" dirty="0">
                <a:latin typeface="Arial" panose="020B0604020202020204" pitchFamily="34" charset="0"/>
                <a:cs typeface="Arial" panose="020B0604020202020204" pitchFamily="34" charset="0"/>
              </a:rPr>
              <a:t>Boşuna ya da anlamsız tedavi</a:t>
            </a:r>
          </a:p>
          <a:p>
            <a:pPr marL="0" indent="0">
              <a:buNone/>
            </a:pPr>
            <a:r>
              <a:rPr lang="tr-TR" dirty="0">
                <a:latin typeface="Arial" panose="020B0604020202020204" pitchFamily="34" charset="0"/>
                <a:cs typeface="Arial" panose="020B0604020202020204" pitchFamily="34" charset="0"/>
              </a:rPr>
              <a:t>Doktorlar boşuna , anlamsız ya da </a:t>
            </a:r>
            <a:r>
              <a:rPr lang="tr-TR" dirty="0" err="1">
                <a:latin typeface="Arial" panose="020B0604020202020204" pitchFamily="34" charset="0"/>
                <a:cs typeface="Arial" panose="020B0604020202020204" pitchFamily="34" charset="0"/>
              </a:rPr>
              <a:t>kontrendike</a:t>
            </a:r>
            <a:r>
              <a:rPr lang="tr-TR" dirty="0">
                <a:latin typeface="Arial" panose="020B0604020202020204" pitchFamily="34" charset="0"/>
                <a:cs typeface="Arial" panose="020B0604020202020204" pitchFamily="34" charset="0"/>
              </a:rPr>
              <a:t> tedavileri uygulamakla yükümlü değillerdir. Genelde boşuna terimi geri dönüşsüz kesin bir ölüm sürecinde olan ve tedavinin artık bir yarar sağlamadığı ve </a:t>
            </a:r>
            <a:r>
              <a:rPr lang="tr-TR" dirty="0" err="1">
                <a:latin typeface="Arial" panose="020B0604020202020204" pitchFamily="34" charset="0"/>
                <a:cs typeface="Arial" panose="020B0604020202020204" pitchFamily="34" charset="0"/>
              </a:rPr>
              <a:t>opsiyonel</a:t>
            </a:r>
            <a:r>
              <a:rPr lang="tr-TR" dirty="0">
                <a:latin typeface="Arial" panose="020B0604020202020204" pitchFamily="34" charset="0"/>
                <a:cs typeface="Arial" panose="020B0604020202020204" pitchFamily="34" charset="0"/>
              </a:rPr>
              <a:t> hale geldiğin bir noktada olan hastaların durumda kullanılır.</a:t>
            </a:r>
          </a:p>
        </p:txBody>
      </p:sp>
    </p:spTree>
    <p:extLst>
      <p:ext uri="{BB962C8B-B14F-4D97-AF65-F5344CB8AC3E}">
        <p14:creationId xmlns:p14="http://schemas.microsoft.com/office/powerpoint/2010/main" val="368494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4F9BA5-E090-599C-5A8F-646991242D16}"/>
              </a:ext>
            </a:extLst>
          </p:cNvPr>
          <p:cNvSpPr>
            <a:spLocks noGrp="1"/>
          </p:cNvSpPr>
          <p:nvPr>
            <p:ph idx="1"/>
          </p:nvPr>
        </p:nvSpPr>
        <p:spPr>
          <a:xfrm>
            <a:off x="648800" y="449167"/>
            <a:ext cx="10274573" cy="5704497"/>
          </a:xfrm>
        </p:spPr>
        <p:txBody>
          <a:bodyPr/>
          <a:lstStyle/>
          <a:p>
            <a:r>
              <a:rPr lang="tr-TR" b="1" dirty="0">
                <a:latin typeface="Arial" panose="020B0604020202020204" pitchFamily="34" charset="0"/>
                <a:cs typeface="Arial" panose="020B0604020202020204" pitchFamily="34" charset="0"/>
              </a:rPr>
              <a:t>Tedavinin yol açtığı külfetler sağladığı yararlardan daha ağır basarsa </a:t>
            </a:r>
          </a:p>
          <a:p>
            <a:r>
              <a:rPr lang="tr-TR" dirty="0">
                <a:latin typeface="Arial" panose="020B0604020202020204" pitchFamily="34" charset="0"/>
                <a:cs typeface="Arial" panose="020B0604020202020204" pitchFamily="34" charset="0"/>
              </a:rPr>
              <a:t>Ahlaken zararsızlık prensibini gözetmek, illa hastayı biyolojik olarak canlı tutmayı ve tedavileri hastanın duyacağı ağrıları, </a:t>
            </a:r>
            <a:r>
              <a:rPr lang="tr-TR" dirty="0" err="1">
                <a:latin typeface="Arial" panose="020B0604020202020204" pitchFamily="34" charset="0"/>
                <a:cs typeface="Arial" panose="020B0604020202020204" pitchFamily="34" charset="0"/>
              </a:rPr>
              <a:t>ızdırabı</a:t>
            </a:r>
            <a:r>
              <a:rPr lang="tr-TR" dirty="0">
                <a:latin typeface="Arial" panose="020B0604020202020204" pitchFamily="34" charset="0"/>
                <a:cs typeface="Arial" panose="020B0604020202020204" pitchFamily="34" charset="0"/>
              </a:rPr>
              <a:t> ve rahatsızlığı göz önüne almaksızın başlatmayı ve sürdürmeyi gerektirmez.</a:t>
            </a:r>
          </a:p>
          <a:p>
            <a:r>
              <a:rPr lang="tr-TR" dirty="0" err="1">
                <a:latin typeface="Arial" panose="020B0604020202020204" pitchFamily="34" charset="0"/>
                <a:cs typeface="Arial" panose="020B0604020202020204" pitchFamily="34" charset="0"/>
              </a:rPr>
              <a:t>Earle</a:t>
            </a:r>
            <a:r>
              <a:rPr lang="tr-TR" dirty="0">
                <a:latin typeface="Arial" panose="020B0604020202020204" pitchFamily="34" charset="0"/>
                <a:cs typeface="Arial" panose="020B0604020202020204" pitchFamily="34" charset="0"/>
              </a:rPr>
              <a:t> Spring vakasında, yetmiş sekiz yaşındaki Spring kronik organik beyin sendromu ve böbrek yetmezliği gibi hastalıklara sahiptir. Bu vakada hangi tedavi uygulanmakta olursa olsun </a:t>
            </a:r>
            <a:r>
              <a:rPr lang="tr-TR" dirty="0" err="1">
                <a:latin typeface="Arial" panose="020B0604020202020204" pitchFamily="34" charset="0"/>
                <a:cs typeface="Arial" panose="020B0604020202020204" pitchFamily="34" charset="0"/>
              </a:rPr>
              <a:t>renal</a:t>
            </a:r>
            <a:r>
              <a:rPr lang="tr-TR" dirty="0">
                <a:latin typeface="Arial" panose="020B0604020202020204" pitchFamily="34" charset="0"/>
                <a:cs typeface="Arial" panose="020B0604020202020204" pitchFamily="34" charset="0"/>
              </a:rPr>
              <a:t> ve zihinsel sağlığı bozuk bir hastanın tedaviden göreceği yarar çekeceği sıkıntılardan az olacağı için ailesinin ve sağlık çalışanlarının ahlaken hemodiyalizi sürdürmekle yükümlü olmadıkları öne sürülmüştür.</a:t>
            </a:r>
          </a:p>
        </p:txBody>
      </p:sp>
    </p:spTree>
    <p:extLst>
      <p:ext uri="{BB962C8B-B14F-4D97-AF65-F5344CB8AC3E}">
        <p14:creationId xmlns:p14="http://schemas.microsoft.com/office/powerpoint/2010/main" val="74423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B776BD-CD62-A5A4-6378-60BD45A8004B}"/>
              </a:ext>
            </a:extLst>
          </p:cNvPr>
          <p:cNvSpPr>
            <a:spLocks noGrp="1"/>
          </p:cNvSpPr>
          <p:nvPr>
            <p:ph type="title"/>
          </p:nvPr>
        </p:nvSpPr>
        <p:spPr>
          <a:xfrm>
            <a:off x="686788" y="268460"/>
            <a:ext cx="9634011" cy="1325563"/>
          </a:xfrm>
        </p:spPr>
        <p:txBody>
          <a:bodyPr/>
          <a:lstStyle/>
          <a:p>
            <a:r>
              <a:rPr lang="tr-TR" b="1" dirty="0">
                <a:latin typeface="Arial" panose="020B0604020202020204" pitchFamily="34" charset="0"/>
                <a:cs typeface="Arial" panose="020B0604020202020204" pitchFamily="34" charset="0"/>
              </a:rPr>
              <a:t>Öldürmek / Ölmesine İzin Vermek</a:t>
            </a:r>
          </a:p>
        </p:txBody>
      </p:sp>
      <p:sp>
        <p:nvSpPr>
          <p:cNvPr id="3" name="İçerik Yer Tutucusu 2">
            <a:extLst>
              <a:ext uri="{FF2B5EF4-FFF2-40B4-BE49-F238E27FC236}">
                <a16:creationId xmlns:a16="http://schemas.microsoft.com/office/drawing/2014/main" id="{F666B8FA-3DE4-026F-4B01-ED0F600C7B05}"/>
              </a:ext>
            </a:extLst>
          </p:cNvPr>
          <p:cNvSpPr>
            <a:spLocks noGrp="1"/>
          </p:cNvSpPr>
          <p:nvPr>
            <p:ph idx="1"/>
          </p:nvPr>
        </p:nvSpPr>
        <p:spPr>
          <a:xfrm>
            <a:off x="830344" y="1754662"/>
            <a:ext cx="9634012" cy="4744993"/>
          </a:xfrm>
        </p:spPr>
        <p:txBody>
          <a:bodyPr>
            <a:normAutofit/>
          </a:bodyPr>
          <a:lstStyle/>
          <a:p>
            <a:r>
              <a:rPr lang="tr-TR" dirty="0">
                <a:latin typeface="Arial" panose="020B0604020202020204" pitchFamily="34" charset="0"/>
                <a:cs typeface="Arial" panose="020B0604020202020204" pitchFamily="34" charset="0"/>
              </a:rPr>
              <a:t>Öldürmek ve ölmesine izin vermek arasındaki ayrım, ağır hasta ya da yaralı kişilerin tedavisinde hangi kararların ve mesleki tutumların kabul edilebilir olduğunu belirlemek amacıyla yapılan ayrımlar arasında en zor ve önemli olanıdır.</a:t>
            </a:r>
          </a:p>
          <a:p>
            <a:r>
              <a:rPr lang="tr-TR" b="1" dirty="0">
                <a:latin typeface="Arial" panose="020B0604020202020204" pitchFamily="34" charset="0"/>
                <a:cs typeface="Arial" panose="020B0604020202020204" pitchFamily="34" charset="0"/>
              </a:rPr>
              <a:t>Öldürmek ve Ölmesine İzin Vermek Kavramları</a:t>
            </a:r>
          </a:p>
          <a:p>
            <a:pPr marL="457200" indent="-457200">
              <a:buFont typeface="+mj-lt"/>
              <a:buAutoNum type="arabicPeriod"/>
            </a:pP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Down</a:t>
            </a:r>
            <a:r>
              <a:rPr lang="tr-TR" dirty="0">
                <a:latin typeface="Arial" panose="020B0604020202020204" pitchFamily="34" charset="0"/>
                <a:cs typeface="Arial" panose="020B0604020202020204" pitchFamily="34" charset="0"/>
              </a:rPr>
              <a:t> sendromlu bir </a:t>
            </a:r>
            <a:r>
              <a:rPr lang="tr-TR" dirty="0" err="1">
                <a:latin typeface="Arial" panose="020B0604020202020204" pitchFamily="34" charset="0"/>
                <a:cs typeface="Arial" panose="020B0604020202020204" pitchFamily="34" charset="0"/>
              </a:rPr>
              <a:t>yenidoğan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trakeoözofageal</a:t>
            </a:r>
            <a:r>
              <a:rPr lang="tr-TR" dirty="0">
                <a:latin typeface="Arial" panose="020B0604020202020204" pitchFamily="34" charset="0"/>
                <a:cs typeface="Arial" panose="020B0604020202020204" pitchFamily="34" charset="0"/>
              </a:rPr>
              <a:t> fistülü (doğuştan </a:t>
            </a:r>
            <a:r>
              <a:rPr lang="tr-TR" dirty="0" err="1">
                <a:latin typeface="Arial" panose="020B0604020202020204" pitchFamily="34" charset="0"/>
                <a:cs typeface="Arial" panose="020B0604020202020204" pitchFamily="34" charset="0"/>
              </a:rPr>
              <a:t>trakea</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özafagus</a:t>
            </a:r>
            <a:r>
              <a:rPr lang="tr-TR" dirty="0">
                <a:latin typeface="Arial" panose="020B0604020202020204" pitchFamily="34" charset="0"/>
                <a:cs typeface="Arial" panose="020B0604020202020204" pitchFamily="34" charset="0"/>
              </a:rPr>
              <a:t> arasında bulunan, mama ve sütün akciğerlere kaçmasına yol açan bir fistül ) hastalığına sahiptir. Gidermek için </a:t>
            </a:r>
            <a:r>
              <a:rPr lang="tr-TR" dirty="0" err="1">
                <a:latin typeface="Arial" panose="020B0604020202020204" pitchFamily="34" charset="0"/>
                <a:cs typeface="Arial" panose="020B0604020202020204" pitchFamily="34" charset="0"/>
              </a:rPr>
              <a:t>opere</a:t>
            </a:r>
            <a:r>
              <a:rPr lang="tr-TR" dirty="0">
                <a:latin typeface="Arial" panose="020B0604020202020204" pitchFamily="34" charset="0"/>
                <a:cs typeface="Arial" panose="020B0604020202020204" pitchFamily="34" charset="0"/>
              </a:rPr>
              <a:t> etmek gerekmektedir. </a:t>
            </a:r>
          </a:p>
        </p:txBody>
      </p:sp>
    </p:spTree>
    <p:extLst>
      <p:ext uri="{BB962C8B-B14F-4D97-AF65-F5344CB8AC3E}">
        <p14:creationId xmlns:p14="http://schemas.microsoft.com/office/powerpoint/2010/main" val="24674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4A2591-8BCD-FAB6-B0CB-FE7932466CD6}"/>
              </a:ext>
            </a:extLst>
          </p:cNvPr>
          <p:cNvSpPr>
            <a:spLocks noGrp="1"/>
          </p:cNvSpPr>
          <p:nvPr>
            <p:ph idx="1"/>
          </p:nvPr>
        </p:nvSpPr>
        <p:spPr>
          <a:xfrm>
            <a:off x="662075" y="665411"/>
            <a:ext cx="10248941" cy="5527178"/>
          </a:xfrm>
        </p:spPr>
        <p:txBody>
          <a:bodyPr>
            <a:normAutofit/>
          </a:bodyPr>
          <a:lstStyle/>
          <a:p>
            <a:pPr marL="0" indent="0">
              <a:buNone/>
            </a:pPr>
            <a:r>
              <a:rPr lang="tr-TR" dirty="0">
                <a:latin typeface="Arial" panose="020B0604020202020204" pitchFamily="34" charset="0"/>
                <a:cs typeface="Arial" panose="020B0604020202020204" pitchFamily="34" charset="0"/>
              </a:rPr>
              <a:t>Anne, baba ve doktor yaşamanın bebeğin yararına olmadığı görüşünde hemfikir olmuş ve bebeğin ölmesine izin vermişlerdir. Anne, baba ve doktor daha sonrasında çocuğun ölümüne yol açmakla suçlanmışlardır.</a:t>
            </a:r>
          </a:p>
          <a:p>
            <a:pPr marL="457200" indent="-457200">
              <a:buFont typeface="+mj-lt"/>
              <a:buAutoNum type="arabicPeriod" startAt="2"/>
            </a:pPr>
            <a:r>
              <a:rPr lang="tr-TR" dirty="0">
                <a:latin typeface="Arial" panose="020B0604020202020204" pitchFamily="34" charset="0"/>
                <a:cs typeface="Arial" panose="020B0604020202020204" pitchFamily="34" charset="0"/>
              </a:rPr>
              <a:t>Dermatolog Messenger prematüre oğlunu yoğun bakım servisinde bağlı olduğu yaşam destek ünitesinden doktorların onayını beklemeksizin ayırınca taammüt olmadan adam öldürme suçundan suçlanmıştır. Dr. Messenger ise tüm yaptığının haline acımakta olduğu oğlunun ölmesine olanak sağlamak olduğunu söylemiştir.</a:t>
            </a:r>
          </a:p>
          <a:p>
            <a:pPr marL="0" indent="0">
              <a:buNone/>
            </a:pPr>
            <a:r>
              <a:rPr lang="tr-TR" dirty="0">
                <a:latin typeface="Arial" panose="020B0604020202020204" pitchFamily="34" charset="0"/>
                <a:cs typeface="Arial" panose="020B0604020202020204" pitchFamily="34" charset="0"/>
              </a:rPr>
              <a:t>Geleneksel tanımlar öldürmek ve öldürmeye izin vermek arasında keskin bir ayrım yapmak için yetersizdir. Bu iki kavramın tam olarak ne anlama geldiği belirsizdir ve tartışmaya açıktır. Bunların içeriğini belirlemeye yönelik girişimler sonu gelmeyen tartışmalara neden olacaktır.</a:t>
            </a:r>
          </a:p>
        </p:txBody>
      </p:sp>
    </p:spTree>
    <p:extLst>
      <p:ext uri="{BB962C8B-B14F-4D97-AF65-F5344CB8AC3E}">
        <p14:creationId xmlns:p14="http://schemas.microsoft.com/office/powerpoint/2010/main" val="85411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E56D35-E9D4-DC76-6D1B-540D47F5CAF7}"/>
              </a:ext>
            </a:extLst>
          </p:cNvPr>
          <p:cNvSpPr>
            <a:spLocks noGrp="1"/>
          </p:cNvSpPr>
          <p:nvPr>
            <p:ph idx="1"/>
          </p:nvPr>
        </p:nvSpPr>
        <p:spPr>
          <a:xfrm>
            <a:off x="902043" y="486238"/>
            <a:ext cx="9873049" cy="5885523"/>
          </a:xfrm>
        </p:spPr>
        <p:txBody>
          <a:bodyPr/>
          <a:lstStyle/>
          <a:p>
            <a:r>
              <a:rPr lang="tr-TR" b="1" dirty="0">
                <a:latin typeface="Arial" panose="020B0604020202020204" pitchFamily="34" charset="0"/>
                <a:cs typeface="Arial" panose="020B0604020202020204" pitchFamily="34" charset="0"/>
              </a:rPr>
              <a:t>Yanlış Doğru Kavramlarını Öldürmek/Ölmesine İzin Vermek Kavramlarına Bağlamak</a:t>
            </a:r>
          </a:p>
          <a:p>
            <a:pPr marL="0" indent="0">
              <a:buNone/>
            </a:pPr>
            <a:endParaRPr lang="tr-TR" b="1"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Ölmesine izin vermek tıpta şu iki durumda kabul edilir:</a:t>
            </a:r>
          </a:p>
          <a:p>
            <a:pPr marL="457200" indent="-457200">
              <a:buFont typeface="+mj-lt"/>
              <a:buAutoNum type="arabicPeriod"/>
            </a:pPr>
            <a:r>
              <a:rPr lang="tr-TR" dirty="0">
                <a:latin typeface="Arial" panose="020B0604020202020204" pitchFamily="34" charset="0"/>
                <a:cs typeface="Arial" panose="020B0604020202020204" pitchFamily="34" charset="0"/>
              </a:rPr>
              <a:t>Tıbben tedavinin yarar sağlamaması yani boşuna olması</a:t>
            </a:r>
          </a:p>
          <a:p>
            <a:pPr marL="457200" indent="-457200">
              <a:buFont typeface="+mj-lt"/>
              <a:buAutoNum type="arabicPeriod"/>
            </a:pPr>
            <a:r>
              <a:rPr lang="tr-TR" dirty="0">
                <a:latin typeface="Arial" panose="020B0604020202020204" pitchFamily="34" charset="0"/>
                <a:cs typeface="Arial" panose="020B0604020202020204" pitchFamily="34" charset="0"/>
              </a:rPr>
              <a:t>Hasta ya da yetkili vekil tıbbi teknolojiden yararlanmayı reddettiğinde ve bu ret geçerli bir ret olduğunda </a:t>
            </a:r>
          </a:p>
          <a:p>
            <a:pPr marL="0" indent="0">
              <a:buNone/>
            </a:pPr>
            <a:r>
              <a:rPr lang="tr-TR" dirty="0">
                <a:latin typeface="Arial" panose="020B0604020202020204" pitchFamily="34" charset="0"/>
                <a:cs typeface="Arial" panose="020B0604020202020204" pitchFamily="34" charset="0"/>
              </a:rPr>
              <a:t>Bu iki koşuldan biri sağlanmamışsa hastanın ölümüne izin vermek hastayı öldürmek anlamına gelecektir. </a:t>
            </a:r>
          </a:p>
        </p:txBody>
      </p:sp>
    </p:spTree>
    <p:extLst>
      <p:ext uri="{BB962C8B-B14F-4D97-AF65-F5344CB8AC3E}">
        <p14:creationId xmlns:p14="http://schemas.microsoft.com/office/powerpoint/2010/main" val="24748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09D6D1-DD3D-5B21-E6CB-F77ABF43EDB4}"/>
              </a:ext>
            </a:extLst>
          </p:cNvPr>
          <p:cNvSpPr>
            <a:spLocks noGrp="1"/>
          </p:cNvSpPr>
          <p:nvPr>
            <p:ph type="title"/>
          </p:nvPr>
        </p:nvSpPr>
        <p:spPr/>
        <p:txBody>
          <a:bodyPr/>
          <a:lstStyle/>
          <a:p>
            <a:r>
              <a:rPr lang="tr-TR" dirty="0">
                <a:latin typeface="Arial" panose="020B0604020202020204" pitchFamily="34" charset="0"/>
                <a:cs typeface="Arial" panose="020B0604020202020204" pitchFamily="34" charset="0"/>
              </a:rPr>
              <a:t>Zararsızlık</a:t>
            </a:r>
          </a:p>
        </p:txBody>
      </p:sp>
      <p:sp>
        <p:nvSpPr>
          <p:cNvPr id="3" name="İçerik Yer Tutucusu 2">
            <a:extLst>
              <a:ext uri="{FF2B5EF4-FFF2-40B4-BE49-F238E27FC236}">
                <a16:creationId xmlns:a16="http://schemas.microsoft.com/office/drawing/2014/main" id="{F67498F1-AEB7-4078-65E3-7F63A4CC0F5C}"/>
              </a:ext>
            </a:extLst>
          </p:cNvPr>
          <p:cNvSpPr>
            <a:spLocks noGrp="1"/>
          </p:cNvSpPr>
          <p:nvPr>
            <p:ph idx="1"/>
          </p:nvPr>
        </p:nvSpPr>
        <p:spPr>
          <a:xfrm>
            <a:off x="1069848" y="1828483"/>
            <a:ext cx="9346898" cy="3760162"/>
          </a:xfrm>
        </p:spPr>
        <p:txBody>
          <a:bodyPr>
            <a:normAutofit/>
          </a:bodyPr>
          <a:lstStyle/>
          <a:p>
            <a:pPr marL="0" indent="0">
              <a:buNone/>
            </a:pPr>
            <a:r>
              <a:rPr lang="tr-TR" dirty="0">
                <a:latin typeface="Arial" panose="020B0604020202020204" pitchFamily="34" charset="0"/>
                <a:cs typeface="Arial" panose="020B0604020202020204" pitchFamily="34" charset="0"/>
              </a:rPr>
              <a:t>Zararsızlık prensibi; bizi başkalarına zarar vermekten kaçınmakla yükümlü kılar. Tıp etiğinde bu prensip, ünlü özdeyiş </a:t>
            </a:r>
            <a:r>
              <a:rPr lang="tr-TR" dirty="0" err="1">
                <a:latin typeface="Arial" panose="020B0604020202020204" pitchFamily="34" charset="0"/>
                <a:cs typeface="Arial" panose="020B0604020202020204" pitchFamily="34" charset="0"/>
              </a:rPr>
              <a:t>Primum</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non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nocere</a:t>
            </a:r>
            <a:r>
              <a:rPr lang="tr-TR" dirty="0">
                <a:latin typeface="Arial" panose="020B0604020202020204" pitchFamily="34" charset="0"/>
                <a:cs typeface="Arial" panose="020B0604020202020204" pitchFamily="34" charset="0"/>
              </a:rPr>
              <a:t> ile özdeşleştirilmiştir: "En önemlisi ( ya da en önce ) zarar verme."</a:t>
            </a:r>
          </a:p>
          <a:p>
            <a:pPr marL="0" indent="0">
              <a:buNone/>
            </a:pPr>
            <a:r>
              <a:rPr lang="tr-TR" dirty="0">
                <a:latin typeface="Arial" panose="020B0604020202020204" pitchFamily="34" charset="0"/>
                <a:cs typeface="Arial" panose="020B0604020202020204" pitchFamily="34" charset="0"/>
              </a:rPr>
              <a:t>Hipokrat Andı, hem bir zarar vermeme hem de bir yararlı olma yükümlülüğü içermektedir. "Hastalara yararlı olmak için, yeteneklerim ve kanaatlerim doğrultusunda tıbbi uygulamalarda bulunacağım; ama bunu bu kişileri zedelemek, onlara haksızlık ya da kötülük etmek için asla yapmayacağım."</a:t>
            </a:r>
          </a:p>
        </p:txBody>
      </p:sp>
    </p:spTree>
    <p:extLst>
      <p:ext uri="{BB962C8B-B14F-4D97-AF65-F5344CB8AC3E}">
        <p14:creationId xmlns:p14="http://schemas.microsoft.com/office/powerpoint/2010/main" val="85212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59A89C8-6310-E399-032C-3799BBC2FB20}"/>
              </a:ext>
            </a:extLst>
          </p:cNvPr>
          <p:cNvSpPr>
            <a:spLocks noGrp="1"/>
          </p:cNvSpPr>
          <p:nvPr>
            <p:ph idx="1"/>
          </p:nvPr>
        </p:nvSpPr>
        <p:spPr>
          <a:xfrm>
            <a:off x="723858" y="976184"/>
            <a:ext cx="10347796" cy="4399005"/>
          </a:xfrm>
        </p:spPr>
        <p:txBody>
          <a:bodyPr/>
          <a:lstStyle/>
          <a:p>
            <a:pPr marL="0" indent="0">
              <a:buNone/>
            </a:pPr>
            <a:r>
              <a:rPr lang="tr-TR" dirty="0">
                <a:latin typeface="Arial" panose="020B0604020202020204" pitchFamily="34" charset="0"/>
                <a:cs typeface="Arial" panose="020B0604020202020204" pitchFamily="34" charset="0"/>
              </a:rPr>
              <a:t>Bir hastanın ölmesine izin vermek amacıyla tedaviye girişmemek, yerine göre kişinin canını doğrudan bir eylemle almak kadar kasti ve gayriahlaki bir hal alabilir. Ne öldürmek ne de ölüme izin vermek otomatikman yanlıştır.</a:t>
            </a:r>
          </a:p>
          <a:p>
            <a:pPr marL="0" indent="0">
              <a:buNone/>
            </a:pPr>
            <a:endParaRPr lang="tr-TR" dirty="0">
              <a:latin typeface="Arial" panose="020B0604020202020204" pitchFamily="34" charset="0"/>
              <a:cs typeface="Arial" panose="020B0604020202020204" pitchFamily="34" charset="0"/>
            </a:endParaRPr>
          </a:p>
          <a:p>
            <a:pPr marL="0" indent="0">
              <a:buNone/>
            </a:pPr>
            <a:r>
              <a:rPr lang="tr-TR" dirty="0">
                <a:latin typeface="Arial" panose="020B0604020202020204" pitchFamily="34" charset="0"/>
                <a:cs typeface="Arial" panose="020B0604020202020204" pitchFamily="34" charset="0"/>
              </a:rPr>
              <a:t>Buna göre bir öldürme ya da ölüme izin verme eyleminde öznenin haklı mı haksız mı olduğuna karar verirken bu kavramlar dışında eylemle ilgili bilmemiz gereken başka şeyler de vardır. Öyle ki eylemin gerçekleştiği koşulları, eylemi gerçekleştiren öznenin bunu hangi güdüyle yaptığını, hastanın tercihlerini ve eylemin sonuçlarını da bilmek gerekir. </a:t>
            </a:r>
          </a:p>
        </p:txBody>
      </p:sp>
    </p:spTree>
    <p:extLst>
      <p:ext uri="{BB962C8B-B14F-4D97-AF65-F5344CB8AC3E}">
        <p14:creationId xmlns:p14="http://schemas.microsoft.com/office/powerpoint/2010/main" val="2472117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DB60C7-B378-6ED9-FE7A-51F251E7D5AA}"/>
              </a:ext>
            </a:extLst>
          </p:cNvPr>
          <p:cNvSpPr>
            <a:spLocks noGrp="1"/>
          </p:cNvSpPr>
          <p:nvPr>
            <p:ph type="title"/>
          </p:nvPr>
        </p:nvSpPr>
        <p:spPr>
          <a:xfrm>
            <a:off x="1069848" y="119861"/>
            <a:ext cx="9634011" cy="1325563"/>
          </a:xfrm>
        </p:spPr>
        <p:txBody>
          <a:bodyPr>
            <a:normAutofit/>
          </a:bodyPr>
          <a:lstStyle/>
          <a:p>
            <a:r>
              <a:rPr lang="tr-TR" b="1" dirty="0">
                <a:latin typeface="Arial" panose="020B0604020202020204" pitchFamily="34" charset="0"/>
                <a:cs typeface="Arial" panose="020B0604020202020204" pitchFamily="34" charset="0"/>
              </a:rPr>
              <a:t>Zihnen Yetersiz Hastaları Korumak</a:t>
            </a:r>
          </a:p>
        </p:txBody>
      </p:sp>
      <p:sp>
        <p:nvSpPr>
          <p:cNvPr id="3" name="İçerik Yer Tutucusu 2">
            <a:extLst>
              <a:ext uri="{FF2B5EF4-FFF2-40B4-BE49-F238E27FC236}">
                <a16:creationId xmlns:a16="http://schemas.microsoft.com/office/drawing/2014/main" id="{DD1453A8-955A-C747-FAD4-CC78E121E8AE}"/>
              </a:ext>
            </a:extLst>
          </p:cNvPr>
          <p:cNvSpPr>
            <a:spLocks noGrp="1"/>
          </p:cNvSpPr>
          <p:nvPr>
            <p:ph idx="1"/>
          </p:nvPr>
        </p:nvSpPr>
        <p:spPr>
          <a:xfrm>
            <a:off x="748573" y="1445424"/>
            <a:ext cx="10100659" cy="4918306"/>
          </a:xfrm>
        </p:spPr>
        <p:txBody>
          <a:bodyPr/>
          <a:lstStyle/>
          <a:p>
            <a:r>
              <a:rPr lang="tr-TR" b="1" dirty="0">
                <a:latin typeface="Arial" panose="020B0604020202020204" pitchFamily="34" charset="0"/>
                <a:cs typeface="Arial" panose="020B0604020202020204" pitchFamily="34" charset="0"/>
              </a:rPr>
              <a:t>Ön Direktifler</a:t>
            </a:r>
          </a:p>
          <a:p>
            <a:r>
              <a:rPr lang="tr-TR" dirty="0">
                <a:latin typeface="Arial" panose="020B0604020202020204" pitchFamily="34" charset="0"/>
                <a:cs typeface="Arial" panose="020B0604020202020204" pitchFamily="34" charset="0"/>
              </a:rPr>
              <a:t>Direktifleri önceden bildirme prosedüründe, kişi henüz zihinsel yetilerini kaybetmeden, bu yetileri yitirdiğinde sağlık çalışanları tarafından kendisine yaşamda tutucu tedaviler uygulanması veya uygulanmamasına dair direktifini yazıya dökme ya da böyle bir durumda bu kararı kendisi adına alacak olan vekilini seçmektedir. Ön direktifler zihnen yeterli hastalar için özerkliğini kullanmanın geçerli bir yoludur ve bilgilendirilmiş onam prosedürleri uygulanarak, pratik sorunların üstesinden gelinebilir. Bu günkü araştırmalar, zihinsel yetilerini kaybetmeden önce birtakım direktifler bildirmiş olan yaşlı hastaların sonradan aldıkları bakımın genelde oldukça paralel olduğunu göstermektedir.</a:t>
            </a:r>
          </a:p>
        </p:txBody>
      </p:sp>
    </p:spTree>
    <p:extLst>
      <p:ext uri="{BB962C8B-B14F-4D97-AF65-F5344CB8AC3E}">
        <p14:creationId xmlns:p14="http://schemas.microsoft.com/office/powerpoint/2010/main" val="1337268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5210BC2-0403-C454-6200-80058739432B}"/>
              </a:ext>
            </a:extLst>
          </p:cNvPr>
          <p:cNvSpPr>
            <a:spLocks noGrp="1"/>
          </p:cNvSpPr>
          <p:nvPr>
            <p:ph idx="1"/>
          </p:nvPr>
        </p:nvSpPr>
        <p:spPr>
          <a:xfrm>
            <a:off x="723858" y="577059"/>
            <a:ext cx="9927666" cy="5415967"/>
          </a:xfrm>
        </p:spPr>
        <p:txBody>
          <a:bodyPr/>
          <a:lstStyle/>
          <a:p>
            <a:r>
              <a:rPr lang="tr-TR" b="1" dirty="0">
                <a:latin typeface="Arial" panose="020B0604020202020204" pitchFamily="34" charset="0"/>
                <a:cs typeface="Arial" panose="020B0604020202020204" pitchFamily="34" charset="0"/>
              </a:rPr>
              <a:t>Ön Direktifler Olmadığında Vekaleten Karar Verme</a:t>
            </a:r>
          </a:p>
          <a:p>
            <a:pPr marL="0" indent="0">
              <a:buNone/>
            </a:pPr>
            <a:r>
              <a:rPr lang="tr-TR" dirty="0">
                <a:latin typeface="Arial" panose="020B0604020202020204" pitchFamily="34" charset="0"/>
                <a:cs typeface="Arial" panose="020B0604020202020204" pitchFamily="34" charset="0"/>
              </a:rPr>
              <a:t>Vekil karar vericilerin nitelikleri</a:t>
            </a:r>
          </a:p>
          <a:p>
            <a:pPr marL="457200" indent="-457200">
              <a:buFont typeface="+mj-lt"/>
              <a:buAutoNum type="arabicPeriod"/>
            </a:pPr>
            <a:r>
              <a:rPr lang="tr-TR" dirty="0">
                <a:latin typeface="Arial" panose="020B0604020202020204" pitchFamily="34" charset="0"/>
                <a:cs typeface="Arial" panose="020B0604020202020204" pitchFamily="34" charset="0"/>
              </a:rPr>
              <a:t>Zihinsel yeterlilik</a:t>
            </a:r>
          </a:p>
          <a:p>
            <a:pPr marL="457200" indent="-457200">
              <a:buFont typeface="+mj-lt"/>
              <a:buAutoNum type="arabicPeriod"/>
            </a:pPr>
            <a:r>
              <a:rPr lang="tr-TR" dirty="0">
                <a:latin typeface="Arial" panose="020B0604020202020204" pitchFamily="34" charset="0"/>
                <a:cs typeface="Arial" panose="020B0604020202020204" pitchFamily="34" charset="0"/>
              </a:rPr>
              <a:t>Yeterli bir genel bilgi birikimine sahip olmak ve vakayla ilgili de yeterince bilgilendirilmiş olmak</a:t>
            </a:r>
          </a:p>
          <a:p>
            <a:pPr marL="457200" indent="-457200">
              <a:buFont typeface="+mj-lt"/>
              <a:buAutoNum type="arabicPeriod"/>
            </a:pPr>
            <a:r>
              <a:rPr lang="tr-TR" dirty="0">
                <a:latin typeface="Arial" panose="020B0604020202020204" pitchFamily="34" charset="0"/>
                <a:cs typeface="Arial" panose="020B0604020202020204" pitchFamily="34" charset="0"/>
              </a:rPr>
              <a:t>Duygusal yönden stabil olmak</a:t>
            </a:r>
          </a:p>
          <a:p>
            <a:pPr marL="457200" indent="-457200">
              <a:buFont typeface="+mj-lt"/>
              <a:buAutoNum type="arabicPeriod"/>
            </a:pPr>
            <a:r>
              <a:rPr lang="tr-TR" dirty="0">
                <a:latin typeface="Arial" panose="020B0604020202020204" pitchFamily="34" charset="0"/>
                <a:cs typeface="Arial" panose="020B0604020202020204" pitchFamily="34" charset="0"/>
              </a:rPr>
              <a:t>Zihnen yetersiz hastanın çıkarlarını gözetmeye adanmış olmak, hastayla herhangi bir çıkar çatışması içinde ya da hastanın çıkarları doğrultusunda hareket etmeme olasılığı olan kişilerin kontrolü altında olmamak.</a:t>
            </a:r>
          </a:p>
        </p:txBody>
      </p:sp>
    </p:spTree>
    <p:extLst>
      <p:ext uri="{BB962C8B-B14F-4D97-AF65-F5344CB8AC3E}">
        <p14:creationId xmlns:p14="http://schemas.microsoft.com/office/powerpoint/2010/main" val="384831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ADEDE8-E2E8-45D6-B577-6316ABD1904D}"/>
              </a:ext>
            </a:extLst>
          </p:cNvPr>
          <p:cNvSpPr>
            <a:spLocks noGrp="1"/>
          </p:cNvSpPr>
          <p:nvPr>
            <p:ph type="title"/>
          </p:nvPr>
        </p:nvSpPr>
        <p:spPr/>
        <p:txBody>
          <a:bodyPr>
            <a:normAutofit fontScale="90000"/>
          </a:bodyPr>
          <a:lstStyle/>
          <a:p>
            <a:r>
              <a:rPr lang="tr-TR" b="1" dirty="0"/>
              <a:t>1. </a:t>
            </a:r>
            <a:r>
              <a:rPr lang="tr-TR" sz="3600" b="1" dirty="0"/>
              <a:t>Aşağıdakilerden hangisi zararlılık prensibinin dayandığı olan ahlaki kurallardandır?</a:t>
            </a:r>
            <a:r>
              <a:rPr lang="tr-TR" b="1" dirty="0"/>
              <a:t/>
            </a:r>
            <a:br>
              <a:rPr lang="tr-TR" b="1" dirty="0"/>
            </a:br>
            <a:endParaRPr lang="tr-TR" b="1" dirty="0"/>
          </a:p>
        </p:txBody>
      </p:sp>
      <p:sp>
        <p:nvSpPr>
          <p:cNvPr id="3" name="İçerik Yer Tutucusu 2">
            <a:extLst>
              <a:ext uri="{FF2B5EF4-FFF2-40B4-BE49-F238E27FC236}">
                <a16:creationId xmlns:a16="http://schemas.microsoft.com/office/drawing/2014/main" id="{BDDD06DA-88F9-4688-B93C-BB97180A120D}"/>
              </a:ext>
            </a:extLst>
          </p:cNvPr>
          <p:cNvSpPr>
            <a:spLocks noGrp="1"/>
          </p:cNvSpPr>
          <p:nvPr>
            <p:ph idx="1"/>
          </p:nvPr>
        </p:nvSpPr>
        <p:spPr/>
        <p:txBody>
          <a:bodyPr>
            <a:normAutofit fontScale="92500" lnSpcReduction="20000"/>
          </a:bodyPr>
          <a:lstStyle/>
          <a:p>
            <a:pPr marL="0" lvl="0" indent="0">
              <a:buClr>
                <a:srgbClr val="B71E42"/>
              </a:buClr>
              <a:buNone/>
            </a:pPr>
            <a:r>
              <a:rPr lang="tr-TR" dirty="0" err="1">
                <a:solidFill>
                  <a:prstClr val="black"/>
                </a:solidFill>
                <a:latin typeface="Arial" panose="020B0604020202020204" pitchFamily="34" charset="0"/>
                <a:cs typeface="Arial" panose="020B0604020202020204" pitchFamily="34" charset="0"/>
              </a:rPr>
              <a:t>I.Öldürme</a:t>
            </a:r>
            <a:endParaRPr lang="tr-TR" dirty="0">
              <a:solidFill>
                <a:prstClr val="black"/>
              </a:solidFill>
              <a:latin typeface="Arial" panose="020B0604020202020204" pitchFamily="34" charset="0"/>
              <a:cs typeface="Arial" panose="020B0604020202020204" pitchFamily="34" charset="0"/>
            </a:endParaRPr>
          </a:p>
          <a:p>
            <a:pPr marL="0" lvl="0" indent="0">
              <a:buClr>
                <a:srgbClr val="B71E42"/>
              </a:buClr>
              <a:buNone/>
            </a:pPr>
            <a:r>
              <a:rPr lang="tr-TR" dirty="0" err="1">
                <a:solidFill>
                  <a:prstClr val="black"/>
                </a:solidFill>
                <a:latin typeface="Arial" panose="020B0604020202020204" pitchFamily="34" charset="0"/>
                <a:cs typeface="Arial" panose="020B0604020202020204" pitchFamily="34" charset="0"/>
              </a:rPr>
              <a:t>II.Ağrı</a:t>
            </a:r>
            <a:r>
              <a:rPr lang="tr-TR" dirty="0">
                <a:solidFill>
                  <a:prstClr val="black"/>
                </a:solidFill>
                <a:latin typeface="Arial" panose="020B0604020202020204" pitchFamily="34" charset="0"/>
                <a:cs typeface="Arial" panose="020B0604020202020204" pitchFamily="34" charset="0"/>
              </a:rPr>
              <a:t> ya da acıya yol açma </a:t>
            </a:r>
          </a:p>
          <a:p>
            <a:pPr marL="0" lvl="0" indent="0">
              <a:buClr>
                <a:srgbClr val="B71E42"/>
              </a:buClr>
              <a:buNone/>
            </a:pPr>
            <a:r>
              <a:rPr lang="tr-TR" dirty="0" err="1">
                <a:solidFill>
                  <a:prstClr val="black"/>
                </a:solidFill>
                <a:latin typeface="Arial" panose="020B0604020202020204" pitchFamily="34" charset="0"/>
                <a:cs typeface="Arial" panose="020B0604020202020204" pitchFamily="34" charset="0"/>
              </a:rPr>
              <a:t>III.Yeti</a:t>
            </a:r>
            <a:r>
              <a:rPr lang="tr-TR" dirty="0">
                <a:solidFill>
                  <a:prstClr val="black"/>
                </a:solidFill>
                <a:latin typeface="Arial" panose="020B0604020202020204" pitchFamily="34" charset="0"/>
                <a:cs typeface="Arial" panose="020B0604020202020204" pitchFamily="34" charset="0"/>
              </a:rPr>
              <a:t> yitimine yol açma</a:t>
            </a:r>
          </a:p>
          <a:p>
            <a:pPr marL="0" lvl="0" indent="0">
              <a:buClr>
                <a:srgbClr val="B71E42"/>
              </a:buClr>
              <a:buNone/>
            </a:pPr>
            <a:r>
              <a:rPr lang="tr-TR" dirty="0" err="1">
                <a:solidFill>
                  <a:prstClr val="black"/>
                </a:solidFill>
                <a:latin typeface="Arial" panose="020B0604020202020204" pitchFamily="34" charset="0"/>
                <a:cs typeface="Arial" panose="020B0604020202020204" pitchFamily="34" charset="0"/>
              </a:rPr>
              <a:t>IV.İncinmelere</a:t>
            </a:r>
            <a:r>
              <a:rPr lang="tr-TR" dirty="0">
                <a:solidFill>
                  <a:prstClr val="black"/>
                </a:solidFill>
                <a:latin typeface="Arial" panose="020B0604020202020204" pitchFamily="34" charset="0"/>
                <a:cs typeface="Arial" panose="020B0604020202020204" pitchFamily="34" charset="0"/>
              </a:rPr>
              <a:t> yol açma</a:t>
            </a:r>
          </a:p>
          <a:p>
            <a:pPr marL="0" indent="0">
              <a:buClr>
                <a:srgbClr val="B71E42"/>
              </a:buClr>
              <a:buNone/>
            </a:pPr>
            <a:r>
              <a:rPr lang="tr-TR" dirty="0" err="1">
                <a:solidFill>
                  <a:prstClr val="black"/>
                </a:solidFill>
                <a:latin typeface="Arial" panose="020B0604020202020204" pitchFamily="34" charset="0"/>
                <a:cs typeface="Arial" panose="020B0604020202020204" pitchFamily="34" charset="0"/>
              </a:rPr>
              <a:t>V.Başkalarının</a:t>
            </a:r>
            <a:r>
              <a:rPr lang="tr-TR" dirty="0">
                <a:solidFill>
                  <a:prstClr val="black"/>
                </a:solidFill>
                <a:latin typeface="Arial" panose="020B0604020202020204" pitchFamily="34" charset="0"/>
                <a:cs typeface="Arial" panose="020B0604020202020204" pitchFamily="34" charset="0"/>
              </a:rPr>
              <a:t> yaşamın güzelliklerinden yoksun kalmasına yol açma</a:t>
            </a:r>
            <a:br>
              <a:rPr lang="tr-TR" dirty="0">
                <a:solidFill>
                  <a:prstClr val="black"/>
                </a:solidFill>
                <a:latin typeface="Arial" panose="020B0604020202020204" pitchFamily="34" charset="0"/>
                <a:cs typeface="Arial" panose="020B0604020202020204" pitchFamily="34" charset="0"/>
              </a:rPr>
            </a:br>
            <a:r>
              <a:rPr lang="tr-TR" dirty="0">
                <a:solidFill>
                  <a:prstClr val="black"/>
                </a:solidFill>
                <a:latin typeface="Arial" panose="020B0604020202020204" pitchFamily="34" charset="0"/>
                <a:cs typeface="Arial" panose="020B0604020202020204" pitchFamily="34" charset="0"/>
              </a:rPr>
              <a:t/>
            </a:r>
            <a:br>
              <a:rPr lang="tr-TR" dirty="0">
                <a:solidFill>
                  <a:prstClr val="black"/>
                </a:solidFill>
                <a:latin typeface="Arial" panose="020B0604020202020204" pitchFamily="34" charset="0"/>
                <a:cs typeface="Arial" panose="020B0604020202020204" pitchFamily="34" charset="0"/>
              </a:rPr>
            </a:br>
            <a:r>
              <a:rPr lang="tr-TR" b="1" dirty="0">
                <a:solidFill>
                  <a:srgbClr val="FF0000"/>
                </a:solidFill>
                <a:latin typeface="Arial" panose="020B0604020202020204" pitchFamily="34" charset="0"/>
                <a:cs typeface="Arial" panose="020B0604020202020204" pitchFamily="34" charset="0"/>
              </a:rPr>
              <a:t>A:</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Yalnız I    </a:t>
            </a:r>
            <a:r>
              <a:rPr lang="tr-TR" b="1" dirty="0">
                <a:solidFill>
                  <a:srgbClr val="FF0000"/>
                </a:solidFill>
                <a:latin typeface="Arial" panose="020B0604020202020204" pitchFamily="34" charset="0"/>
                <a:cs typeface="Arial" panose="020B0604020202020204" pitchFamily="34" charset="0"/>
              </a:rPr>
              <a:t>B:</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Yalnız II    </a:t>
            </a:r>
            <a:r>
              <a:rPr lang="tr-TR" b="1" dirty="0">
                <a:solidFill>
                  <a:srgbClr val="FF0000"/>
                </a:solidFill>
                <a:latin typeface="Arial" panose="020B0604020202020204" pitchFamily="34" charset="0"/>
                <a:cs typeface="Arial" panose="020B0604020202020204" pitchFamily="34" charset="0"/>
              </a:rPr>
              <a:t>C-</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 ve II    </a:t>
            </a:r>
            <a:r>
              <a:rPr lang="tr-TR" b="1" dirty="0">
                <a:solidFill>
                  <a:srgbClr val="FF0000"/>
                </a:solidFill>
                <a:latin typeface="Arial" panose="020B0604020202020204" pitchFamily="34" charset="0"/>
                <a:cs typeface="Arial" panose="020B0604020202020204" pitchFamily="34" charset="0"/>
              </a:rPr>
              <a:t>D:</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 ve III   </a:t>
            </a:r>
            <a:r>
              <a:rPr lang="tr-TR" b="1" dirty="0">
                <a:solidFill>
                  <a:schemeClr val="accent3">
                    <a:lumMod val="75000"/>
                  </a:schemeClr>
                </a:solidFill>
                <a:latin typeface="Arial" panose="020B0604020202020204" pitchFamily="34" charset="0"/>
                <a:cs typeface="Arial" panose="020B0604020202020204" pitchFamily="34" charset="0"/>
              </a:rPr>
              <a:t>E:Hepsi</a:t>
            </a:r>
            <a:endParaRPr lang="tr-TR" dirty="0">
              <a:solidFill>
                <a:schemeClr val="accent3">
                  <a:lumMod val="75000"/>
                </a:schemeClr>
              </a:solidFill>
              <a:latin typeface="Arial" panose="020B0604020202020204" pitchFamily="34" charset="0"/>
              <a:cs typeface="Arial" panose="020B0604020202020204" pitchFamily="34" charset="0"/>
            </a:endParaRPr>
          </a:p>
          <a:p>
            <a:pPr marL="0" lvl="0" indent="0">
              <a:buClr>
                <a:srgbClr val="B71E42"/>
              </a:buClr>
              <a:buNone/>
            </a:pPr>
            <a:r>
              <a:rPr lang="tr-TR" dirty="0"/>
              <a:t/>
            </a:r>
            <a:br>
              <a:rPr lang="tr-TR" dirty="0"/>
            </a:br>
            <a:endParaRPr lang="tr-TR" dirty="0"/>
          </a:p>
        </p:txBody>
      </p:sp>
    </p:spTree>
    <p:extLst>
      <p:ext uri="{BB962C8B-B14F-4D97-AF65-F5344CB8AC3E}">
        <p14:creationId xmlns:p14="http://schemas.microsoft.com/office/powerpoint/2010/main" val="391028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E6D462A-A39C-4037-A17C-2245088B7566}"/>
              </a:ext>
            </a:extLst>
          </p:cNvPr>
          <p:cNvSpPr>
            <a:spLocks noGrp="1"/>
          </p:cNvSpPr>
          <p:nvPr>
            <p:ph type="title"/>
          </p:nvPr>
        </p:nvSpPr>
        <p:spPr/>
        <p:txBody>
          <a:bodyPr>
            <a:normAutofit fontScale="90000"/>
          </a:bodyPr>
          <a:lstStyle/>
          <a:p>
            <a:r>
              <a:rPr lang="tr-TR" sz="3600" b="1" dirty="0"/>
              <a:t>2.</a:t>
            </a:r>
            <a:r>
              <a:rPr lang="tr-TR" sz="3600" b="1" dirty="0">
                <a:solidFill>
                  <a:schemeClr val="tx1"/>
                </a:solidFill>
              </a:rPr>
              <a:t>Aşağıdakilerden hangisi </a:t>
            </a:r>
            <a:r>
              <a:rPr lang="tr-TR" sz="3600" b="1" dirty="0" err="1">
                <a:solidFill>
                  <a:schemeClr val="tx1"/>
                </a:solidFill>
              </a:rPr>
              <a:t>CŞP’nin</a:t>
            </a:r>
            <a:r>
              <a:rPr lang="tr-TR" sz="3600" b="1" dirty="0">
                <a:solidFill>
                  <a:schemeClr val="tx1"/>
                </a:solidFill>
              </a:rPr>
              <a:t> meşru sayılması için gerekli koşullarından değildir?</a:t>
            </a:r>
            <a:r>
              <a:rPr lang="tr-TR" b="1" dirty="0"/>
              <a:t/>
            </a:r>
            <a:br>
              <a:rPr lang="tr-TR" b="1" dirty="0"/>
            </a:br>
            <a:r>
              <a:rPr lang="tr-TR" dirty="0"/>
              <a:t/>
            </a:r>
            <a:br>
              <a:rPr lang="tr-TR" dirty="0"/>
            </a:br>
            <a:endParaRPr lang="tr-TR" dirty="0"/>
          </a:p>
        </p:txBody>
      </p:sp>
      <p:sp>
        <p:nvSpPr>
          <p:cNvPr id="3" name="İçerik Yer Tutucusu 2">
            <a:extLst>
              <a:ext uri="{FF2B5EF4-FFF2-40B4-BE49-F238E27FC236}">
                <a16:creationId xmlns:a16="http://schemas.microsoft.com/office/drawing/2014/main" id="{7D297896-F66B-46F1-A0AC-5C62C80A2343}"/>
              </a:ext>
            </a:extLst>
          </p:cNvPr>
          <p:cNvSpPr>
            <a:spLocks noGrp="1"/>
          </p:cNvSpPr>
          <p:nvPr>
            <p:ph idx="1"/>
          </p:nvPr>
        </p:nvSpPr>
        <p:spPr>
          <a:xfrm>
            <a:off x="1451579" y="2015732"/>
            <a:ext cx="9603275" cy="3822360"/>
          </a:xfrm>
        </p:spPr>
        <p:txBody>
          <a:bodyPr>
            <a:noAutofit/>
          </a:bodyPr>
          <a:lstStyle/>
          <a:p>
            <a:pPr marL="0" indent="0">
              <a:buNone/>
            </a:pPr>
            <a:r>
              <a:rPr lang="tr-TR" sz="1800" b="1" dirty="0">
                <a:solidFill>
                  <a:srgbClr val="FF0000"/>
                </a:solidFill>
              </a:rPr>
              <a:t>A:</a:t>
            </a:r>
            <a:r>
              <a:rPr lang="tr-TR" sz="1800" dirty="0"/>
              <a:t>1.</a:t>
            </a:r>
            <a:r>
              <a:rPr lang="tr-TR" sz="1800" b="1" dirty="0">
                <a:latin typeface="Arial" panose="020B0604020202020204" pitchFamily="34" charset="0"/>
                <a:cs typeface="Arial" panose="020B0604020202020204" pitchFamily="34" charset="0"/>
              </a:rPr>
              <a:t> Eylemin doğası </a:t>
            </a:r>
            <a:r>
              <a:rPr lang="tr-TR" sz="1800" dirty="0">
                <a:latin typeface="Arial" panose="020B0604020202020204" pitchFamily="34" charset="0"/>
                <a:cs typeface="Arial" panose="020B0604020202020204" pitchFamily="34" charset="0"/>
              </a:rPr>
              <a:t>( Eylem ahlaken iyi en azından ahlaken nötr bir eylem olmalıdır.)</a:t>
            </a:r>
          </a:p>
          <a:p>
            <a:pPr marL="0" indent="0">
              <a:buNone/>
            </a:pPr>
            <a:r>
              <a:rPr lang="tr-TR" sz="1800" b="1" dirty="0">
                <a:solidFill>
                  <a:srgbClr val="FF0000"/>
                </a:solidFill>
                <a:latin typeface="Arial" panose="020B0604020202020204" pitchFamily="34" charset="0"/>
                <a:cs typeface="Arial" panose="020B0604020202020204" pitchFamily="34" charset="0"/>
              </a:rPr>
              <a:t>B:</a:t>
            </a:r>
            <a:r>
              <a:rPr lang="tr-TR" sz="1800" b="1" dirty="0">
                <a:latin typeface="Arial" panose="020B0604020202020204" pitchFamily="34" charset="0"/>
                <a:cs typeface="Arial" panose="020B0604020202020204" pitchFamily="34" charset="0"/>
              </a:rPr>
              <a:t>Öznenin amacı </a:t>
            </a:r>
            <a:r>
              <a:rPr lang="tr-TR" sz="1800" dirty="0">
                <a:latin typeface="Arial" panose="020B0604020202020204" pitchFamily="34" charset="0"/>
                <a:cs typeface="Arial" panose="020B0604020202020204" pitchFamily="34" charset="0"/>
              </a:rPr>
              <a:t>(Eylemin sonucu kötü olabilir ama amaç iyi sonucu yaratma olmalıdır. Yani kötü sonucu yaratmak amaçlanamaz.)</a:t>
            </a:r>
          </a:p>
          <a:p>
            <a:pPr marL="0" indent="0">
              <a:buNone/>
            </a:pPr>
            <a:r>
              <a:rPr lang="tr-TR" sz="1800" b="1" dirty="0">
                <a:solidFill>
                  <a:srgbClr val="FF0000"/>
                </a:solidFill>
                <a:latin typeface="Arial" panose="020B0604020202020204" pitchFamily="34" charset="0"/>
                <a:cs typeface="Arial" panose="020B0604020202020204" pitchFamily="34" charset="0"/>
              </a:rPr>
              <a:t>C:</a:t>
            </a:r>
            <a:r>
              <a:rPr lang="tr-TR" sz="1800" b="1" dirty="0">
                <a:latin typeface="Arial" panose="020B0604020202020204" pitchFamily="34" charset="0"/>
                <a:cs typeface="Arial" panose="020B0604020202020204" pitchFamily="34" charset="0"/>
              </a:rPr>
              <a:t>Yöntemler  ve sonuçlar</a:t>
            </a:r>
            <a:r>
              <a:rPr lang="tr-TR" sz="1800" dirty="0">
                <a:latin typeface="Arial" panose="020B0604020202020204" pitchFamily="34" charset="0"/>
                <a:cs typeface="Arial" panose="020B0604020202020204" pitchFamily="34" charset="0"/>
              </a:rPr>
              <a:t> ( İyi sonucu elde etmek için önce kötü bir sonuç yaratmak gibi bir yöntem kullanılamaz. İyi sonuç kötü sonucun bir ürünü olarak ortaya çıkıyorsa kötü sonuç da amaçlanmış sayılır.)</a:t>
            </a:r>
          </a:p>
          <a:p>
            <a:pPr marL="0" indent="0">
              <a:buNone/>
            </a:pPr>
            <a:r>
              <a:rPr lang="tr-TR" sz="1800" b="1" dirty="0">
                <a:solidFill>
                  <a:srgbClr val="FF0000"/>
                </a:solidFill>
                <a:latin typeface="Arial" panose="020B0604020202020204" pitchFamily="34" charset="0"/>
                <a:cs typeface="Arial" panose="020B0604020202020204" pitchFamily="34" charset="0"/>
              </a:rPr>
              <a:t>D:</a:t>
            </a:r>
            <a:r>
              <a:rPr lang="tr-TR" sz="1800" b="1" dirty="0">
                <a:latin typeface="Arial" panose="020B0604020202020204" pitchFamily="34" charset="0"/>
                <a:cs typeface="Arial" panose="020B0604020202020204" pitchFamily="34" charset="0"/>
              </a:rPr>
              <a:t>İyi sonucun kötü sonuca oranı </a:t>
            </a:r>
            <a:r>
              <a:rPr lang="tr-TR" sz="1800" dirty="0">
                <a:latin typeface="Arial" panose="020B0604020202020204" pitchFamily="34" charset="0"/>
                <a:cs typeface="Arial" panose="020B0604020202020204" pitchFamily="34" charset="0"/>
              </a:rPr>
              <a:t>( İyi sonuç kötü sonuca daha ağır basmalıdır.)</a:t>
            </a:r>
          </a:p>
          <a:p>
            <a:pPr marL="0" indent="0">
              <a:buNone/>
            </a:pPr>
            <a:r>
              <a:rPr lang="tr-TR" sz="1800" dirty="0">
                <a:latin typeface="Arial" panose="020B0604020202020204" pitchFamily="34" charset="0"/>
                <a:cs typeface="Arial" panose="020B0604020202020204" pitchFamily="34" charset="0"/>
              </a:rPr>
              <a:t/>
            </a:r>
            <a:br>
              <a:rPr lang="tr-TR" sz="1800" dirty="0">
                <a:latin typeface="Arial" panose="020B0604020202020204" pitchFamily="34" charset="0"/>
                <a:cs typeface="Arial" panose="020B0604020202020204" pitchFamily="34" charset="0"/>
              </a:rPr>
            </a:br>
            <a:r>
              <a:rPr lang="tr-TR" sz="1800" dirty="0">
                <a:solidFill>
                  <a:schemeClr val="accent3">
                    <a:lumMod val="75000"/>
                  </a:schemeClr>
                </a:solidFill>
                <a:latin typeface="Arial" panose="020B0604020202020204" pitchFamily="34" charset="0"/>
                <a:cs typeface="Arial" panose="020B0604020202020204" pitchFamily="34" charset="0"/>
              </a:rPr>
              <a:t>E:Yararlılık</a:t>
            </a:r>
            <a:r>
              <a:rPr lang="tr-TR" sz="1800" dirty="0">
                <a:latin typeface="Arial" panose="020B0604020202020204" pitchFamily="34" charset="0"/>
                <a:cs typeface="Arial" panose="020B0604020202020204" pitchFamily="34" charset="0"/>
              </a:rPr>
              <a:t/>
            </a:r>
            <a:br>
              <a:rPr lang="tr-TR" sz="1800" dirty="0">
                <a:latin typeface="Arial" panose="020B0604020202020204" pitchFamily="34" charset="0"/>
                <a:cs typeface="Arial" panose="020B0604020202020204" pitchFamily="34" charset="0"/>
              </a:rPr>
            </a:br>
            <a:endParaRPr lang="tr-TR" sz="1800" dirty="0">
              <a:latin typeface="Arial" panose="020B0604020202020204" pitchFamily="34" charset="0"/>
              <a:cs typeface="Arial" panose="020B0604020202020204" pitchFamily="34" charset="0"/>
            </a:endParaRPr>
          </a:p>
          <a:p>
            <a:endParaRPr lang="tr-TR" sz="1800" dirty="0"/>
          </a:p>
        </p:txBody>
      </p:sp>
    </p:spTree>
    <p:extLst>
      <p:ext uri="{BB962C8B-B14F-4D97-AF65-F5344CB8AC3E}">
        <p14:creationId xmlns:p14="http://schemas.microsoft.com/office/powerpoint/2010/main" val="3312088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F649F88-8799-00BB-AF0E-2C7701B0D4B9}"/>
              </a:ext>
            </a:extLst>
          </p:cNvPr>
          <p:cNvSpPr>
            <a:spLocks noGrp="1"/>
          </p:cNvSpPr>
          <p:nvPr>
            <p:ph idx="1"/>
          </p:nvPr>
        </p:nvSpPr>
        <p:spPr>
          <a:xfrm>
            <a:off x="568412" y="296562"/>
            <a:ext cx="10305534" cy="6104238"/>
          </a:xfrm>
        </p:spPr>
        <p:txBody>
          <a:bodyPr/>
          <a:lstStyle/>
          <a:p>
            <a:r>
              <a:rPr lang="tr-TR" sz="4000" b="1" dirty="0">
                <a:latin typeface="+mj-lt"/>
                <a:cs typeface="Arial" panose="020B0604020202020204" pitchFamily="34" charset="0"/>
              </a:rPr>
              <a:t>3: </a:t>
            </a:r>
            <a:r>
              <a:rPr lang="tr-TR" sz="3200" b="1" dirty="0">
                <a:latin typeface="+mj-lt"/>
                <a:cs typeface="Arial" panose="020B0604020202020204" pitchFamily="34" charset="0"/>
              </a:rPr>
              <a:t>Çifte Sonuç Prensibiyle (ÇSP) ilgili aşağıdakilerden hangisi yanlıştır ?</a:t>
            </a:r>
            <a:br>
              <a:rPr lang="tr-TR" sz="3200" b="1" dirty="0">
                <a:latin typeface="+mj-lt"/>
                <a:cs typeface="Arial" panose="020B0604020202020204" pitchFamily="34" charset="0"/>
              </a:rPr>
            </a:br>
            <a:endParaRPr lang="tr-TR" sz="3200" b="1" dirty="0">
              <a:latin typeface="+mj-lt"/>
              <a:cs typeface="Arial" panose="020B0604020202020204" pitchFamily="34" charset="0"/>
            </a:endParaRPr>
          </a:p>
          <a:p>
            <a:r>
              <a:rPr lang="tr-TR" sz="1800" b="1" dirty="0">
                <a:solidFill>
                  <a:srgbClr val="FF0000"/>
                </a:solidFill>
                <a:latin typeface="Arial" panose="020B0604020202020204" pitchFamily="34" charset="0"/>
                <a:cs typeface="Arial" panose="020B0604020202020204" pitchFamily="34" charset="0"/>
              </a:rPr>
              <a:t>A:</a:t>
            </a:r>
            <a:r>
              <a:rPr lang="tr-TR" sz="1800" dirty="0">
                <a:latin typeface="Arial" panose="020B0604020202020204" pitchFamily="34" charset="0"/>
                <a:cs typeface="Arial" panose="020B0604020202020204" pitchFamily="34" charset="0"/>
              </a:rPr>
              <a:t>Bir eylemin bu dört koşulun ( Eylemin doğası ,öznenin amacı, yöntemler ve sonuçlar, iyi sonucun kötü sonuca oranı) tümünü sağlaması, ahlaken izin verilebilir olması için yeterlidir.</a:t>
            </a:r>
          </a:p>
          <a:p>
            <a:r>
              <a:rPr lang="tr-TR" sz="1800" b="1" dirty="0">
                <a:solidFill>
                  <a:srgbClr val="FF0000"/>
                </a:solidFill>
                <a:latin typeface="Arial" panose="020B0604020202020204" pitchFamily="34" charset="0"/>
                <a:cs typeface="Arial" panose="020B0604020202020204" pitchFamily="34" charset="0"/>
              </a:rPr>
              <a:t>B:</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ÇSP’ye</a:t>
            </a:r>
            <a:r>
              <a:rPr lang="tr-TR" sz="1800" dirty="0">
                <a:latin typeface="Arial" panose="020B0604020202020204" pitchFamily="34" charset="0"/>
                <a:cs typeface="Arial" panose="020B0604020202020204" pitchFamily="34" charset="0"/>
              </a:rPr>
              <a:t> hem yararlı bir sonucu hem de ölüm gibi zararlı bir sonucu olacak türden bir eylemin ahlaken her zaman yasak olmayabileceğini doğrulamak için başvurulur.</a:t>
            </a:r>
          </a:p>
          <a:p>
            <a:r>
              <a:rPr lang="tr-TR" sz="1800" b="1" dirty="0">
                <a:solidFill>
                  <a:schemeClr val="accent4">
                    <a:lumMod val="75000"/>
                  </a:schemeClr>
                </a:solidFill>
                <a:latin typeface="Arial" panose="020B0604020202020204" pitchFamily="34" charset="0"/>
                <a:cs typeface="Arial" panose="020B0604020202020204" pitchFamily="34" charset="0"/>
              </a:rPr>
              <a:t>C:</a:t>
            </a:r>
            <a:r>
              <a:rPr lang="tr-TR" sz="1800" dirty="0">
                <a:solidFill>
                  <a:schemeClr val="accent4">
                    <a:lumMod val="75000"/>
                  </a:schemeClr>
                </a:solidFill>
                <a:latin typeface="Arial" panose="020B0604020202020204" pitchFamily="34" charset="0"/>
                <a:cs typeface="Arial" panose="020B0604020202020204" pitchFamily="34" charset="0"/>
              </a:rPr>
              <a:t> </a:t>
            </a:r>
            <a:r>
              <a:rPr lang="tr-TR" sz="1800" dirty="0">
                <a:solidFill>
                  <a:schemeClr val="accent3">
                    <a:lumMod val="75000"/>
                  </a:schemeClr>
                </a:solidFill>
                <a:latin typeface="Arial" panose="020B0604020202020204" pitchFamily="34" charset="0"/>
                <a:cs typeface="Arial" panose="020B0604020202020204" pitchFamily="34" charset="0"/>
              </a:rPr>
              <a:t>Zararsızlık prensibinde ahlaki kanılara Çifte Sonuç Prensibi dışındaki yollardan varılamaz.</a:t>
            </a:r>
            <a:endParaRPr lang="tr-TR" sz="1800" b="1" dirty="0">
              <a:solidFill>
                <a:schemeClr val="accent3">
                  <a:lumMod val="75000"/>
                </a:schemeClr>
              </a:solidFill>
              <a:latin typeface="Arial" panose="020B0604020202020204" pitchFamily="34" charset="0"/>
              <a:cs typeface="Arial" panose="020B0604020202020204" pitchFamily="34" charset="0"/>
            </a:endParaRPr>
          </a:p>
          <a:p>
            <a:r>
              <a:rPr lang="tr-TR" sz="1800" b="1" dirty="0">
                <a:solidFill>
                  <a:srgbClr val="FF0000"/>
                </a:solidFill>
                <a:latin typeface="Arial" panose="020B0604020202020204" pitchFamily="34" charset="0"/>
                <a:cs typeface="Arial" panose="020B0604020202020204" pitchFamily="34" charset="0"/>
              </a:rPr>
              <a:t>D:</a:t>
            </a:r>
            <a:r>
              <a:rPr lang="tr-TR" sz="1800" dirty="0">
                <a:latin typeface="Arial" panose="020B0604020202020204" pitchFamily="34" charset="0"/>
                <a:cs typeface="Arial" panose="020B0604020202020204" pitchFamily="34" charset="0"/>
              </a:rPr>
              <a:t> İyi sonucu elde etmek için, önce kötü bir sonuç yaratmak gibi bir yöntem kullanılamaz.</a:t>
            </a:r>
          </a:p>
          <a:p>
            <a:r>
              <a:rPr lang="tr-TR" sz="1800" b="1" dirty="0">
                <a:solidFill>
                  <a:srgbClr val="FF0000"/>
                </a:solidFill>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Zararsızlık prensibini </a:t>
            </a:r>
            <a:r>
              <a:rPr lang="tr-TR" sz="1800" dirty="0" err="1">
                <a:latin typeface="Arial" panose="020B0604020202020204" pitchFamily="34" charset="0"/>
                <a:cs typeface="Arial" panose="020B0604020202020204" pitchFamily="34" charset="0"/>
              </a:rPr>
              <a:t>ayrıntılandırmaya</a:t>
            </a:r>
            <a:r>
              <a:rPr lang="tr-TR" sz="1800" dirty="0">
                <a:latin typeface="Arial" panose="020B0604020202020204" pitchFamily="34" charset="0"/>
                <a:cs typeface="Arial" panose="020B0604020202020204" pitchFamily="34" charset="0"/>
              </a:rPr>
              <a:t> yönelik bir girişimdir.</a:t>
            </a:r>
          </a:p>
          <a:p>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15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BC3A23-3110-408B-B0B9-1111A3E0CBFF}"/>
              </a:ext>
            </a:extLst>
          </p:cNvPr>
          <p:cNvSpPr>
            <a:spLocks noGrp="1"/>
          </p:cNvSpPr>
          <p:nvPr>
            <p:ph type="title"/>
          </p:nvPr>
        </p:nvSpPr>
        <p:spPr/>
        <p:txBody>
          <a:bodyPr/>
          <a:lstStyle/>
          <a:p>
            <a:r>
              <a:rPr lang="tr-TR" dirty="0"/>
              <a:t>KAYNAK</a:t>
            </a:r>
          </a:p>
        </p:txBody>
      </p:sp>
      <p:sp>
        <p:nvSpPr>
          <p:cNvPr id="3" name="İçerik Yer Tutucusu 2">
            <a:extLst>
              <a:ext uri="{FF2B5EF4-FFF2-40B4-BE49-F238E27FC236}">
                <a16:creationId xmlns:a16="http://schemas.microsoft.com/office/drawing/2014/main" id="{54757225-AADF-44C2-ABA8-B700A2652EDD}"/>
              </a:ext>
            </a:extLst>
          </p:cNvPr>
          <p:cNvSpPr>
            <a:spLocks noGrp="1"/>
          </p:cNvSpPr>
          <p:nvPr>
            <p:ph idx="1"/>
          </p:nvPr>
        </p:nvSpPr>
        <p:spPr/>
        <p:txBody>
          <a:bodyPr/>
          <a:lstStyle/>
          <a:p>
            <a:r>
              <a:rPr lang="tr-TR" dirty="0"/>
              <a:t>https://www.academia.edu/33846288/B%C4%B0YOMED%C4%B0KAL_ET%C4%B0K_PRENS%C4%B0PLER%C4%B0_7_ed</a:t>
            </a:r>
          </a:p>
        </p:txBody>
      </p:sp>
    </p:spTree>
    <p:extLst>
      <p:ext uri="{BB962C8B-B14F-4D97-AF65-F5344CB8AC3E}">
        <p14:creationId xmlns:p14="http://schemas.microsoft.com/office/powerpoint/2010/main" val="328300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CC6BE2-77C5-F86E-BBD8-B021E3FF651A}"/>
              </a:ext>
            </a:extLst>
          </p:cNvPr>
          <p:cNvSpPr>
            <a:spLocks noGrp="1"/>
          </p:cNvSpPr>
          <p:nvPr>
            <p:ph type="title"/>
          </p:nvPr>
        </p:nvSpPr>
        <p:spPr>
          <a:xfrm>
            <a:off x="395417" y="169288"/>
            <a:ext cx="10135448" cy="1325563"/>
          </a:xfrm>
        </p:spPr>
        <p:txBody>
          <a:bodyPr>
            <a:normAutofit fontScale="90000"/>
          </a:bodyPr>
          <a:lstStyle/>
          <a:p>
            <a:r>
              <a:rPr lang="tr-TR" dirty="0">
                <a:latin typeface="Arial" panose="020B0604020202020204" pitchFamily="34" charset="0"/>
                <a:cs typeface="Arial" panose="020B0604020202020204" pitchFamily="34" charset="0"/>
              </a:rPr>
              <a:t>Zararsızlık Kavramı ve Zararsızlık Prensibi</a:t>
            </a:r>
          </a:p>
        </p:txBody>
      </p:sp>
      <p:sp>
        <p:nvSpPr>
          <p:cNvPr id="3" name="İçerik Yer Tutucusu 2">
            <a:extLst>
              <a:ext uri="{FF2B5EF4-FFF2-40B4-BE49-F238E27FC236}">
                <a16:creationId xmlns:a16="http://schemas.microsoft.com/office/drawing/2014/main" id="{AF1081F3-E8CC-C2CC-C66E-38AD547C51F7}"/>
              </a:ext>
            </a:extLst>
          </p:cNvPr>
          <p:cNvSpPr>
            <a:spLocks noGrp="1"/>
          </p:cNvSpPr>
          <p:nvPr>
            <p:ph idx="1"/>
          </p:nvPr>
        </p:nvSpPr>
        <p:spPr>
          <a:xfrm>
            <a:off x="395417" y="1494851"/>
            <a:ext cx="10135448" cy="4351338"/>
          </a:xfrm>
        </p:spPr>
        <p:txBody>
          <a:bodyPr>
            <a:normAutofit/>
          </a:bodyPr>
          <a:lstStyle/>
          <a:p>
            <a:r>
              <a:rPr lang="tr-TR" dirty="0">
                <a:latin typeface="Arial" panose="020B0604020202020204" pitchFamily="34" charset="0"/>
                <a:cs typeface="Arial" panose="020B0604020202020204" pitchFamily="34" charset="0"/>
              </a:rPr>
              <a:t>William </a:t>
            </a:r>
            <a:r>
              <a:rPr lang="tr-TR" dirty="0" err="1">
                <a:latin typeface="Arial" panose="020B0604020202020204" pitchFamily="34" charset="0"/>
                <a:cs typeface="Arial" panose="020B0604020202020204" pitchFamily="34" charset="0"/>
              </a:rPr>
              <a:t>Frankena</a:t>
            </a:r>
            <a:r>
              <a:rPr lang="tr-TR" dirty="0">
                <a:latin typeface="Arial" panose="020B0604020202020204" pitchFamily="34" charset="0"/>
                <a:cs typeface="Arial" panose="020B0604020202020204" pitchFamily="34" charset="0"/>
              </a:rPr>
              <a:t>, genel bir yararlılık prensibi tanımlamakta ve bunu dört yükümlülüğe bölmektedir. Oysa biz bunlardan ilkini zararsızlık prensibi olarak, kalan üçünü yararlılık prensibi olarak görmekteyiz.</a:t>
            </a:r>
          </a:p>
          <a:p>
            <a:r>
              <a:rPr lang="tr-TR" b="1" dirty="0">
                <a:latin typeface="Arial" panose="020B0604020202020204" pitchFamily="34" charset="0"/>
                <a:cs typeface="Arial" panose="020B0604020202020204" pitchFamily="34" charset="0"/>
              </a:rPr>
              <a:t>Zararsızlık</a:t>
            </a:r>
          </a:p>
          <a:p>
            <a:pPr marL="514350" indent="-514350">
              <a:buFont typeface="+mj-lt"/>
              <a:buAutoNum type="arabicPeriod"/>
            </a:pPr>
            <a:r>
              <a:rPr lang="tr-TR" dirty="0">
                <a:latin typeface="Arial" panose="020B0604020202020204" pitchFamily="34" charset="0"/>
                <a:cs typeface="Arial" panose="020B0604020202020204" pitchFamily="34" charset="0"/>
              </a:rPr>
              <a:t>Kişilere kötülük etmemek ya da zarar vermemek gerekir.</a:t>
            </a:r>
          </a:p>
          <a:p>
            <a:pPr marL="0" indent="0">
              <a:buNone/>
            </a:pPr>
            <a:r>
              <a:rPr lang="tr-TR" b="1" dirty="0">
                <a:latin typeface="Arial" panose="020B0604020202020204" pitchFamily="34" charset="0"/>
                <a:cs typeface="Arial" panose="020B0604020202020204" pitchFamily="34" charset="0"/>
              </a:rPr>
              <a:t>     Yararlılık</a:t>
            </a:r>
          </a:p>
          <a:p>
            <a:pPr marL="514350" indent="-514350">
              <a:buFont typeface="+mj-lt"/>
              <a:buAutoNum type="arabicPeriod" startAt="2"/>
            </a:pPr>
            <a:r>
              <a:rPr lang="tr-TR" dirty="0">
                <a:latin typeface="Arial" panose="020B0604020202020204" pitchFamily="34" charset="0"/>
                <a:cs typeface="Arial" panose="020B0604020202020204" pitchFamily="34" charset="0"/>
              </a:rPr>
              <a:t>Kişilerin Kötülüğe ya da zarara uğramasını önlemek gerekir.</a:t>
            </a:r>
          </a:p>
          <a:p>
            <a:pPr marL="514350" indent="-514350">
              <a:buFont typeface="+mj-lt"/>
              <a:buAutoNum type="arabicPeriod" startAt="2"/>
            </a:pPr>
            <a:r>
              <a:rPr lang="tr-TR" dirty="0">
                <a:latin typeface="Arial" panose="020B0604020202020204" pitchFamily="34" charset="0"/>
                <a:cs typeface="Arial" panose="020B0604020202020204" pitchFamily="34" charset="0"/>
              </a:rPr>
              <a:t>Kişilerin Uğradığı kötülük ve zararları gidermek gerekir.</a:t>
            </a:r>
          </a:p>
          <a:p>
            <a:pPr marL="514350" indent="-514350">
              <a:buFont typeface="+mj-lt"/>
              <a:buAutoNum type="arabicPeriod" startAt="2"/>
            </a:pPr>
            <a:r>
              <a:rPr lang="tr-TR" dirty="0">
                <a:latin typeface="Arial" panose="020B0604020202020204" pitchFamily="34" charset="0"/>
                <a:cs typeface="Arial" panose="020B0604020202020204" pitchFamily="34" charset="0"/>
              </a:rPr>
              <a:t>İyilikleri daha da ilerletmek gerekir.</a:t>
            </a:r>
          </a:p>
        </p:txBody>
      </p:sp>
    </p:spTree>
    <p:extLst>
      <p:ext uri="{BB962C8B-B14F-4D97-AF65-F5344CB8AC3E}">
        <p14:creationId xmlns:p14="http://schemas.microsoft.com/office/powerpoint/2010/main" val="368314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F168F-175A-7537-C270-C04CD884D157}"/>
              </a:ext>
            </a:extLst>
          </p:cNvPr>
          <p:cNvSpPr>
            <a:spLocks noGrp="1"/>
          </p:cNvSpPr>
          <p:nvPr>
            <p:ph type="title"/>
          </p:nvPr>
        </p:nvSpPr>
        <p:spPr>
          <a:xfrm>
            <a:off x="538509" y="420130"/>
            <a:ext cx="3934638" cy="1087395"/>
          </a:xfrm>
        </p:spPr>
        <p:txBody>
          <a:bodyPr>
            <a:normAutofit/>
          </a:bodyPr>
          <a:lstStyle/>
          <a:p>
            <a:r>
              <a:rPr lang="tr-TR" dirty="0">
                <a:latin typeface="Arial" panose="020B0604020202020204" pitchFamily="34" charset="0"/>
                <a:cs typeface="Arial" panose="020B0604020202020204" pitchFamily="34" charset="0"/>
              </a:rPr>
              <a:t>Zarar Kavramı</a:t>
            </a:r>
          </a:p>
        </p:txBody>
      </p:sp>
      <p:sp>
        <p:nvSpPr>
          <p:cNvPr id="3" name="İçerik Yer Tutucusu 2">
            <a:extLst>
              <a:ext uri="{FF2B5EF4-FFF2-40B4-BE49-F238E27FC236}">
                <a16:creationId xmlns:a16="http://schemas.microsoft.com/office/drawing/2014/main" id="{FA9372A2-170D-6BAF-C022-2BEC739672FC}"/>
              </a:ext>
            </a:extLst>
          </p:cNvPr>
          <p:cNvSpPr>
            <a:spLocks noGrp="1"/>
          </p:cNvSpPr>
          <p:nvPr>
            <p:ph idx="1"/>
          </p:nvPr>
        </p:nvSpPr>
        <p:spPr>
          <a:xfrm>
            <a:off x="538509" y="1594022"/>
            <a:ext cx="9853526" cy="4337221"/>
          </a:xfrm>
        </p:spPr>
        <p:txBody>
          <a:bodyPr>
            <a:normAutofit/>
          </a:bodyPr>
          <a:lstStyle/>
          <a:p>
            <a:r>
              <a:rPr lang="tr-TR" dirty="0">
                <a:latin typeface="Arial" panose="020B0604020202020204" pitchFamily="34" charset="0"/>
                <a:cs typeface="Arial" panose="020B0604020202020204" pitchFamily="34" charset="0"/>
              </a:rPr>
              <a:t>Zarar vermek; bir kişinin çıkarlarının gerçekleşmesini engellemek, durdurmak ya da aksatmak demektir ama zarar veren bir eylem, her zaman haksız ya da gerekçesiz olmayabilir. Örneğin; </a:t>
            </a:r>
            <a:r>
              <a:rPr lang="tr-TR" dirty="0" err="1">
                <a:latin typeface="Arial" panose="020B0604020202020204" pitchFamily="34" charset="0"/>
                <a:cs typeface="Arial" panose="020B0604020202020204" pitchFamily="34" charset="0"/>
              </a:rPr>
              <a:t>endikasyon</a:t>
            </a:r>
            <a:r>
              <a:rPr lang="tr-TR" dirty="0">
                <a:latin typeface="Arial" panose="020B0604020202020204" pitchFamily="34" charset="0"/>
                <a:cs typeface="Arial" panose="020B0604020202020204" pitchFamily="34" charset="0"/>
              </a:rPr>
              <a:t> gereği bir hastanın bacağını </a:t>
            </a:r>
            <a:r>
              <a:rPr lang="tr-TR" dirty="0" err="1">
                <a:latin typeface="Arial" panose="020B0604020202020204" pitchFamily="34" charset="0"/>
                <a:cs typeface="Arial" panose="020B0604020202020204" pitchFamily="34" charset="0"/>
              </a:rPr>
              <a:t>ampüte</a:t>
            </a:r>
            <a:r>
              <a:rPr lang="tr-TR" dirty="0">
                <a:latin typeface="Arial" panose="020B0604020202020204" pitchFamily="34" charset="0"/>
                <a:cs typeface="Arial" panose="020B0604020202020204" pitchFamily="34" charset="0"/>
              </a:rPr>
              <a:t> etmek, mesleki yetersizlik ya da kusur işleme gerekçesiyle bir doktoru cezalandırmak, performans düşüklüğü gerekçesiyle bir çalışanı daha alt bir pozisyona geriletmek.</a:t>
            </a:r>
          </a:p>
          <a:p>
            <a:r>
              <a:rPr lang="tr-TR" dirty="0">
                <a:latin typeface="Arial" panose="020B0604020202020204" pitchFamily="34" charset="0"/>
                <a:cs typeface="Arial" panose="020B0604020202020204" pitchFamily="34" charset="0"/>
              </a:rPr>
              <a:t>Bu durumda zararsızlık prensibi, zararlı eylemlerin gerçekleştirilmemesini değil de gerekçelendirilmesini gerektiren bir prensiptir.</a:t>
            </a:r>
          </a:p>
          <a:p>
            <a:endParaRPr lang="tr-TR" dirty="0"/>
          </a:p>
        </p:txBody>
      </p:sp>
    </p:spTree>
    <p:extLst>
      <p:ext uri="{BB962C8B-B14F-4D97-AF65-F5344CB8AC3E}">
        <p14:creationId xmlns:p14="http://schemas.microsoft.com/office/powerpoint/2010/main" val="113928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1C72C1-3F5C-C1C5-2C85-1ABA167233C3}"/>
              </a:ext>
            </a:extLst>
          </p:cNvPr>
          <p:cNvSpPr>
            <a:spLocks noGrp="1"/>
          </p:cNvSpPr>
          <p:nvPr>
            <p:ph type="title"/>
          </p:nvPr>
        </p:nvSpPr>
        <p:spPr>
          <a:xfrm>
            <a:off x="379322" y="428779"/>
            <a:ext cx="11015061" cy="1325563"/>
          </a:xfrm>
        </p:spPr>
        <p:txBody>
          <a:bodyPr>
            <a:normAutofit fontScale="90000"/>
          </a:bodyPr>
          <a:lstStyle/>
          <a:p>
            <a:r>
              <a:rPr lang="tr-TR" dirty="0">
                <a:latin typeface="Arial" panose="020B0604020202020204" pitchFamily="34" charset="0"/>
                <a:cs typeface="Arial" panose="020B0604020202020204" pitchFamily="34" charset="0"/>
              </a:rPr>
              <a:t>Zararlılık Prensibinin </a:t>
            </a:r>
            <a:r>
              <a:rPr lang="tr-TR" dirty="0" err="1">
                <a:latin typeface="Arial" panose="020B0604020202020204" pitchFamily="34" charset="0"/>
                <a:cs typeface="Arial" panose="020B0604020202020204" pitchFamily="34" charset="0"/>
              </a:rPr>
              <a:t>Ayrıntılandırıldığı</a:t>
            </a:r>
            <a:r>
              <a:rPr lang="tr-TR" dirty="0">
                <a:latin typeface="Arial" panose="020B0604020202020204" pitchFamily="34" charset="0"/>
                <a:cs typeface="Arial" panose="020B0604020202020204" pitchFamily="34" charset="0"/>
              </a:rPr>
              <a:t> Kurallar</a:t>
            </a:r>
          </a:p>
        </p:txBody>
      </p:sp>
      <p:sp>
        <p:nvSpPr>
          <p:cNvPr id="3" name="İçerik Yer Tutucusu 2">
            <a:extLst>
              <a:ext uri="{FF2B5EF4-FFF2-40B4-BE49-F238E27FC236}">
                <a16:creationId xmlns:a16="http://schemas.microsoft.com/office/drawing/2014/main" id="{4A670BA1-7409-E8BB-9395-3C09736B93DD}"/>
              </a:ext>
            </a:extLst>
          </p:cNvPr>
          <p:cNvSpPr>
            <a:spLocks noGrp="1"/>
          </p:cNvSpPr>
          <p:nvPr>
            <p:ph idx="1"/>
          </p:nvPr>
        </p:nvSpPr>
        <p:spPr>
          <a:xfrm>
            <a:off x="649717" y="1741668"/>
            <a:ext cx="10360153" cy="4351338"/>
          </a:xfrm>
        </p:spPr>
        <p:txBody>
          <a:bodyPr/>
          <a:lstStyle/>
          <a:p>
            <a:r>
              <a:rPr lang="tr-TR" dirty="0">
                <a:latin typeface="Arial" panose="020B0604020202020204" pitchFamily="34" charset="0"/>
                <a:cs typeface="Arial" panose="020B0604020202020204" pitchFamily="34" charset="0"/>
              </a:rPr>
              <a:t>Zararlılık Prensibi, ayrıntılı birtakım ahlaki kuralların dayanağıdır. Bu kuralları aşağıdaki örnekler verilebilir.</a:t>
            </a:r>
          </a:p>
          <a:p>
            <a:pPr marL="457200" indent="-457200">
              <a:buFont typeface="+mj-lt"/>
              <a:buAutoNum type="arabicPeriod"/>
            </a:pPr>
            <a:r>
              <a:rPr lang="tr-TR" dirty="0">
                <a:latin typeface="Arial" panose="020B0604020202020204" pitchFamily="34" charset="0"/>
                <a:cs typeface="Arial" panose="020B0604020202020204" pitchFamily="34" charset="0"/>
              </a:rPr>
              <a:t>Öldürme</a:t>
            </a:r>
          </a:p>
          <a:p>
            <a:pPr marL="457200" indent="-457200">
              <a:buFont typeface="+mj-lt"/>
              <a:buAutoNum type="arabicPeriod"/>
            </a:pPr>
            <a:r>
              <a:rPr lang="tr-TR" dirty="0">
                <a:latin typeface="Arial" panose="020B0604020202020204" pitchFamily="34" charset="0"/>
                <a:cs typeface="Arial" panose="020B0604020202020204" pitchFamily="34" charset="0"/>
              </a:rPr>
              <a:t>Ağrı ya da acıya yol açma </a:t>
            </a:r>
          </a:p>
          <a:p>
            <a:pPr marL="457200" indent="-457200">
              <a:buFont typeface="+mj-lt"/>
              <a:buAutoNum type="arabicPeriod"/>
            </a:pPr>
            <a:r>
              <a:rPr lang="tr-TR" dirty="0">
                <a:latin typeface="Arial" panose="020B0604020202020204" pitchFamily="34" charset="0"/>
                <a:cs typeface="Arial" panose="020B0604020202020204" pitchFamily="34" charset="0"/>
              </a:rPr>
              <a:t>Yeti yitimine yol açma</a:t>
            </a:r>
          </a:p>
          <a:p>
            <a:pPr marL="457200" indent="-457200">
              <a:buFont typeface="+mj-lt"/>
              <a:buAutoNum type="arabicPeriod"/>
            </a:pPr>
            <a:r>
              <a:rPr lang="tr-TR" dirty="0">
                <a:latin typeface="Arial" panose="020B0604020202020204" pitchFamily="34" charset="0"/>
                <a:cs typeface="Arial" panose="020B0604020202020204" pitchFamily="34" charset="0"/>
              </a:rPr>
              <a:t>İncinmelere yol açma</a:t>
            </a:r>
          </a:p>
          <a:p>
            <a:pPr marL="457200" indent="-457200">
              <a:buFont typeface="+mj-lt"/>
              <a:buAutoNum type="arabicPeriod"/>
            </a:pPr>
            <a:r>
              <a:rPr lang="tr-TR" dirty="0">
                <a:latin typeface="Arial" panose="020B0604020202020204" pitchFamily="34" charset="0"/>
                <a:cs typeface="Arial" panose="020B0604020202020204" pitchFamily="34" charset="0"/>
              </a:rPr>
              <a:t>Başkalarının yaşamın güzelliklerinden yoksun kalmasına yol açma</a:t>
            </a:r>
          </a:p>
          <a:p>
            <a:pPr marL="0" indent="0">
              <a:buNone/>
            </a:pPr>
            <a:endParaRPr lang="tr-TR" dirty="0"/>
          </a:p>
        </p:txBody>
      </p:sp>
    </p:spTree>
    <p:extLst>
      <p:ext uri="{BB962C8B-B14F-4D97-AF65-F5344CB8AC3E}">
        <p14:creationId xmlns:p14="http://schemas.microsoft.com/office/powerpoint/2010/main" val="269315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C20C90-267C-2F1C-87BA-53E55925B393}"/>
              </a:ext>
            </a:extLst>
          </p:cNvPr>
          <p:cNvSpPr>
            <a:spLocks noGrp="1"/>
          </p:cNvSpPr>
          <p:nvPr>
            <p:ph type="title"/>
          </p:nvPr>
        </p:nvSpPr>
        <p:spPr>
          <a:xfrm>
            <a:off x="402583" y="132217"/>
            <a:ext cx="10582574" cy="1325563"/>
          </a:xfrm>
        </p:spPr>
        <p:txBody>
          <a:bodyPr>
            <a:normAutofit fontScale="90000"/>
          </a:bodyPr>
          <a:lstStyle/>
          <a:p>
            <a:r>
              <a:rPr lang="tr-TR" dirty="0">
                <a:latin typeface="Arial" panose="020B0604020202020204" pitchFamily="34" charset="0"/>
                <a:cs typeface="Arial" panose="020B0604020202020204" pitchFamily="34" charset="0"/>
              </a:rPr>
              <a:t>Gereken Özeni Gösterme </a:t>
            </a:r>
            <a:r>
              <a:rPr lang="tr-TR" dirty="0" err="1">
                <a:latin typeface="Arial" panose="020B0604020202020204" pitchFamily="34" charset="0"/>
                <a:cs typeface="Arial" panose="020B0604020202020204" pitchFamily="34" charset="0"/>
              </a:rPr>
              <a:t>Standartı</a:t>
            </a:r>
            <a:r>
              <a:rPr lang="tr-TR" dirty="0">
                <a:latin typeface="Arial" panose="020B0604020202020204" pitchFamily="34" charset="0"/>
                <a:cs typeface="Arial" panose="020B0604020202020204" pitchFamily="34" charset="0"/>
              </a:rPr>
              <a:t> ve Taksir</a:t>
            </a:r>
          </a:p>
        </p:txBody>
      </p:sp>
      <p:sp>
        <p:nvSpPr>
          <p:cNvPr id="3" name="İçerik Yer Tutucusu 2">
            <a:extLst>
              <a:ext uri="{FF2B5EF4-FFF2-40B4-BE49-F238E27FC236}">
                <a16:creationId xmlns:a16="http://schemas.microsoft.com/office/drawing/2014/main" id="{8AD1DED3-A953-4173-6506-6FE0094BC7DD}"/>
              </a:ext>
            </a:extLst>
          </p:cNvPr>
          <p:cNvSpPr>
            <a:spLocks noGrp="1"/>
          </p:cNvSpPr>
          <p:nvPr>
            <p:ph idx="1"/>
          </p:nvPr>
        </p:nvSpPr>
        <p:spPr>
          <a:xfrm>
            <a:off x="402582" y="1260389"/>
            <a:ext cx="10928563" cy="5165125"/>
          </a:xfrm>
        </p:spPr>
        <p:txBody>
          <a:bodyPr>
            <a:normAutofit/>
          </a:bodyPr>
          <a:lstStyle/>
          <a:p>
            <a:r>
              <a:rPr lang="tr-TR" dirty="0">
                <a:latin typeface="Arial" panose="020B0604020202020204" pitchFamily="34" charset="0"/>
                <a:cs typeface="Arial" panose="020B0604020202020204" pitchFamily="34" charset="0"/>
              </a:rPr>
              <a:t>Zararsızlıkla ilgili yükümlülükler yalnızca kişileri zarara uğratmamayı içermez; aynı zamanda kişileri zarara uğrama riskiyle karşı karşıya bırakmamayı da gerektirir. </a:t>
            </a:r>
          </a:p>
          <a:p>
            <a:r>
              <a:rPr lang="tr-TR" dirty="0">
                <a:latin typeface="Arial" panose="020B0604020202020204" pitchFamily="34" charset="0"/>
                <a:cs typeface="Arial" panose="020B0604020202020204" pitchFamily="34" charset="0"/>
              </a:rPr>
              <a:t>Kişilerin başkalarını birtakım risklerle karşı karşıya bıraktığı durumlar ile ilgili olarak, hem hukukta hem ahlakta aranan bir  "gereken özeni gösterme " </a:t>
            </a:r>
            <a:r>
              <a:rPr lang="tr-TR" dirty="0" err="1">
                <a:latin typeface="Arial" panose="020B0604020202020204" pitchFamily="34" charset="0"/>
                <a:cs typeface="Arial" panose="020B0604020202020204" pitchFamily="34" charset="0"/>
              </a:rPr>
              <a:t>standartı</a:t>
            </a:r>
            <a:r>
              <a:rPr lang="tr-TR" dirty="0">
                <a:latin typeface="Arial" panose="020B0604020202020204" pitchFamily="34" charset="0"/>
                <a:cs typeface="Arial" panose="020B0604020202020204" pitchFamily="34" charset="0"/>
              </a:rPr>
              <a:t> vardır. Bu standart zarara yol açmamak için gereken özeni göstermek demektir. Zararsızlık prensibinin bir uzantısıdır ve bir takım hedeflere ulaşmak için girilmesi gereken risklerin gerekçelendirilmesi gerektiğini gösterir. Örneğin; Bir trafik kazasında kazazedeleri kurtarmak amacıyla ambulans gibi bir kurtarma aracının hızlı sürülmesinin yol üzerindeki diğer insanlara risk oluşması.</a:t>
            </a:r>
          </a:p>
          <a:p>
            <a:r>
              <a:rPr lang="tr-TR" dirty="0">
                <a:latin typeface="Arial" panose="020B0604020202020204" pitchFamily="34" charset="0"/>
                <a:cs typeface="Arial" panose="020B0604020202020204" pitchFamily="34" charset="0"/>
              </a:rPr>
              <a:t>Taksirde ise gereken özenin gösterilmemesi söz konusudur.</a:t>
            </a:r>
          </a:p>
        </p:txBody>
      </p:sp>
    </p:spTree>
    <p:extLst>
      <p:ext uri="{BB962C8B-B14F-4D97-AF65-F5344CB8AC3E}">
        <p14:creationId xmlns:p14="http://schemas.microsoft.com/office/powerpoint/2010/main" val="143592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E2532C-556B-3896-DF99-A6CE729B1EDC}"/>
              </a:ext>
            </a:extLst>
          </p:cNvPr>
          <p:cNvSpPr>
            <a:spLocks noGrp="1"/>
          </p:cNvSpPr>
          <p:nvPr>
            <p:ph type="title"/>
          </p:nvPr>
        </p:nvSpPr>
        <p:spPr>
          <a:xfrm>
            <a:off x="884497" y="391709"/>
            <a:ext cx="9634011" cy="1325563"/>
          </a:xfrm>
        </p:spPr>
        <p:txBody>
          <a:bodyPr>
            <a:normAutofit fontScale="90000"/>
          </a:bodyPr>
          <a:lstStyle/>
          <a:p>
            <a:r>
              <a:rPr lang="tr-TR" dirty="0">
                <a:latin typeface="Arial" panose="020B0604020202020204" pitchFamily="34" charset="0"/>
                <a:cs typeface="Arial" panose="020B0604020202020204" pitchFamily="34" charset="0"/>
              </a:rPr>
              <a:t>Tedavi Uygulama(</a:t>
            </a:r>
            <a:r>
              <a:rPr lang="tr-TR" dirty="0" err="1">
                <a:latin typeface="Arial" panose="020B0604020202020204" pitchFamily="34" charset="0"/>
                <a:cs typeface="Arial" panose="020B0604020202020204" pitchFamily="34" charset="0"/>
              </a:rPr>
              <a:t>ma</a:t>
            </a:r>
            <a:r>
              <a:rPr lang="tr-TR" dirty="0">
                <a:latin typeface="Arial" panose="020B0604020202020204" pitchFamily="34" charset="0"/>
                <a:cs typeface="Arial" panose="020B0604020202020204" pitchFamily="34" charset="0"/>
              </a:rPr>
              <a:t>) Kararı Alınırken Gözetilen Ayrım ve Kurallar</a:t>
            </a:r>
          </a:p>
        </p:txBody>
      </p:sp>
      <p:sp>
        <p:nvSpPr>
          <p:cNvPr id="3" name="İçerik Yer Tutucusu 2">
            <a:extLst>
              <a:ext uri="{FF2B5EF4-FFF2-40B4-BE49-F238E27FC236}">
                <a16:creationId xmlns:a16="http://schemas.microsoft.com/office/drawing/2014/main" id="{7647D4E3-8D10-5CC1-C746-E5346B385C6C}"/>
              </a:ext>
            </a:extLst>
          </p:cNvPr>
          <p:cNvSpPr>
            <a:spLocks noGrp="1"/>
          </p:cNvSpPr>
          <p:nvPr>
            <p:ph idx="1"/>
          </p:nvPr>
        </p:nvSpPr>
        <p:spPr>
          <a:xfrm>
            <a:off x="625005" y="1957705"/>
            <a:ext cx="10632000" cy="4397375"/>
          </a:xfrm>
        </p:spPr>
        <p:txBody>
          <a:bodyPr>
            <a:normAutofit/>
          </a:bodyPr>
          <a:lstStyle/>
          <a:p>
            <a:r>
              <a:rPr lang="tr-TR" dirty="0">
                <a:latin typeface="Arial" panose="020B0604020202020204" pitchFamily="34" charset="0"/>
                <a:cs typeface="Arial" panose="020B0604020202020204" pitchFamily="34" charset="0"/>
              </a:rPr>
              <a:t>Sağlık hizmetlerinde –özellikle hastaya tedavi uygulayıp uygulamamaya karar verirken- zararsızlık prensibine göre nasıl hareket etmek gerektiği konusunda birtakım ayrım ve kurallar ortaya konulmuştur ve bunların bir çoğu şunlar arasında gözetilen ayrıma dayalıdır:</a:t>
            </a:r>
          </a:p>
          <a:p>
            <a:pPr marL="457200" indent="-457200">
              <a:buFont typeface="+mj-lt"/>
              <a:buAutoNum type="arabicPeriod"/>
            </a:pPr>
            <a:r>
              <a:rPr lang="tr-TR" dirty="0">
                <a:latin typeface="Arial" panose="020B0604020202020204" pitchFamily="34" charset="0"/>
                <a:cs typeface="Arial" panose="020B0604020202020204" pitchFamily="34" charset="0"/>
              </a:rPr>
              <a:t>Yaşamda tutucu tedavilere hiç başlamama ile başladıktan sonra son vermek</a:t>
            </a:r>
          </a:p>
          <a:p>
            <a:pPr marL="457200" indent="-457200">
              <a:buFont typeface="+mj-lt"/>
              <a:buAutoNum type="arabicPeriod"/>
            </a:pPr>
            <a:r>
              <a:rPr lang="tr-TR" dirty="0">
                <a:latin typeface="Arial" panose="020B0604020202020204" pitchFamily="34" charset="0"/>
                <a:cs typeface="Arial" panose="020B0604020202020204" pitchFamily="34" charset="0"/>
              </a:rPr>
              <a:t>Olağandışı (cesaret isteyen, çok riskli ya da agresif ) tedaviler ile olağan tedaviler</a:t>
            </a:r>
          </a:p>
          <a:p>
            <a:pPr marL="457200" indent="-457200">
              <a:buFont typeface="+mj-lt"/>
              <a:buAutoNum type="arabicPeriod"/>
            </a:pPr>
            <a:r>
              <a:rPr lang="tr-TR" dirty="0">
                <a:latin typeface="Arial" panose="020B0604020202020204" pitchFamily="34" charset="0"/>
                <a:cs typeface="Arial" panose="020B0604020202020204" pitchFamily="34" charset="0"/>
              </a:rPr>
              <a:t>Aygıtlarla besleme uygulamak ile aygıtlarla tıbbi tedavi uygulamak</a:t>
            </a:r>
          </a:p>
          <a:p>
            <a:pPr marL="457200" indent="-457200">
              <a:buFont typeface="+mj-lt"/>
              <a:buAutoNum type="arabicPeriod"/>
            </a:pPr>
            <a:r>
              <a:rPr lang="tr-TR" dirty="0">
                <a:latin typeface="Arial" panose="020B0604020202020204" pitchFamily="34" charset="0"/>
                <a:cs typeface="Arial" panose="020B0604020202020204" pitchFamily="34" charset="0"/>
              </a:rPr>
              <a:t>Amaçlanan sonuçlar ile yalnızca öngörülen sonuçlar</a:t>
            </a:r>
          </a:p>
        </p:txBody>
      </p:sp>
    </p:spTree>
    <p:extLst>
      <p:ext uri="{BB962C8B-B14F-4D97-AF65-F5344CB8AC3E}">
        <p14:creationId xmlns:p14="http://schemas.microsoft.com/office/powerpoint/2010/main" val="34597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E74825-CC86-337D-AE46-B2F69905F601}"/>
              </a:ext>
            </a:extLst>
          </p:cNvPr>
          <p:cNvSpPr>
            <a:spLocks noGrp="1"/>
          </p:cNvSpPr>
          <p:nvPr>
            <p:ph idx="1"/>
          </p:nvPr>
        </p:nvSpPr>
        <p:spPr>
          <a:xfrm>
            <a:off x="358347" y="574589"/>
            <a:ext cx="10490886" cy="5708821"/>
          </a:xfrm>
        </p:spPr>
        <p:txBody>
          <a:bodyPr/>
          <a:lstStyle/>
          <a:p>
            <a:r>
              <a:rPr lang="tr-TR" b="1" dirty="0">
                <a:latin typeface="Arial" panose="020B0604020202020204" pitchFamily="34" charset="0"/>
                <a:cs typeface="Arial" panose="020B0604020202020204" pitchFamily="34" charset="0"/>
              </a:rPr>
              <a:t>Tedaviye Hiç Başlamamak / Başladıktan Sonra Son Vermek</a:t>
            </a:r>
          </a:p>
          <a:p>
            <a:r>
              <a:rPr lang="tr-TR" dirty="0">
                <a:latin typeface="Arial" panose="020B0604020202020204" pitchFamily="34" charset="0"/>
                <a:cs typeface="Arial" panose="020B0604020202020204" pitchFamily="34" charset="0"/>
              </a:rPr>
              <a:t>Bir çok sağlık çalışanı ve hasta yakını zaten hiç başlanmamış olan bir tedavinin hastaya sağlanmıyor oluşunu meşru görmekte, buna karşın başlanmış olan bir tedaviye son verilmesini meşru görmemektedir. Bir tedaviye son vermenin, bir tedaviye hiç başlamamaya göre daha önemli olduğunu ve ciddi sonuçlara yol açabileceğini sanmaktadırlar.</a:t>
            </a:r>
          </a:p>
          <a:p>
            <a:r>
              <a:rPr lang="tr-TR" dirty="0">
                <a:latin typeface="Arial" panose="020B0604020202020204" pitchFamily="34" charset="0"/>
                <a:cs typeface="Arial" panose="020B0604020202020204" pitchFamily="34" charset="0"/>
              </a:rPr>
              <a:t>Örneğin; </a:t>
            </a:r>
            <a:r>
              <a:rPr lang="tr-TR" dirty="0" err="1">
                <a:latin typeface="Arial" panose="020B0604020202020204" pitchFamily="34" charset="0"/>
                <a:cs typeface="Arial" panose="020B0604020202020204" pitchFamily="34" charset="0"/>
              </a:rPr>
              <a:t>Ventilatörü</a:t>
            </a:r>
            <a:r>
              <a:rPr lang="tr-TR" dirty="0">
                <a:latin typeface="Arial" panose="020B0604020202020204" pitchFamily="34" charset="0"/>
                <a:cs typeface="Arial" panose="020B0604020202020204" pitchFamily="34" charset="0"/>
              </a:rPr>
              <a:t> kapamak onlara hastayı öldürmek gibi gelse de hastayı </a:t>
            </a:r>
            <a:r>
              <a:rPr lang="tr-TR" dirty="0" err="1">
                <a:latin typeface="Arial" panose="020B0604020202020204" pitchFamily="34" charset="0"/>
                <a:cs typeface="Arial" panose="020B0604020202020204" pitchFamily="34" charset="0"/>
              </a:rPr>
              <a:t>ventilatöre</a:t>
            </a:r>
            <a:r>
              <a:rPr lang="tr-TR" dirty="0">
                <a:latin typeface="Arial" panose="020B0604020202020204" pitchFamily="34" charset="0"/>
                <a:cs typeface="Arial" panose="020B0604020202020204" pitchFamily="34" charset="0"/>
              </a:rPr>
              <a:t> hiç bağlamamak aynı rolü oynar gibi görünmemektedir.</a:t>
            </a:r>
          </a:p>
          <a:p>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58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84EF4F-E4CF-D893-F142-1736EE84C147}"/>
              </a:ext>
            </a:extLst>
          </p:cNvPr>
          <p:cNvSpPr>
            <a:spLocks noGrp="1"/>
          </p:cNvSpPr>
          <p:nvPr>
            <p:ph idx="1"/>
          </p:nvPr>
        </p:nvSpPr>
        <p:spPr>
          <a:xfrm>
            <a:off x="291374" y="437737"/>
            <a:ext cx="10397222" cy="5982526"/>
          </a:xfrm>
        </p:spPr>
        <p:txBody>
          <a:bodyPr/>
          <a:lstStyle/>
          <a:p>
            <a:r>
              <a:rPr lang="tr-TR" dirty="0">
                <a:latin typeface="Arial" panose="020B0604020202020204" pitchFamily="34" charset="0"/>
                <a:cs typeface="Arial" panose="020B0604020202020204" pitchFamily="34" charset="0"/>
              </a:rPr>
              <a:t>Bir vakada yaşlı bir adam komadadır ve iyileşmesi beklenmemektedir. Enfeksiyona karşı verilen antibiyotikler ve </a:t>
            </a:r>
            <a:r>
              <a:rPr lang="tr-TR" dirty="0" err="1">
                <a:latin typeface="Arial" panose="020B0604020202020204" pitchFamily="34" charset="0"/>
                <a:cs typeface="Arial" panose="020B0604020202020204" pitchFamily="34" charset="0"/>
              </a:rPr>
              <a:t>intravenöz</a:t>
            </a:r>
            <a:r>
              <a:rPr lang="tr-TR" dirty="0">
                <a:latin typeface="Arial" panose="020B0604020202020204" pitchFamily="34" charset="0"/>
                <a:cs typeface="Arial" panose="020B0604020202020204" pitchFamily="34" charset="0"/>
              </a:rPr>
              <a:t> yolla sağlanan besin ve su ile yaşamda tutulmaktadır. Adamın öncesinden yaşama tutucu tedaviler ile ilgili açıklanmış bir düşüncesi yoktur ve ailesinden vekili olarak kendisi adına karar verecek kimse bulunmamaktadır.</a:t>
            </a:r>
          </a:p>
          <a:p>
            <a:r>
              <a:rPr lang="tr-TR" dirty="0">
                <a:latin typeface="Arial" panose="020B0604020202020204" pitchFamily="34" charset="0"/>
                <a:cs typeface="Arial" panose="020B0604020202020204" pitchFamily="34" charset="0"/>
              </a:rPr>
              <a:t>Hastayla ilgilenen personel hastanın kalbi ya da solunumu durursa müdahale etmeme kararında uzlaşırlar. </a:t>
            </a:r>
          </a:p>
          <a:p>
            <a:r>
              <a:rPr lang="tr-TR" dirty="0">
                <a:latin typeface="Arial" panose="020B0604020202020204" pitchFamily="34" charset="0"/>
                <a:cs typeface="Arial" panose="020B0604020202020204" pitchFamily="34" charset="0"/>
              </a:rPr>
              <a:t>Hastaya müdahale etmemeyi tedaviyi kesmek olarak değil, tedaviye başlamamak olarak görmektedirler.</a:t>
            </a:r>
          </a:p>
          <a:p>
            <a:r>
              <a:rPr lang="tr-TR" dirty="0">
                <a:latin typeface="Arial" panose="020B0604020202020204" pitchFamily="34" charset="0"/>
                <a:cs typeface="Arial" panose="020B0604020202020204" pitchFamily="34" charset="0"/>
              </a:rPr>
              <a:t>Vakada ayrıca başlanmış uygulamaların sürdürülüp sürdürülmeyeceği de tartışılır. Bir kısmı her türlü tıbbi tedavinin kesilmesi gerektiğini düşünürken bir kısmı bir kez başlanmış olduğu için kesmenin yanlış olacağını düşünmektedir.</a:t>
            </a:r>
          </a:p>
        </p:txBody>
      </p:sp>
    </p:spTree>
    <p:extLst>
      <p:ext uri="{BB962C8B-B14F-4D97-AF65-F5344CB8AC3E}">
        <p14:creationId xmlns:p14="http://schemas.microsoft.com/office/powerpoint/2010/main" val="4199508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2676</TotalTime>
  <Words>2117</Words>
  <Application>Microsoft Office PowerPoint</Application>
  <PresentationFormat>Geniş ekran</PresentationFormat>
  <Paragraphs>116</Paragraphs>
  <Slides>26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26</vt:i4>
      </vt:variant>
    </vt:vector>
  </HeadingPairs>
  <TitlesOfParts>
    <vt:vector size="29" baseType="lpstr">
      <vt:lpstr>Arial</vt:lpstr>
      <vt:lpstr>Garamond</vt:lpstr>
      <vt:lpstr>Organik</vt:lpstr>
      <vt:lpstr>ZARAR VERMEME</vt:lpstr>
      <vt:lpstr>Zararsızlık</vt:lpstr>
      <vt:lpstr>Zararsızlık Kavramı ve Zararsızlık Prensibi</vt:lpstr>
      <vt:lpstr>Zarar Kavramı</vt:lpstr>
      <vt:lpstr>Zararlılık Prensibinin Ayrıntılandırıldığı Kurallar</vt:lpstr>
      <vt:lpstr>Gereken Özeni Gösterme Standartı ve Taksir</vt:lpstr>
      <vt:lpstr>Tedavi Uygulama(ma) Kararı Alınırken Gözetilen Ayrım ve Kurallar</vt:lpstr>
      <vt:lpstr>PowerPoint Sunusu</vt:lpstr>
      <vt:lpstr>PowerPoint Sunusu</vt:lpstr>
      <vt:lpstr>PowerPoint Sunusu</vt:lpstr>
      <vt:lpstr>PowerPoint Sunusu</vt:lpstr>
      <vt:lpstr>PowerPoint Sunusu</vt:lpstr>
      <vt:lpstr>PowerPoint Sunusu</vt:lpstr>
      <vt:lpstr>PowerPoint Sunusu</vt:lpstr>
      <vt:lpstr>Opsiyonel Tedaviler / Zorunlu Tedaviler</vt:lpstr>
      <vt:lpstr>PowerPoint Sunusu</vt:lpstr>
      <vt:lpstr>Öldürmek / Ölmesine İzin Vermek</vt:lpstr>
      <vt:lpstr>PowerPoint Sunusu</vt:lpstr>
      <vt:lpstr>PowerPoint Sunusu</vt:lpstr>
      <vt:lpstr>PowerPoint Sunusu</vt:lpstr>
      <vt:lpstr>Zihnen Yetersiz Hastaları Korumak</vt:lpstr>
      <vt:lpstr>PowerPoint Sunusu</vt:lpstr>
      <vt:lpstr>1. Aşağıdakilerden hangisi zararlılık prensibinin dayandığı olan ahlaki kurallardandır? </vt:lpstr>
      <vt:lpstr>2.Aşağıdakilerden hangisi CŞP’nin meşru sayılması için gerekli koşullarından değildir?  </vt:lpstr>
      <vt:lpstr>PowerPoint Sunusu</vt:lpstr>
      <vt:lpstr>KAYNAK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ZARAR VERMEME</dc:title>
  <dc:creator>Microsoft Office User</dc:creator>
  <cp:lastModifiedBy>gülbin özçelikay</cp:lastModifiedBy>
  <cp:revision>17</cp:revision>
  <dcterms:created xsi:type="dcterms:W3CDTF">2022-10-28T18:11:39Z</dcterms:created>
  <dcterms:modified xsi:type="dcterms:W3CDTF">2023-11-14T05:27:52Z</dcterms:modified>
</cp:coreProperties>
</file>