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99" r:id="rId4"/>
    <p:sldId id="300" r:id="rId5"/>
    <p:sldId id="261" r:id="rId6"/>
    <p:sldId id="301" r:id="rId7"/>
    <p:sldId id="258" r:id="rId8"/>
    <p:sldId id="259" r:id="rId9"/>
    <p:sldId id="302" r:id="rId10"/>
    <p:sldId id="260" r:id="rId11"/>
    <p:sldId id="303" r:id="rId12"/>
    <p:sldId id="304" r:id="rId13"/>
    <p:sldId id="305" r:id="rId14"/>
    <p:sldId id="262"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91" d="100"/>
          <a:sy n="91"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9139101-059B-4956-A3D1-67C0BFF5C408}" type="datetimeFigureOut">
              <a:rPr lang="tr-TR" smtClean="0"/>
              <a:t>3.10.2022</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C20BA2-EA65-49DE-97F0-52083B173035}"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803521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75705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98922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85969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9139101-059B-4956-A3D1-67C0BFF5C408}" type="datetimeFigureOut">
              <a:rPr lang="tr-TR" smtClean="0"/>
              <a:t>3.10.2022</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586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9139101-059B-4956-A3D1-67C0BFF5C408}"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555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9139101-059B-4956-A3D1-67C0BFF5C408}" type="datetimeFigureOut">
              <a:rPr lang="tr-TR" smtClean="0"/>
              <a:t>3.10.2022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0657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9139101-059B-4956-A3D1-67C0BFF5C408}" type="datetimeFigureOut">
              <a:rPr lang="tr-TR" smtClean="0"/>
              <a:t>3.10.2022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24169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9101-059B-4956-A3D1-67C0BFF5C408}" type="datetimeFigureOut">
              <a:rPr lang="tr-TR" smtClean="0"/>
              <a:t>3.10.2022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51023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3.10.2022</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179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3.10.2022</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70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9139101-059B-4956-A3D1-67C0BFF5C408}" type="datetimeFigureOut">
              <a:rPr lang="tr-TR" smtClean="0"/>
              <a:t>3.10.2022</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C20BA2-EA65-49DE-97F0-52083B173035}"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66395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3335"/>
            <a:ext cx="12192000" cy="6861335"/>
          </a:xfrm>
          <a:prstGeom prst="rect">
            <a:avLst/>
          </a:prstGeom>
        </p:spPr>
      </p:pic>
      <p:sp>
        <p:nvSpPr>
          <p:cNvPr id="2" name="Unvan 1"/>
          <p:cNvSpPr>
            <a:spLocks noGrp="1"/>
          </p:cNvSpPr>
          <p:nvPr>
            <p:ph type="ctrTitle"/>
          </p:nvPr>
        </p:nvSpPr>
        <p:spPr/>
        <p:txBody>
          <a:bodyPr/>
          <a:lstStyle/>
          <a:p>
            <a:r>
              <a:rPr lang="tr-TR" dirty="0" smtClean="0">
                <a:solidFill>
                  <a:schemeClr val="bg1"/>
                </a:solidFill>
              </a:rPr>
              <a:t>Hücre ve hücre zarı</a:t>
            </a:r>
            <a:endParaRPr lang="tr-TR" dirty="0">
              <a:solidFill>
                <a:schemeClr val="bg1"/>
              </a:solidFill>
            </a:endParaRPr>
          </a:p>
        </p:txBody>
      </p:sp>
      <p:sp>
        <p:nvSpPr>
          <p:cNvPr id="3" name="Alt Başlık 2"/>
          <p:cNvSpPr>
            <a:spLocks noGrp="1"/>
          </p:cNvSpPr>
          <p:nvPr>
            <p:ph type="subTitle" idx="1"/>
          </p:nvPr>
        </p:nvSpPr>
        <p:spPr>
          <a:xfrm>
            <a:off x="5687119" y="5678469"/>
            <a:ext cx="6831673" cy="1086237"/>
          </a:xfrm>
        </p:spPr>
        <p:txBody>
          <a:bodyPr>
            <a:normAutofit fontScale="92500" lnSpcReduction="10000"/>
          </a:bodyPr>
          <a:lstStyle/>
          <a:p>
            <a:r>
              <a:rPr lang="tr-TR" dirty="0" smtClean="0">
                <a:solidFill>
                  <a:schemeClr val="bg1"/>
                </a:solidFill>
              </a:rPr>
              <a:t>Ankara Üniversitesi Veteriner Fakültesi</a:t>
            </a:r>
          </a:p>
          <a:p>
            <a:r>
              <a:rPr lang="tr-TR" dirty="0" smtClean="0">
                <a:solidFill>
                  <a:schemeClr val="bg1"/>
                </a:solidFill>
              </a:rPr>
              <a:t>Fizyoloji Anabilim Dalı</a:t>
            </a:r>
          </a:p>
          <a:p>
            <a:r>
              <a:rPr lang="tr-TR" dirty="0" smtClean="0">
                <a:solidFill>
                  <a:schemeClr val="bg1"/>
                </a:solidFill>
              </a:rPr>
              <a:t>Dr. Etkin ŞAFAK </a:t>
            </a:r>
            <a:endParaRPr lang="tr-TR" dirty="0">
              <a:solidFill>
                <a:schemeClr val="bg1"/>
              </a:solidFill>
            </a:endParaRPr>
          </a:p>
        </p:txBody>
      </p:sp>
    </p:spTree>
    <p:extLst>
      <p:ext uri="{BB962C8B-B14F-4D97-AF65-F5344CB8AC3E}">
        <p14:creationId xmlns:p14="http://schemas.microsoft.com/office/powerpoint/2010/main" val="32947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0"/>
            <a:ext cx="12192000" cy="6836646"/>
          </a:xfrm>
          <a:prstGeom prst="rect">
            <a:avLst/>
          </a:prstGeom>
        </p:spPr>
      </p:pic>
    </p:spTree>
    <p:extLst>
      <p:ext uri="{BB962C8B-B14F-4D97-AF65-F5344CB8AC3E}">
        <p14:creationId xmlns:p14="http://schemas.microsoft.com/office/powerpoint/2010/main" val="2195473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20982" y="495300"/>
            <a:ext cx="9601200" cy="3581400"/>
          </a:xfrm>
        </p:spPr>
        <p:txBody>
          <a:bodyPr/>
          <a:lstStyle/>
          <a:p>
            <a:r>
              <a:rPr lang="tr-TR" dirty="0"/>
              <a:t>Lipit ve </a:t>
            </a:r>
            <a:r>
              <a:rPr lang="tr-TR" dirty="0" err="1"/>
              <a:t>fosfolipitler</a:t>
            </a:r>
            <a:r>
              <a:rPr lang="tr-TR" dirty="0"/>
              <a:t> sulu bir ortam içinde bulunduklarında </a:t>
            </a:r>
            <a:r>
              <a:rPr lang="tr-TR" dirty="0" err="1"/>
              <a:t>hidrofobik</a:t>
            </a:r>
            <a:r>
              <a:rPr lang="tr-TR" dirty="0"/>
              <a:t> kesimleri su molekülleri tarafında dışlanır. Bu nedenle lipit molekülleri misel adı verilen kümeler biçiminde ya da çift tabaka biçimin de kümelenirler. Proteinlerin ise bu yapı içinde mozaik gibi serpildikleri düşünülmektedir.</a:t>
            </a:r>
          </a:p>
          <a:p>
            <a:endParaRPr lang="tr-TR" dirty="0"/>
          </a:p>
        </p:txBody>
      </p:sp>
      <p:pic>
        <p:nvPicPr>
          <p:cNvPr id="4" name="Resim 3"/>
          <p:cNvPicPr>
            <a:picLocks noChangeAspect="1"/>
          </p:cNvPicPr>
          <p:nvPr/>
        </p:nvPicPr>
        <p:blipFill>
          <a:blip r:embed="rId2"/>
          <a:stretch>
            <a:fillRect/>
          </a:stretch>
        </p:blipFill>
        <p:spPr>
          <a:xfrm>
            <a:off x="3028336" y="1767399"/>
            <a:ext cx="6187976" cy="5090601"/>
          </a:xfrm>
          <a:prstGeom prst="rect">
            <a:avLst/>
          </a:prstGeom>
        </p:spPr>
      </p:pic>
    </p:spTree>
    <p:extLst>
      <p:ext uri="{BB962C8B-B14F-4D97-AF65-F5344CB8AC3E}">
        <p14:creationId xmlns:p14="http://schemas.microsoft.com/office/powerpoint/2010/main" val="4072072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20734" y="86496"/>
            <a:ext cx="9601200" cy="6771503"/>
          </a:xfrm>
        </p:spPr>
        <p:txBody>
          <a:bodyPr>
            <a:normAutofit fontScale="92500" lnSpcReduction="20000"/>
          </a:bodyPr>
          <a:lstStyle/>
          <a:p>
            <a:pPr algn="just"/>
            <a:r>
              <a:rPr lang="tr-TR" sz="2800" dirty="0"/>
              <a:t>Proteinlerin zarla bütünleşme dereceleri oldukça farklıdır. Zarın bir tarafından diğer tarafına uzanan ve içsel </a:t>
            </a:r>
            <a:r>
              <a:rPr lang="tr-TR" sz="2800" dirty="0">
                <a:solidFill>
                  <a:srgbClr val="FF0000"/>
                </a:solidFill>
              </a:rPr>
              <a:t>(integral) proteinler </a:t>
            </a:r>
            <a:r>
              <a:rPr lang="tr-TR" sz="2800" dirty="0"/>
              <a:t>olarak adlandırılanlar nötr sulu çözeltilerde çözünmezler, ancak </a:t>
            </a:r>
            <a:r>
              <a:rPr lang="tr-TR" sz="2800" dirty="0" err="1"/>
              <a:t>hidrofobik</a:t>
            </a:r>
            <a:r>
              <a:rPr lang="tr-TR" sz="2800" dirty="0"/>
              <a:t> etkileşimleri bozan organik çözücüler ve deterjanlar etkisi ile zardan ayrılabilirler. </a:t>
            </a:r>
            <a:r>
              <a:rPr lang="tr-TR" sz="2800" dirty="0">
                <a:solidFill>
                  <a:srgbClr val="FF0000"/>
                </a:solidFill>
              </a:rPr>
              <a:t>Yüzeysel ve </a:t>
            </a:r>
            <a:r>
              <a:rPr lang="tr-TR" sz="2800" dirty="0" err="1">
                <a:solidFill>
                  <a:srgbClr val="FF0000"/>
                </a:solidFill>
              </a:rPr>
              <a:t>periferal</a:t>
            </a:r>
            <a:r>
              <a:rPr lang="tr-TR" sz="2800" dirty="0">
                <a:solidFill>
                  <a:srgbClr val="FF0000"/>
                </a:solidFill>
              </a:rPr>
              <a:t> </a:t>
            </a:r>
            <a:r>
              <a:rPr lang="tr-TR" sz="2800" dirty="0"/>
              <a:t>olarak adlandırılan ikinci grup proteinler ise sulu çözeltilerde çözünebilir, </a:t>
            </a:r>
            <a:r>
              <a:rPr lang="tr-TR" sz="2800" dirty="0" err="1"/>
              <a:t>pH</a:t>
            </a:r>
            <a:r>
              <a:rPr lang="tr-TR" sz="2800" dirty="0"/>
              <a:t> ve iyonik durum değiştiğinde zardan kolayca ayrılabilir</a:t>
            </a:r>
            <a:r>
              <a:rPr lang="tr-TR" sz="2800" dirty="0" smtClean="0"/>
              <a:t>.</a:t>
            </a:r>
          </a:p>
          <a:p>
            <a:endParaRPr lang="tr-TR" sz="2800" dirty="0" smtClean="0"/>
          </a:p>
          <a:p>
            <a:endParaRPr lang="tr-TR" sz="2800" dirty="0"/>
          </a:p>
          <a:p>
            <a:endParaRPr lang="tr-TR" sz="2800" dirty="0" smtClean="0"/>
          </a:p>
          <a:p>
            <a:endParaRPr lang="tr-TR" sz="2800" dirty="0"/>
          </a:p>
          <a:p>
            <a:endParaRPr lang="tr-TR" sz="2800" dirty="0" smtClean="0"/>
          </a:p>
          <a:p>
            <a:pPr algn="just"/>
            <a:r>
              <a:rPr lang="tr-TR" sz="2800" dirty="0"/>
              <a:t>Hücre zarlarındaki çift lipit tabakası, suda çözünmüş iyon ve moleküllerin geçişine engel oluşturarak hücre bütünlüğünün korunmasında önemli bir rol oynar. Bu engelleme zarda proteinlerin bulunduğu bölgelerde değişikliğe uğramaktadır. Zarlardaki enerji dönüşümlerinde</a:t>
            </a:r>
            <a:r>
              <a:rPr lang="tr-TR" sz="2800" dirty="0">
                <a:solidFill>
                  <a:srgbClr val="FF0000"/>
                </a:solidFill>
              </a:rPr>
              <a:t>, hücrenin çevresi ile madde alış verişinin seçimli olmasında proteinler önemli rol oynar</a:t>
            </a:r>
            <a:r>
              <a:rPr lang="tr-TR" sz="2800" dirty="0"/>
              <a:t>.</a:t>
            </a:r>
          </a:p>
          <a:p>
            <a:endParaRPr lang="tr-TR" dirty="0"/>
          </a:p>
        </p:txBody>
      </p:sp>
      <p:pic>
        <p:nvPicPr>
          <p:cNvPr id="2" name="Resim 1"/>
          <p:cNvPicPr>
            <a:picLocks noChangeAspect="1"/>
          </p:cNvPicPr>
          <p:nvPr/>
        </p:nvPicPr>
        <p:blipFill>
          <a:blip r:embed="rId2"/>
          <a:stretch>
            <a:fillRect/>
          </a:stretch>
        </p:blipFill>
        <p:spPr>
          <a:xfrm>
            <a:off x="4589762" y="2273643"/>
            <a:ext cx="3330919" cy="2500800"/>
          </a:xfrm>
          <a:prstGeom prst="rect">
            <a:avLst/>
          </a:prstGeom>
        </p:spPr>
      </p:pic>
    </p:spTree>
    <p:extLst>
      <p:ext uri="{BB962C8B-B14F-4D97-AF65-F5344CB8AC3E}">
        <p14:creationId xmlns:p14="http://schemas.microsoft.com/office/powerpoint/2010/main" val="34927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1353" y="523701"/>
            <a:ext cx="9601200" cy="5860473"/>
          </a:xfrm>
        </p:spPr>
        <p:txBody>
          <a:bodyPr>
            <a:normAutofit fontScale="92500"/>
          </a:bodyPr>
          <a:lstStyle/>
          <a:p>
            <a:pPr algn="just"/>
            <a:r>
              <a:rPr lang="tr-TR" sz="2800" dirty="0"/>
              <a:t>Hücre zarı akıcılığı </a:t>
            </a:r>
            <a:r>
              <a:rPr lang="tr-TR" sz="2800" dirty="0" err="1"/>
              <a:t>membranın</a:t>
            </a:r>
            <a:r>
              <a:rPr lang="tr-TR" sz="2800" dirty="0"/>
              <a:t> bileşimiyle ilgilidir ve </a:t>
            </a:r>
            <a:r>
              <a:rPr lang="tr-TR" sz="2800" dirty="0" err="1"/>
              <a:t>membran</a:t>
            </a:r>
            <a:r>
              <a:rPr lang="tr-TR" sz="2800" dirty="0"/>
              <a:t> özelliği oluşturmada kolesterol önemli bir rol oynar. </a:t>
            </a:r>
            <a:endParaRPr lang="tr-TR" sz="2800" dirty="0" smtClean="0"/>
          </a:p>
          <a:p>
            <a:pPr algn="just"/>
            <a:r>
              <a:rPr lang="tr-TR" sz="2800" dirty="0" err="1" smtClean="0"/>
              <a:t>Ökaryotik</a:t>
            </a:r>
            <a:r>
              <a:rPr lang="tr-TR" sz="2800" dirty="0" smtClean="0"/>
              <a:t> </a:t>
            </a:r>
            <a:r>
              <a:rPr lang="tr-TR" sz="2800" dirty="0"/>
              <a:t>mikroorganizmalarda hücre zarı çok miktarda kolesterol içerir. Kolesterol </a:t>
            </a:r>
            <a:r>
              <a:rPr lang="tr-TR" sz="2800" dirty="0" err="1"/>
              <a:t>fosfolipit</a:t>
            </a:r>
            <a:r>
              <a:rPr lang="tr-TR" sz="2800" dirty="0"/>
              <a:t> moleküllerine zayıf olarak bağlı bulunur. Böylece iki katlı lipit yapıyı daha az akıcı hale getirirken güçlü olmasını da sağlar. Hücre zarındaki çok fazla kolesterol ise </a:t>
            </a:r>
            <a:r>
              <a:rPr lang="tr-TR" sz="2800" dirty="0" err="1"/>
              <a:t>membran</a:t>
            </a:r>
            <a:r>
              <a:rPr lang="tr-TR" sz="2800" dirty="0"/>
              <a:t> esnekliğinin azalmasına neden olur. Bu olay damar sertleşmesinin altında yatan ana mekanizmadır kalp-damar hastalıklarının nedenlerinden biridir. Bu durumdaki damar </a:t>
            </a:r>
            <a:r>
              <a:rPr lang="tr-TR" sz="2800" dirty="0" err="1"/>
              <a:t>endoteli</a:t>
            </a:r>
            <a:r>
              <a:rPr lang="tr-TR" sz="2800" dirty="0"/>
              <a:t> normalden daha sert olur. Çünkü hücre </a:t>
            </a:r>
            <a:r>
              <a:rPr lang="tr-TR" sz="2800" dirty="0" err="1"/>
              <a:t>membranında</a:t>
            </a:r>
            <a:r>
              <a:rPr lang="tr-TR" sz="2800" dirty="0"/>
              <a:t> fazladan kolesterol plakları birikmiş durumdadır.</a:t>
            </a:r>
          </a:p>
          <a:p>
            <a:endParaRPr lang="tr-TR" sz="2800" dirty="0"/>
          </a:p>
          <a:p>
            <a:r>
              <a:rPr lang="tr-TR" sz="2800" dirty="0"/>
              <a:t>Hücre zarlarının kalınlıkları 6-10 </a:t>
            </a:r>
            <a:r>
              <a:rPr lang="tr-TR" sz="2800" dirty="0" err="1"/>
              <a:t>nm</a:t>
            </a:r>
            <a:r>
              <a:rPr lang="tr-TR" sz="2800" dirty="0"/>
              <a:t> arasında değişmektedir.</a:t>
            </a:r>
          </a:p>
          <a:p>
            <a:endParaRPr lang="tr-TR" dirty="0"/>
          </a:p>
        </p:txBody>
      </p:sp>
    </p:spTree>
    <p:extLst>
      <p:ext uri="{BB962C8B-B14F-4D97-AF65-F5344CB8AC3E}">
        <p14:creationId xmlns:p14="http://schemas.microsoft.com/office/powerpoint/2010/main" val="2242878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82744"/>
            <a:ext cx="10515600" cy="1485900"/>
          </a:xfrm>
        </p:spPr>
        <p:txBody>
          <a:bodyPr>
            <a:normAutofit fontScale="90000"/>
          </a:bodyPr>
          <a:lstStyle/>
          <a:p>
            <a:r>
              <a:rPr lang="tr-TR" dirty="0"/>
              <a:t>Aynı hücre zarları değişik türlerde farklı olabileceği gibi zarın kimyasal yapısı aynı hayvanın farklı yaş dönemlerinde de değişebilir.</a:t>
            </a: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961182" y="2286000"/>
            <a:ext cx="5895343" cy="2432515"/>
          </a:xfrm>
          <a:prstGeom prst="rect">
            <a:avLst/>
          </a:prstGeom>
        </p:spPr>
      </p:pic>
      <p:pic>
        <p:nvPicPr>
          <p:cNvPr id="5" name="Resim 4"/>
          <p:cNvPicPr>
            <a:picLocks noChangeAspect="1"/>
          </p:cNvPicPr>
          <p:nvPr/>
        </p:nvPicPr>
        <p:blipFill>
          <a:blip r:embed="rId3"/>
          <a:stretch>
            <a:fillRect/>
          </a:stretch>
        </p:blipFill>
        <p:spPr>
          <a:xfrm>
            <a:off x="4815858" y="4811196"/>
            <a:ext cx="7181710" cy="1896020"/>
          </a:xfrm>
          <a:prstGeom prst="rect">
            <a:avLst/>
          </a:prstGeom>
        </p:spPr>
      </p:pic>
    </p:spTree>
    <p:extLst>
      <p:ext uri="{BB962C8B-B14F-4D97-AF65-F5344CB8AC3E}">
        <p14:creationId xmlns:p14="http://schemas.microsoft.com/office/powerpoint/2010/main" val="82713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Öğrenim Hedefleri</a:t>
            </a:r>
            <a:endParaRPr lang="tr-TR" dirty="0"/>
          </a:p>
        </p:txBody>
      </p:sp>
      <p:sp>
        <p:nvSpPr>
          <p:cNvPr id="3" name="İçerik Yer Tutucusu 2"/>
          <p:cNvSpPr>
            <a:spLocks noGrp="1"/>
          </p:cNvSpPr>
          <p:nvPr>
            <p:ph idx="1"/>
          </p:nvPr>
        </p:nvSpPr>
        <p:spPr/>
        <p:txBody>
          <a:bodyPr/>
          <a:lstStyle/>
          <a:p>
            <a:r>
              <a:rPr lang="tr-TR" dirty="0"/>
              <a:t>Zar yapısı ve hücre zarının organizasyonu</a:t>
            </a:r>
          </a:p>
          <a:p>
            <a:r>
              <a:rPr lang="tr-TR" dirty="0"/>
              <a:t>Pasif ve aktif taşınım</a:t>
            </a:r>
          </a:p>
          <a:p>
            <a:r>
              <a:rPr lang="tr-TR" dirty="0"/>
              <a:t>Zarların uyarılması, zar potansiyelinin ölçülmesi, </a:t>
            </a:r>
            <a:endParaRPr lang="tr-TR" dirty="0" smtClean="0"/>
          </a:p>
          <a:p>
            <a:pPr marL="0" indent="0">
              <a:buNone/>
            </a:pPr>
            <a:r>
              <a:rPr lang="tr-TR" dirty="0"/>
              <a:t> </a:t>
            </a:r>
            <a:r>
              <a:rPr lang="tr-TR" dirty="0" smtClean="0"/>
              <a:t>     </a:t>
            </a:r>
            <a:r>
              <a:rPr lang="tr-TR" dirty="0" err="1" smtClean="0"/>
              <a:t>dinlenim</a:t>
            </a:r>
            <a:r>
              <a:rPr lang="tr-TR" dirty="0" smtClean="0"/>
              <a:t> </a:t>
            </a:r>
            <a:r>
              <a:rPr lang="tr-TR" dirty="0"/>
              <a:t>ve aksiyon potansiyelleri</a:t>
            </a:r>
          </a:p>
          <a:p>
            <a:r>
              <a:rPr lang="tr-TR" dirty="0"/>
              <a:t>Uyaranın hücre zarında yayılmasıyla ilgili </a:t>
            </a:r>
            <a:endParaRPr lang="tr-TR" dirty="0" smtClean="0"/>
          </a:p>
          <a:p>
            <a:pPr marL="0" indent="0">
              <a:buNone/>
            </a:pPr>
            <a:r>
              <a:rPr lang="tr-TR" dirty="0"/>
              <a:t> </a:t>
            </a:r>
            <a:r>
              <a:rPr lang="tr-TR" dirty="0" smtClean="0"/>
              <a:t>     temel </a:t>
            </a:r>
            <a:r>
              <a:rPr lang="tr-TR" dirty="0"/>
              <a:t>kavramlar</a:t>
            </a:r>
          </a:p>
          <a:p>
            <a:endParaRPr lang="tr-TR" dirty="0"/>
          </a:p>
        </p:txBody>
      </p:sp>
      <p:pic>
        <p:nvPicPr>
          <p:cNvPr id="4" name="Resim 3"/>
          <p:cNvPicPr>
            <a:picLocks noChangeAspect="1"/>
          </p:cNvPicPr>
          <p:nvPr/>
        </p:nvPicPr>
        <p:blipFill>
          <a:blip r:embed="rId2"/>
          <a:stretch>
            <a:fillRect/>
          </a:stretch>
        </p:blipFill>
        <p:spPr>
          <a:xfrm>
            <a:off x="7334250" y="2171700"/>
            <a:ext cx="4857750" cy="4657725"/>
          </a:xfrm>
          <a:prstGeom prst="rect">
            <a:avLst/>
          </a:prstGeom>
        </p:spPr>
      </p:pic>
    </p:spTree>
    <p:extLst>
      <p:ext uri="{BB962C8B-B14F-4D97-AF65-F5344CB8AC3E}">
        <p14:creationId xmlns:p14="http://schemas.microsoft.com/office/powerpoint/2010/main" val="361190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9049" y="838200"/>
            <a:ext cx="9601200" cy="1485900"/>
          </a:xfrm>
        </p:spPr>
        <p:txBody>
          <a:bodyPr/>
          <a:lstStyle/>
          <a:p>
            <a:pPr algn="ctr"/>
            <a:r>
              <a:rPr lang="tr-TR" b="1" dirty="0"/>
              <a:t>Hücre ve hücre zarı</a:t>
            </a:r>
            <a:r>
              <a:rPr lang="tr-TR" dirty="0"/>
              <a:t/>
            </a:r>
            <a:br>
              <a:rPr lang="tr-TR" dirty="0"/>
            </a:br>
            <a:endParaRPr lang="tr-TR" dirty="0"/>
          </a:p>
        </p:txBody>
      </p:sp>
      <p:sp>
        <p:nvSpPr>
          <p:cNvPr id="3" name="İçerik Yer Tutucusu 2"/>
          <p:cNvSpPr>
            <a:spLocks noGrp="1"/>
          </p:cNvSpPr>
          <p:nvPr>
            <p:ph idx="1"/>
          </p:nvPr>
        </p:nvSpPr>
        <p:spPr>
          <a:xfrm>
            <a:off x="1421070" y="2167983"/>
            <a:ext cx="9601200" cy="4879571"/>
          </a:xfrm>
        </p:spPr>
        <p:txBody>
          <a:bodyPr/>
          <a:lstStyle/>
          <a:p>
            <a:pPr algn="just"/>
            <a:r>
              <a:rPr lang="tr-TR" sz="2800" dirty="0"/>
              <a:t>Bir canlı organizmanın temel ve en basit birimi hücrelerdir. </a:t>
            </a:r>
            <a:endParaRPr lang="tr-TR" sz="2800" dirty="0" smtClean="0"/>
          </a:p>
          <a:p>
            <a:pPr algn="just"/>
            <a:r>
              <a:rPr lang="tr-TR" sz="2800" dirty="0" smtClean="0"/>
              <a:t>Tek </a:t>
            </a:r>
            <a:r>
              <a:rPr lang="tr-TR" sz="2800" dirty="0"/>
              <a:t>bir hücre tüm canlılık işlevlerini yürütebilir. </a:t>
            </a:r>
            <a:endParaRPr lang="tr-TR" sz="2800" dirty="0" smtClean="0"/>
          </a:p>
          <a:p>
            <a:pPr algn="just"/>
            <a:r>
              <a:rPr lang="tr-TR" sz="2800" dirty="0" smtClean="0"/>
              <a:t>Tek </a:t>
            </a:r>
            <a:r>
              <a:rPr lang="tr-TR" sz="2800" dirty="0"/>
              <a:t>hücreli canlılarda olduğu gibi, bir tek hücre tamamen bağımsız yaşayabilir ve davranışı karmaşık olabilir. </a:t>
            </a:r>
            <a:endParaRPr lang="tr-TR" sz="2800" dirty="0" smtClean="0"/>
          </a:p>
          <a:p>
            <a:pPr algn="just"/>
            <a:r>
              <a:rPr lang="tr-TR" sz="2800" dirty="0" smtClean="0"/>
              <a:t>Tek </a:t>
            </a:r>
            <a:r>
              <a:rPr lang="tr-TR" sz="2800" dirty="0"/>
              <a:t>hücreden gelişen çok hücreli bir canlıda da kan hücreleri ve seks hücreleri gibi bazı hücreler canlının genel yapısına girmeden sıvı ortamlar içinde bağımsız hareket edebilirler. </a:t>
            </a:r>
            <a:endParaRPr lang="tr-TR" sz="2800" dirty="0" smtClean="0"/>
          </a:p>
          <a:p>
            <a:pPr algn="just"/>
            <a:r>
              <a:rPr lang="tr-TR" sz="2800" dirty="0" smtClean="0"/>
              <a:t>Diğer </a:t>
            </a:r>
            <a:r>
              <a:rPr lang="tr-TR" sz="2800" dirty="0"/>
              <a:t>hücreler ise gruplar halinde ortaklaşa etkinlikle karmaşık doku sistemlerini oluştururlar.</a:t>
            </a:r>
          </a:p>
          <a:p>
            <a:endParaRPr lang="tr-TR" dirty="0"/>
          </a:p>
        </p:txBody>
      </p:sp>
      <p:pic>
        <p:nvPicPr>
          <p:cNvPr id="4" name="Resim 3"/>
          <p:cNvPicPr>
            <a:picLocks noChangeAspect="1"/>
          </p:cNvPicPr>
          <p:nvPr/>
        </p:nvPicPr>
        <p:blipFill>
          <a:blip r:embed="rId2"/>
          <a:stretch>
            <a:fillRect/>
          </a:stretch>
        </p:blipFill>
        <p:spPr>
          <a:xfrm>
            <a:off x="7589632" y="0"/>
            <a:ext cx="4572000" cy="2324100"/>
          </a:xfrm>
          <a:prstGeom prst="rect">
            <a:avLst/>
          </a:prstGeom>
          <a:effectLst>
            <a:softEdge rad="127000"/>
          </a:effectLst>
        </p:spPr>
      </p:pic>
    </p:spTree>
    <p:extLst>
      <p:ext uri="{BB962C8B-B14F-4D97-AF65-F5344CB8AC3E}">
        <p14:creationId xmlns:p14="http://schemas.microsoft.com/office/powerpoint/2010/main" val="273364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31850" y="0"/>
            <a:ext cx="9601200" cy="5178829"/>
          </a:xfrm>
        </p:spPr>
        <p:txBody>
          <a:bodyPr>
            <a:noAutofit/>
          </a:bodyPr>
          <a:lstStyle/>
          <a:p>
            <a:pPr algn="just"/>
            <a:r>
              <a:rPr lang="tr-TR" sz="2800" dirty="0"/>
              <a:t>Doku yapılarına giren hücreler, tıpkı bağımsız hücreler gibi açık sistemlerdir. </a:t>
            </a:r>
            <a:endParaRPr lang="tr-TR" sz="2800" dirty="0" smtClean="0"/>
          </a:p>
          <a:p>
            <a:pPr algn="just"/>
            <a:r>
              <a:rPr lang="tr-TR" sz="2800" dirty="0" smtClean="0"/>
              <a:t>Hücreler </a:t>
            </a:r>
            <a:r>
              <a:rPr lang="tr-TR" sz="2800" dirty="0"/>
              <a:t>arası sıvı (</a:t>
            </a:r>
            <a:r>
              <a:rPr lang="tr-TR" sz="2800" dirty="0" err="1"/>
              <a:t>interstitial</a:t>
            </a:r>
            <a:r>
              <a:rPr lang="tr-TR" sz="2800" dirty="0"/>
              <a:t> </a:t>
            </a:r>
            <a:r>
              <a:rPr lang="tr-TR" sz="2800" dirty="0" err="1"/>
              <a:t>fluid</a:t>
            </a:r>
            <a:r>
              <a:rPr lang="tr-TR" sz="2800" dirty="0"/>
              <a:t>, </a:t>
            </a:r>
            <a:r>
              <a:rPr lang="tr-TR" sz="2800" dirty="0" err="1"/>
              <a:t>intersellüler</a:t>
            </a:r>
            <a:r>
              <a:rPr lang="tr-TR" sz="2800" dirty="0"/>
              <a:t> sıvı) adı verilen bir sıvı ortam içinde bulunan doku hücreleri bu ortamdan hücre zarı (plazma </a:t>
            </a:r>
            <a:r>
              <a:rPr lang="tr-TR" sz="2800" dirty="0" err="1"/>
              <a:t>membranı</a:t>
            </a:r>
            <a:r>
              <a:rPr lang="tr-TR" sz="2800" dirty="0"/>
              <a:t>) ile ayrılırlar. </a:t>
            </a:r>
            <a:endParaRPr lang="tr-TR" sz="2800" dirty="0" smtClean="0"/>
          </a:p>
          <a:p>
            <a:pPr algn="just"/>
            <a:r>
              <a:rPr lang="tr-TR" sz="2800" dirty="0" smtClean="0"/>
              <a:t>Bir </a:t>
            </a:r>
            <a:r>
              <a:rPr lang="tr-TR" sz="2800" dirty="0"/>
              <a:t>hücrenin işlevleri </a:t>
            </a:r>
            <a:r>
              <a:rPr lang="tr-TR" sz="2800" dirty="0" err="1"/>
              <a:t>organel</a:t>
            </a:r>
            <a:r>
              <a:rPr lang="tr-TR" sz="2800" dirty="0"/>
              <a:t> adı verilen alt birimler (hücre </a:t>
            </a:r>
            <a:r>
              <a:rPr lang="tr-TR" sz="2800" dirty="0" err="1"/>
              <a:t>çekirdeği,mitokondriya</a:t>
            </a:r>
            <a:r>
              <a:rPr lang="tr-TR" sz="2800" dirty="0"/>
              <a:t>, </a:t>
            </a:r>
            <a:r>
              <a:rPr lang="tr-TR" sz="2800" dirty="0" err="1"/>
              <a:t>Golgi</a:t>
            </a:r>
            <a:r>
              <a:rPr lang="tr-TR" sz="2800" dirty="0"/>
              <a:t> cisimciği, ribozomlar </a:t>
            </a:r>
            <a:r>
              <a:rPr lang="tr-TR" sz="2800" dirty="0" err="1"/>
              <a:t>vb</a:t>
            </a:r>
            <a:r>
              <a:rPr lang="tr-TR" sz="2800" dirty="0"/>
              <a:t>) tarafından bir iş bölümü halinde yürütülür. </a:t>
            </a:r>
            <a:r>
              <a:rPr lang="tr-TR" sz="2800" dirty="0" err="1"/>
              <a:t>Organeller</a:t>
            </a:r>
            <a:r>
              <a:rPr lang="tr-TR" sz="2800" dirty="0"/>
              <a:t> de hücre içi sıvıdan (</a:t>
            </a:r>
            <a:r>
              <a:rPr lang="tr-TR" sz="2800" dirty="0" err="1"/>
              <a:t>intrasellüler</a:t>
            </a:r>
            <a:r>
              <a:rPr lang="tr-TR" sz="2800" dirty="0"/>
              <a:t> sıvı) yine zarlarla ayrılırlar.</a:t>
            </a:r>
          </a:p>
        </p:txBody>
      </p:sp>
      <p:pic>
        <p:nvPicPr>
          <p:cNvPr id="2" name="Resim 1"/>
          <p:cNvPicPr>
            <a:picLocks noChangeAspect="1"/>
          </p:cNvPicPr>
          <p:nvPr/>
        </p:nvPicPr>
        <p:blipFill>
          <a:blip r:embed="rId2"/>
          <a:stretch>
            <a:fillRect/>
          </a:stretch>
        </p:blipFill>
        <p:spPr>
          <a:xfrm>
            <a:off x="4139514" y="4017422"/>
            <a:ext cx="5188164" cy="2840578"/>
          </a:xfrm>
          <a:prstGeom prst="rect">
            <a:avLst/>
          </a:prstGeom>
          <a:effectLst>
            <a:softEdge rad="127000"/>
          </a:effectLst>
        </p:spPr>
      </p:pic>
    </p:spTree>
    <p:extLst>
      <p:ext uri="{BB962C8B-B14F-4D97-AF65-F5344CB8AC3E}">
        <p14:creationId xmlns:p14="http://schemas.microsoft.com/office/powerpoint/2010/main" val="284178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44097" y="451022"/>
            <a:ext cx="9601200" cy="1485900"/>
          </a:xfrm>
        </p:spPr>
        <p:txBody>
          <a:bodyPr/>
          <a:lstStyle/>
          <a:p>
            <a:r>
              <a:rPr lang="tr-TR" dirty="0"/>
              <a:t>BEDEN SIVILARI</a:t>
            </a:r>
          </a:p>
        </p:txBody>
      </p:sp>
      <p:pic>
        <p:nvPicPr>
          <p:cNvPr id="6" name="İçerik Yer Tutucusu 5"/>
          <p:cNvPicPr>
            <a:picLocks noGrp="1" noChangeAspect="1"/>
          </p:cNvPicPr>
          <p:nvPr>
            <p:ph idx="1"/>
          </p:nvPr>
        </p:nvPicPr>
        <p:blipFill>
          <a:blip r:embed="rId2"/>
          <a:stretch>
            <a:fillRect/>
          </a:stretch>
        </p:blipFill>
        <p:spPr>
          <a:xfrm>
            <a:off x="920809" y="2625811"/>
            <a:ext cx="7365760" cy="4049526"/>
          </a:xfrm>
          <a:prstGeom prst="rect">
            <a:avLst/>
          </a:prstGeom>
        </p:spPr>
      </p:pic>
      <p:pic>
        <p:nvPicPr>
          <p:cNvPr id="3" name="Resim 2"/>
          <p:cNvPicPr>
            <a:picLocks noChangeAspect="1"/>
          </p:cNvPicPr>
          <p:nvPr/>
        </p:nvPicPr>
        <p:blipFill>
          <a:blip r:embed="rId3"/>
          <a:stretch>
            <a:fillRect/>
          </a:stretch>
        </p:blipFill>
        <p:spPr>
          <a:xfrm>
            <a:off x="5931182" y="1618735"/>
            <a:ext cx="6260818" cy="3263214"/>
          </a:xfrm>
          <a:prstGeom prst="rect">
            <a:avLst/>
          </a:prstGeom>
        </p:spPr>
      </p:pic>
    </p:spTree>
    <p:extLst>
      <p:ext uri="{BB962C8B-B14F-4D97-AF65-F5344CB8AC3E}">
        <p14:creationId xmlns:p14="http://schemas.microsoft.com/office/powerpoint/2010/main" val="84280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8349" y="689956"/>
            <a:ext cx="9601200" cy="6168044"/>
          </a:xfrm>
        </p:spPr>
        <p:txBody>
          <a:bodyPr/>
          <a:lstStyle/>
          <a:p>
            <a:pPr algn="just"/>
            <a:r>
              <a:rPr lang="tr-TR" sz="2800" dirty="0"/>
              <a:t>Hücre zarının temel işlevi hücre </a:t>
            </a:r>
            <a:r>
              <a:rPr lang="tr-TR" sz="2800" u="sng" dirty="0"/>
              <a:t>bütünlüğünün korunmasıdır</a:t>
            </a:r>
            <a:r>
              <a:rPr lang="tr-TR" sz="2800" dirty="0" smtClean="0"/>
              <a:t>.</a:t>
            </a:r>
          </a:p>
          <a:p>
            <a:pPr algn="just"/>
            <a:r>
              <a:rPr lang="tr-TR" sz="2800" dirty="0" smtClean="0"/>
              <a:t> </a:t>
            </a:r>
            <a:r>
              <a:rPr lang="tr-TR" sz="2800" dirty="0"/>
              <a:t>Hücre zarları, </a:t>
            </a:r>
            <a:r>
              <a:rPr lang="tr-TR" sz="2800" u="sng" dirty="0"/>
              <a:t>iç ortam özelliklerinin sabit kalmasını ve dış ortamdan etkilenmemesini </a:t>
            </a:r>
            <a:r>
              <a:rPr lang="tr-TR" sz="2800" dirty="0"/>
              <a:t>sağlar. </a:t>
            </a:r>
            <a:endParaRPr lang="tr-TR" sz="2800" dirty="0" smtClean="0"/>
          </a:p>
          <a:p>
            <a:pPr algn="just"/>
            <a:r>
              <a:rPr lang="tr-TR" sz="2800" dirty="0" smtClean="0"/>
              <a:t>Hücrenin </a:t>
            </a:r>
            <a:r>
              <a:rPr lang="tr-TR" sz="2800" dirty="0"/>
              <a:t>çevresi ile seçimli madde alış-verişi yapması, gereksinim duyulan maddelerin kolaylıkla içeriye alınması, metabolizma sonucu oluşan artık ürünlerin dışarıya atılması </a:t>
            </a:r>
            <a:r>
              <a:rPr lang="tr-TR" sz="2800" u="sng" dirty="0"/>
              <a:t>hücre zarları </a:t>
            </a:r>
            <a:r>
              <a:rPr lang="tr-TR" sz="2800" dirty="0"/>
              <a:t>aracılığıyla gerçekleştirilir. </a:t>
            </a:r>
            <a:endParaRPr lang="tr-TR" sz="2800" dirty="0" smtClean="0"/>
          </a:p>
          <a:p>
            <a:pPr algn="just"/>
            <a:r>
              <a:rPr lang="tr-TR" sz="2800" dirty="0" smtClean="0"/>
              <a:t>Biyoelektrik </a:t>
            </a:r>
            <a:r>
              <a:rPr lang="tr-TR" sz="2800" dirty="0"/>
              <a:t>olaylar da hücre zarlarının bir işlevidir.</a:t>
            </a:r>
          </a:p>
          <a:p>
            <a:pPr algn="just"/>
            <a:r>
              <a:rPr lang="tr-TR" sz="2800" dirty="0"/>
              <a:t>Hücre ya da organizma düzeyinde canlılık işlevlerinin yerine getirilebilmesi, değişik madde ve enerji türlerinin belirli bir bölgeden diğerine taşınmasını gerektirir. </a:t>
            </a:r>
            <a:endParaRPr lang="tr-TR" sz="2800" dirty="0" smtClean="0"/>
          </a:p>
          <a:p>
            <a:pPr algn="just"/>
            <a:r>
              <a:rPr lang="tr-TR" sz="2800" dirty="0" smtClean="0"/>
              <a:t>Madde </a:t>
            </a:r>
            <a:r>
              <a:rPr lang="tr-TR" sz="2800" dirty="0"/>
              <a:t>ve enerji </a:t>
            </a:r>
            <a:r>
              <a:rPr lang="tr-TR" sz="2800" dirty="0" err="1"/>
              <a:t>taşınımları</a:t>
            </a:r>
            <a:r>
              <a:rPr lang="tr-TR" sz="2800" dirty="0"/>
              <a:t>, hücre içi ve dışı sıvılarla hücre zarlarında tanecik hareketlerini içerir.</a:t>
            </a:r>
          </a:p>
          <a:p>
            <a:endParaRPr lang="tr-TR" dirty="0"/>
          </a:p>
        </p:txBody>
      </p:sp>
    </p:spTree>
    <p:extLst>
      <p:ext uri="{BB962C8B-B14F-4D97-AF65-F5344CB8AC3E}">
        <p14:creationId xmlns:p14="http://schemas.microsoft.com/office/powerpoint/2010/main" val="311400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Hücre zarı</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161758" y="1428750"/>
            <a:ext cx="8274701" cy="5488555"/>
          </a:xfrm>
          <a:prstGeom prst="rect">
            <a:avLst/>
          </a:prstGeom>
        </p:spPr>
      </p:pic>
    </p:spTree>
    <p:extLst>
      <p:ext uri="{BB962C8B-B14F-4D97-AF65-F5344CB8AC3E}">
        <p14:creationId xmlns:p14="http://schemas.microsoft.com/office/powerpoint/2010/main" val="3003906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6379" y="475736"/>
            <a:ext cx="9601200" cy="1485900"/>
          </a:xfrm>
        </p:spPr>
        <p:txBody>
          <a:bodyPr/>
          <a:lstStyle/>
          <a:p>
            <a:r>
              <a:rPr lang="tr-TR" dirty="0"/>
              <a:t>Hücre zarının görevleri</a:t>
            </a:r>
            <a:br>
              <a:rPr lang="tr-TR" dirty="0"/>
            </a:br>
            <a:endParaRPr lang="tr-TR" dirty="0"/>
          </a:p>
        </p:txBody>
      </p:sp>
      <p:sp>
        <p:nvSpPr>
          <p:cNvPr id="3" name="İçerik Yer Tutucusu 2"/>
          <p:cNvSpPr>
            <a:spLocks noGrp="1"/>
          </p:cNvSpPr>
          <p:nvPr>
            <p:ph idx="1"/>
          </p:nvPr>
        </p:nvSpPr>
        <p:spPr>
          <a:xfrm>
            <a:off x="1544595" y="1865870"/>
            <a:ext cx="9662984" cy="4347519"/>
          </a:xfrm>
        </p:spPr>
        <p:txBody>
          <a:bodyPr>
            <a:normAutofit/>
          </a:bodyPr>
          <a:lstStyle/>
          <a:p>
            <a:pPr algn="just"/>
            <a:r>
              <a:rPr lang="tr-TR" dirty="0"/>
              <a:t>Hücre içi ve dışı ortamların farklı bileşimde olmasına yardımcı olur</a:t>
            </a:r>
            <a:r>
              <a:rPr lang="tr-TR" dirty="0" smtClean="0"/>
              <a:t>.</a:t>
            </a:r>
            <a:endParaRPr lang="tr-TR" dirty="0"/>
          </a:p>
          <a:p>
            <a:pPr algn="just"/>
            <a:r>
              <a:rPr lang="tr-TR" dirty="0"/>
              <a:t>Hücrede </a:t>
            </a:r>
            <a:r>
              <a:rPr lang="tr-TR" dirty="0" err="1"/>
              <a:t>metabolik</a:t>
            </a:r>
            <a:r>
              <a:rPr lang="tr-TR" dirty="0"/>
              <a:t> işlevlerin düzenlenmesinde görev alır</a:t>
            </a:r>
            <a:r>
              <a:rPr lang="tr-TR" dirty="0" smtClean="0"/>
              <a:t>.</a:t>
            </a:r>
            <a:endParaRPr lang="tr-TR" dirty="0"/>
          </a:p>
          <a:p>
            <a:pPr algn="just"/>
            <a:r>
              <a:rPr lang="tr-TR" dirty="0"/>
              <a:t>Hücredeki uyarılma/cevap işlerini düzenler</a:t>
            </a:r>
            <a:r>
              <a:rPr lang="tr-TR" dirty="0" smtClean="0"/>
              <a:t>.</a:t>
            </a:r>
            <a:endParaRPr lang="tr-TR" dirty="0"/>
          </a:p>
          <a:p>
            <a:pPr algn="just"/>
            <a:r>
              <a:rPr lang="tr-TR" dirty="0"/>
              <a:t>Hücreye girecek veya çıkacak maddelerin giriş çıkışlarını kontrol eder</a:t>
            </a:r>
            <a:r>
              <a:rPr lang="tr-TR" dirty="0" smtClean="0"/>
              <a:t>.</a:t>
            </a:r>
            <a:endParaRPr lang="tr-TR" dirty="0"/>
          </a:p>
          <a:p>
            <a:pPr algn="just"/>
            <a:r>
              <a:rPr lang="tr-TR" dirty="0"/>
              <a:t>Bir arada bulunan hücrelerin birbiriyle olan ilişkisini sağlar</a:t>
            </a:r>
            <a:r>
              <a:rPr lang="tr-TR" dirty="0" smtClean="0"/>
              <a:t>.</a:t>
            </a:r>
            <a:endParaRPr lang="tr-TR" dirty="0"/>
          </a:p>
          <a:p>
            <a:pPr algn="just"/>
            <a:r>
              <a:rPr lang="tr-TR" dirty="0" err="1"/>
              <a:t>Endositoz</a:t>
            </a:r>
            <a:r>
              <a:rPr lang="tr-TR" dirty="0"/>
              <a:t> ve </a:t>
            </a:r>
            <a:r>
              <a:rPr lang="tr-TR" dirty="0" err="1"/>
              <a:t>ekzositoz</a:t>
            </a:r>
            <a:r>
              <a:rPr lang="tr-TR" dirty="0"/>
              <a:t> da dahil olmak üzere salgılama ve emilme faaliyetlerinde rol oynar</a:t>
            </a:r>
            <a:r>
              <a:rPr lang="tr-TR" dirty="0" smtClean="0"/>
              <a:t>.</a:t>
            </a:r>
            <a:endParaRPr lang="tr-TR" dirty="0"/>
          </a:p>
          <a:p>
            <a:pPr algn="just"/>
            <a:r>
              <a:rPr lang="tr-TR" dirty="0"/>
              <a:t>Hücre içi </a:t>
            </a:r>
            <a:r>
              <a:rPr lang="tr-TR" dirty="0" err="1"/>
              <a:t>pH’nın</a:t>
            </a:r>
            <a:r>
              <a:rPr lang="tr-TR" dirty="0"/>
              <a:t> düzenlenmesinde görev alır</a:t>
            </a:r>
            <a:r>
              <a:rPr lang="tr-TR" dirty="0" smtClean="0"/>
              <a:t>.</a:t>
            </a:r>
            <a:endParaRPr lang="tr-TR" dirty="0"/>
          </a:p>
          <a:p>
            <a:pPr algn="just"/>
            <a:r>
              <a:rPr lang="tr-TR" dirty="0"/>
              <a:t>Biyoelektrik potansiyellerin oluşmasını ve bu potansiyellerin iletilmesini  sağlar</a:t>
            </a:r>
            <a:r>
              <a:rPr lang="tr-TR" dirty="0" smtClean="0"/>
              <a:t>.</a:t>
            </a:r>
            <a:endParaRPr lang="tr-TR" dirty="0"/>
          </a:p>
          <a:p>
            <a:pPr algn="just"/>
            <a:r>
              <a:rPr lang="tr-TR" dirty="0" err="1" smtClean="0"/>
              <a:t>İmmunokimyasal</a:t>
            </a:r>
            <a:r>
              <a:rPr lang="tr-TR" dirty="0" smtClean="0"/>
              <a:t> </a:t>
            </a:r>
            <a:r>
              <a:rPr lang="tr-TR" dirty="0"/>
              <a:t>olaylarda rol oynar. </a:t>
            </a:r>
          </a:p>
          <a:p>
            <a:endParaRPr lang="tr-TR" dirty="0"/>
          </a:p>
        </p:txBody>
      </p:sp>
      <p:pic>
        <p:nvPicPr>
          <p:cNvPr id="4" name="Resim 3"/>
          <p:cNvPicPr>
            <a:picLocks noChangeAspect="1"/>
          </p:cNvPicPr>
          <p:nvPr/>
        </p:nvPicPr>
        <p:blipFill>
          <a:blip r:embed="rId2"/>
          <a:stretch>
            <a:fillRect/>
          </a:stretch>
        </p:blipFill>
        <p:spPr>
          <a:xfrm>
            <a:off x="8092904" y="248937"/>
            <a:ext cx="3114675" cy="1466850"/>
          </a:xfrm>
          <a:prstGeom prst="rect">
            <a:avLst/>
          </a:prstGeom>
        </p:spPr>
      </p:pic>
    </p:spTree>
    <p:extLst>
      <p:ext uri="{BB962C8B-B14F-4D97-AF65-F5344CB8AC3E}">
        <p14:creationId xmlns:p14="http://schemas.microsoft.com/office/powerpoint/2010/main" val="346103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Hücre zarının moleküler organizasyonu</a:t>
            </a:r>
            <a:r>
              <a:rPr lang="tr-TR" dirty="0"/>
              <a:t/>
            </a:r>
            <a:br>
              <a:rPr lang="tr-TR" dirty="0"/>
            </a:br>
            <a:endParaRPr lang="tr-TR" dirty="0"/>
          </a:p>
        </p:txBody>
      </p:sp>
      <p:sp>
        <p:nvSpPr>
          <p:cNvPr id="3" name="İçerik Yer Tutucusu 2"/>
          <p:cNvSpPr>
            <a:spLocks noGrp="1"/>
          </p:cNvSpPr>
          <p:nvPr>
            <p:ph idx="1"/>
          </p:nvPr>
        </p:nvSpPr>
        <p:spPr>
          <a:xfrm>
            <a:off x="1521229" y="1845426"/>
            <a:ext cx="9601200" cy="4813069"/>
          </a:xfrm>
        </p:spPr>
        <p:txBody>
          <a:bodyPr>
            <a:normAutofit fontScale="85000" lnSpcReduction="20000"/>
          </a:bodyPr>
          <a:lstStyle/>
          <a:p>
            <a:pPr algn="just"/>
            <a:r>
              <a:rPr lang="tr-TR" sz="3200" dirty="0"/>
              <a:t>Hücre zarları, temel yapı maddeleri </a:t>
            </a:r>
            <a:r>
              <a:rPr lang="tr-TR" sz="3200" u="sng" dirty="0"/>
              <a:t>lipit ve protein</a:t>
            </a:r>
            <a:r>
              <a:rPr lang="tr-TR" sz="3200" dirty="0"/>
              <a:t> olan </a:t>
            </a:r>
            <a:r>
              <a:rPr lang="tr-TR" sz="3200" dirty="0" err="1"/>
              <a:t>süpermoleküler</a:t>
            </a:r>
            <a:r>
              <a:rPr lang="tr-TR" sz="3200" dirty="0"/>
              <a:t> özellikte dinamik organize yapılardır. Genellikle hücre zarlarında lipit içeriğinin fazla olmasına karşılık proteince zengin hücre zarları da vardır (retinadaki </a:t>
            </a:r>
            <a:r>
              <a:rPr lang="tr-TR" sz="3200" dirty="0" err="1"/>
              <a:t>fotoreseptörlerden</a:t>
            </a:r>
            <a:r>
              <a:rPr lang="tr-TR" sz="3200" dirty="0"/>
              <a:t> </a:t>
            </a:r>
            <a:r>
              <a:rPr lang="tr-TR" sz="3200" dirty="0" err="1"/>
              <a:t>basillus</a:t>
            </a:r>
            <a:r>
              <a:rPr lang="tr-TR" sz="3200" dirty="0"/>
              <a:t> zarlarında olduğu gibi</a:t>
            </a:r>
            <a:r>
              <a:rPr lang="tr-TR" sz="3200" dirty="0" smtClean="0"/>
              <a:t>).</a:t>
            </a:r>
          </a:p>
          <a:p>
            <a:pPr algn="just"/>
            <a:endParaRPr lang="tr-TR" sz="3200" dirty="0"/>
          </a:p>
          <a:p>
            <a:pPr algn="just"/>
            <a:r>
              <a:rPr lang="tr-TR" sz="3200" dirty="0"/>
              <a:t>Lipit ve </a:t>
            </a:r>
            <a:r>
              <a:rPr lang="tr-TR" sz="3200" dirty="0" err="1"/>
              <a:t>fosfolipit</a:t>
            </a:r>
            <a:r>
              <a:rPr lang="tr-TR" sz="3200" dirty="0"/>
              <a:t> molekülleri bir iskelet üzerine yerleşmiş polar, bu nedenle </a:t>
            </a:r>
            <a:r>
              <a:rPr lang="tr-TR" sz="3200" dirty="0" err="1"/>
              <a:t>hidrofilik</a:t>
            </a:r>
            <a:r>
              <a:rPr lang="tr-TR" sz="3200" dirty="0"/>
              <a:t> bir baş bölgesi ve polar olmayan ve bu nedenle </a:t>
            </a:r>
            <a:r>
              <a:rPr lang="tr-TR" sz="3200" dirty="0" err="1"/>
              <a:t>hidrofobik</a:t>
            </a:r>
            <a:r>
              <a:rPr lang="tr-TR" sz="3200" dirty="0"/>
              <a:t> olan iki karbon kuyruktan oluşur. Memelilerin hücre zarlarındaki lipitlerin kuyrukları çok miktarda doymamış çift bağ içerdiğinden, normal fizyolojik koşullarda ergimiş olarak bulunur ve zara akışkanlık özelliği verir.</a:t>
            </a:r>
          </a:p>
          <a:p>
            <a:endParaRPr lang="tr-TR" dirty="0"/>
          </a:p>
        </p:txBody>
      </p:sp>
    </p:spTree>
    <p:extLst>
      <p:ext uri="{BB962C8B-B14F-4D97-AF65-F5344CB8AC3E}">
        <p14:creationId xmlns:p14="http://schemas.microsoft.com/office/powerpoint/2010/main" val="385245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TM10001105[[fn=kırpılmış]]</Template>
  <TotalTime>4550</TotalTime>
  <Words>752</Words>
  <Application>Microsoft Office PowerPoint</Application>
  <PresentationFormat>Geniş ekran</PresentationFormat>
  <Paragraphs>55</Paragraphs>
  <Slides>14</Slides>
  <Notes>0</Notes>
  <HiddenSlides>0</HiddenSlides>
  <MMClips>0</MMClips>
  <ScaleCrop>false</ScaleCrop>
  <HeadingPairs>
    <vt:vector size="6" baseType="variant">
      <vt:variant>
        <vt:lpstr>Kullanılan Yazı Tipleri</vt:lpstr>
      </vt:variant>
      <vt:variant>
        <vt:i4>1</vt:i4>
      </vt:variant>
      <vt:variant>
        <vt:lpstr>Tema</vt:lpstr>
      </vt:variant>
      <vt:variant>
        <vt:i4>1</vt:i4>
      </vt:variant>
      <vt:variant>
        <vt:lpstr>Slayt Başlıkları</vt:lpstr>
      </vt:variant>
      <vt:variant>
        <vt:i4>14</vt:i4>
      </vt:variant>
    </vt:vector>
  </HeadingPairs>
  <TitlesOfParts>
    <vt:vector size="16" baseType="lpstr">
      <vt:lpstr>Franklin Gothic Book</vt:lpstr>
      <vt:lpstr>Crop</vt:lpstr>
      <vt:lpstr>Hücre ve hücre zarı</vt:lpstr>
      <vt:lpstr>Öğrenim Hedefleri</vt:lpstr>
      <vt:lpstr>Hücre ve hücre zarı </vt:lpstr>
      <vt:lpstr>PowerPoint Sunusu</vt:lpstr>
      <vt:lpstr>BEDEN SIVILARI</vt:lpstr>
      <vt:lpstr>PowerPoint Sunusu</vt:lpstr>
      <vt:lpstr>Hücre zarı</vt:lpstr>
      <vt:lpstr>Hücre zarının görevleri </vt:lpstr>
      <vt:lpstr>Hücre zarının moleküler organizasyonu </vt:lpstr>
      <vt:lpstr>PowerPoint Sunusu</vt:lpstr>
      <vt:lpstr>PowerPoint Sunusu</vt:lpstr>
      <vt:lpstr>PowerPoint Sunusu</vt:lpstr>
      <vt:lpstr>PowerPoint Sunusu</vt:lpstr>
      <vt:lpstr>Aynı hücre zarları değişik türlerde farklı olabileceği gibi zarın kimyasal yapısı aynı hayvanın farklı yaş dönemlerinde de değişebilir.</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MEDİKAL FİZİK</dc:title>
  <dc:creator>Acer</dc:creator>
  <cp:lastModifiedBy>Etkin</cp:lastModifiedBy>
  <cp:revision>25</cp:revision>
  <dcterms:created xsi:type="dcterms:W3CDTF">2020-10-05T14:53:08Z</dcterms:created>
  <dcterms:modified xsi:type="dcterms:W3CDTF">2022-10-03T10:16:57Z</dcterms:modified>
</cp:coreProperties>
</file>