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1" r:id="rId6"/>
    <p:sldId id="262" r:id="rId7"/>
    <p:sldId id="263" r:id="rId8"/>
    <p:sldId id="265" r:id="rId9"/>
    <p:sldId id="272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Nanopartiküllerin</a:t>
            </a:r>
            <a:r>
              <a:rPr lang="tr-TR" dirty="0" smtClean="0"/>
              <a:t> sentezlenmesi: fiziksel ve diğer metotlar.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5 İçerik Yer Tutucusu" descr="pros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2348880"/>
            <a:ext cx="4032448" cy="288849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Ultrasonik</a:t>
            </a:r>
            <a:r>
              <a:rPr lang="tr-TR" b="1" dirty="0" smtClean="0"/>
              <a:t> Sprey </a:t>
            </a:r>
            <a:r>
              <a:rPr lang="tr-TR" b="1" dirty="0" err="1" smtClean="0"/>
              <a:t>Piroliz</a:t>
            </a:r>
            <a:r>
              <a:rPr lang="tr-TR" b="1" dirty="0" smtClean="0"/>
              <a:t> (USP)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Ultrasonik</a:t>
            </a:r>
            <a:r>
              <a:rPr lang="tr-TR" dirty="0" smtClean="0"/>
              <a:t> </a:t>
            </a:r>
            <a:r>
              <a:rPr lang="tr-TR" dirty="0" err="1" smtClean="0"/>
              <a:t>atomizasyon</a:t>
            </a:r>
            <a:r>
              <a:rPr lang="tr-TR" dirty="0" smtClean="0"/>
              <a:t> ile sprey elde etme yöntemi genellikle medikal alanda kullanılır.</a:t>
            </a:r>
          </a:p>
          <a:p>
            <a:r>
              <a:rPr lang="tr-TR" dirty="0" smtClean="0"/>
              <a:t>Ayrıca ince film üretiminde de bu yöntem kullanılır.</a:t>
            </a:r>
          </a:p>
          <a:p>
            <a:r>
              <a:rPr lang="tr-TR" dirty="0" smtClean="0"/>
              <a:t>Bu yöntemle mikron altı boyutlu partiküller yaklaşık son yirmi yıldır üretilmektedir.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Özellikle </a:t>
            </a:r>
            <a:r>
              <a:rPr lang="tr-TR" dirty="0" err="1" smtClean="0"/>
              <a:t>ultrasonik</a:t>
            </a:r>
            <a:r>
              <a:rPr lang="tr-TR" dirty="0" smtClean="0"/>
              <a:t> </a:t>
            </a:r>
            <a:r>
              <a:rPr lang="tr-TR" dirty="0" err="1" smtClean="0"/>
              <a:t>atomizasyon</a:t>
            </a:r>
            <a:r>
              <a:rPr lang="tr-TR" dirty="0" smtClean="0"/>
              <a:t> tekniği üstün kaliteli </a:t>
            </a:r>
            <a:r>
              <a:rPr lang="fi-FI" dirty="0" smtClean="0"/>
              <a:t>yarı</a:t>
            </a:r>
            <a:r>
              <a:rPr lang="tr-TR" dirty="0" smtClean="0"/>
              <a:t> </a:t>
            </a:r>
            <a:r>
              <a:rPr lang="fi-FI" dirty="0" smtClean="0"/>
              <a:t>iletken oksit ince filmlerinin </a:t>
            </a:r>
            <a:r>
              <a:rPr lang="tr-TR" dirty="0" smtClean="0"/>
              <a:t>ü</a:t>
            </a:r>
            <a:r>
              <a:rPr lang="fi-FI" dirty="0" smtClean="0"/>
              <a:t>retiminde </a:t>
            </a:r>
            <a:r>
              <a:rPr lang="tr-TR" dirty="0" smtClean="0"/>
              <a:t>ö</a:t>
            </a:r>
            <a:r>
              <a:rPr lang="fi-FI" dirty="0" smtClean="0"/>
              <a:t>n plan</a:t>
            </a:r>
            <a:r>
              <a:rPr lang="tr-TR" dirty="0" smtClean="0"/>
              <a:t>a çıkmıştır. </a:t>
            </a:r>
          </a:p>
          <a:p>
            <a:r>
              <a:rPr lang="tr-TR" dirty="0" smtClean="0"/>
              <a:t>Sistem güvenilir ve kolay kontrol edilebilirdir. Bu yüzden </a:t>
            </a:r>
            <a:r>
              <a:rPr lang="tr-TR" dirty="0" err="1" smtClean="0"/>
              <a:t>laboratuvarda</a:t>
            </a:r>
            <a:r>
              <a:rPr lang="tr-TR" dirty="0" smtClean="0"/>
              <a:t> farklı malzemelerin ince filmler veya çok ince toz halinde elde edilmesinde kullanılmaktadır</a:t>
            </a:r>
            <a:endParaRPr lang="fi-FI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Çok geniş bir aralıkta değişen kimyasal bileşime, boyuta ve morfolojiye sahip nano boyutlu partiküller bu çok yönlü yöntemle üretilebilir. </a:t>
            </a:r>
          </a:p>
          <a:p>
            <a:r>
              <a:rPr lang="tr-TR" dirty="0" smtClean="0"/>
              <a:t>İşlem sırası damlacıkların </a:t>
            </a:r>
            <a:r>
              <a:rPr lang="tr-TR" dirty="0" err="1" smtClean="0"/>
              <a:t>aerosol</a:t>
            </a:r>
            <a:r>
              <a:rPr lang="tr-TR" dirty="0" smtClean="0"/>
              <a:t> olarak oluşumu, ısıl parçalanma ve faz değişiminin kontrolü şeklindedir.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Aerosol</a:t>
            </a:r>
            <a:r>
              <a:rPr lang="tr-TR" dirty="0" smtClean="0"/>
              <a:t>, yüksek frekans aracılığıyla gaz sıvı ara yüzeyine yönlendirilmesiyle </a:t>
            </a:r>
            <a:r>
              <a:rPr lang="tr-TR" dirty="0" err="1" smtClean="0"/>
              <a:t>ultrasonik</a:t>
            </a:r>
            <a:r>
              <a:rPr lang="tr-TR" dirty="0" smtClean="0"/>
              <a:t> olarak kolaylıkla oluşturulabilir.</a:t>
            </a:r>
          </a:p>
          <a:p>
            <a:r>
              <a:rPr lang="tr-TR" dirty="0" err="1" smtClean="0"/>
              <a:t>Aerosol</a:t>
            </a:r>
            <a:r>
              <a:rPr lang="tr-TR" dirty="0" smtClean="0"/>
              <a:t> senteziyle farklı partikül morfolojisine sahip ürünler elde edilmiştir.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Yüksek sıcaklık alanına giren </a:t>
            </a:r>
            <a:r>
              <a:rPr lang="tr-TR" dirty="0" err="1" smtClean="0"/>
              <a:t>aerosol</a:t>
            </a:r>
            <a:r>
              <a:rPr lang="tr-TR" dirty="0" smtClean="0"/>
              <a:t> buharı  damlacığın buharlaşması/kuruması, çökelmesi ve parçalanması damlacık seviyesinde gerçekleşir.</a:t>
            </a:r>
          </a:p>
          <a:p>
            <a:r>
              <a:rPr lang="tr-TR" dirty="0" smtClean="0"/>
              <a:t>Bu yöntemde buharlaşma sırasında çözücü buharının ve çözünenin difüzyonu damlacık sıcaklığının değişmesiyle eş zamanlı gerçekleşmektedir.</a:t>
            </a:r>
            <a:r>
              <a:rPr lang="nb-NO" dirty="0" smtClean="0"/>
              <a:t> </a:t>
            </a:r>
            <a:endParaRPr lang="tr-TR" dirty="0" smtClean="0"/>
          </a:p>
          <a:p>
            <a:r>
              <a:rPr lang="tr-TR" dirty="0" smtClean="0"/>
              <a:t>Bu durum </a:t>
            </a:r>
            <a:r>
              <a:rPr lang="nb-NO" dirty="0" smtClean="0"/>
              <a:t>prosesin ilk adımını olu</a:t>
            </a:r>
            <a:r>
              <a:rPr lang="tr-TR" dirty="0" smtClean="0"/>
              <a:t>ş</a:t>
            </a:r>
            <a:r>
              <a:rPr lang="nb-NO" dirty="0" smtClean="0"/>
              <a:t>tur</a:t>
            </a:r>
            <a:r>
              <a:rPr lang="tr-TR" dirty="0" smtClean="0"/>
              <a:t>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durumun etkisiyle çözünen tuzların yüzey veya hacim çökelmesi katı veya </a:t>
            </a:r>
            <a:r>
              <a:rPr lang="tr-TR" dirty="0" err="1" smtClean="0"/>
              <a:t>poroz</a:t>
            </a:r>
            <a:r>
              <a:rPr lang="tr-TR" dirty="0" smtClean="0"/>
              <a:t> partiküllerin oluşumuna sebep olmaktadır. </a:t>
            </a:r>
          </a:p>
          <a:p>
            <a:r>
              <a:rPr lang="tr-TR" dirty="0" smtClean="0"/>
              <a:t>Böylelikle damlacık içindeki ve damlacıkla</a:t>
            </a:r>
          </a:p>
          <a:p>
            <a:pPr marL="360363" indent="0">
              <a:buNone/>
            </a:pPr>
            <a:r>
              <a:rPr lang="tr-TR" dirty="0" smtClean="0"/>
              <a:t>bulunduğu çevre arasındaki ısı ve kütle iletiminin öncülüğünde meydana gelmektedir.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Oluşan partikül boyutu damlacık boyutuna, </a:t>
            </a:r>
            <a:r>
              <a:rPr lang="tr-TR" dirty="0" smtClean="0"/>
              <a:t>başlangıç </a:t>
            </a:r>
            <a:r>
              <a:rPr lang="tr-TR" dirty="0" smtClean="0"/>
              <a:t>çözeltisinin özelliklerine ve sıcaklık, </a:t>
            </a:r>
            <a:r>
              <a:rPr lang="tr-TR" dirty="0" smtClean="0"/>
              <a:t>süre gibi </a:t>
            </a:r>
            <a:r>
              <a:rPr lang="tr-TR" dirty="0" smtClean="0"/>
              <a:t>parametrelere bağlıdır.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Çökelme işleminin tamamlanmasından sonra sıcaklığın zaman ile değişmesine bağlı olarak partiküllerin büyümesini,birleşmesini ve </a:t>
            </a:r>
            <a:r>
              <a:rPr lang="tr-TR" dirty="0" err="1" smtClean="0"/>
              <a:t>agregasyonunu</a:t>
            </a:r>
            <a:r>
              <a:rPr lang="tr-TR" dirty="0" smtClean="0"/>
              <a:t> etkilemektedir.</a:t>
            </a:r>
            <a:endParaRPr lang="tr-TR" smtClean="0"/>
          </a:p>
          <a:p>
            <a:pPr>
              <a:buNone/>
            </a:pP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259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8.HAFTA</vt:lpstr>
      <vt:lpstr>Ultrasonik Sprey Piroliz (USP) Yöntemi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8.HAFTA</dc:title>
  <dc:creator>win7</dc:creator>
  <cp:lastModifiedBy>Derya Altuğ</cp:lastModifiedBy>
  <cp:revision>9</cp:revision>
  <dcterms:created xsi:type="dcterms:W3CDTF">2018-05-13T22:42:11Z</dcterms:created>
  <dcterms:modified xsi:type="dcterms:W3CDTF">2020-09-19T18:54:59Z</dcterms:modified>
</cp:coreProperties>
</file>