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99"/>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A51639-B2D6-4652-B8C3-1B4C224A7BAF}" type="datetimeFigureOut">
              <a:rPr lang="en-US" smtClean="0"/>
              <a:t>5/17/18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663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BC48EC7-AF6A-48D3-8284-14BACBEBDD84}"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4963469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40111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375785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4575991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304808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12543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066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109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1824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44961B7-6B89-48AB-966F-622E2788EECC}"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057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0987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5/17/18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7264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5/17/18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816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5/17/18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0964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CF131DD-A141-4471-BCF9-C6073EDD7E20}"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770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B334A90-EB03-42F3-8859-2C2B2724C058}"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078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5/17/18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3876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7A049CC-266C-204C-BD7C-9130FFA54F7C}"/>
              </a:ext>
            </a:extLst>
          </p:cNvPr>
          <p:cNvSpPr>
            <a:spLocks noGrp="1"/>
          </p:cNvSpPr>
          <p:nvPr>
            <p:ph idx="1"/>
          </p:nvPr>
        </p:nvSpPr>
        <p:spPr/>
        <p:txBody>
          <a:bodyPr>
            <a:normAutofit fontScale="92500" lnSpcReduction="20000"/>
          </a:bodyPr>
          <a:lstStyle/>
          <a:p>
            <a:pPr algn="just"/>
            <a:r>
              <a:rPr lang="tr-TR" dirty="0"/>
              <a:t>Konuyu yapılandırmada başvurulan önemli öğelerden biri de </a:t>
            </a:r>
            <a:r>
              <a:rPr lang="tr-TR" b="1" dirty="0"/>
              <a:t>çatışma</a:t>
            </a:r>
            <a:r>
              <a:rPr lang="tr-TR" dirty="0"/>
              <a:t>lardır. Çatışma, metinde gerilimi sağlayan, olayların dayandığı temel öğedir; kişiler, olay ve olgular üzerinden kurulan karşıtlıklara dayalıdır. Olaylar dizisinde karakterlerin etkileşimi sonucunda iki yönün/kuvvetin karşıt görüşünün sunulmasına dayanır. Çatışma ve gerginlik olmadan, kitapta merak ögesi canlı kılınamaz. Öykü, iyi yapılandırılmış çatışmalarla gerginlik ve merak duygusu yaratabilmeli; böylece okur metnin sonunu kolay kestirememelidir. Böylece, metindeki çocuk karakterin çatışmalarıyla buluşan çocuk okur, kendi sorunlarını ve çatışmalarını daha iyi anlayabilecektir (</a:t>
            </a:r>
            <a:r>
              <a:rPr lang="tr-TR" dirty="0" err="1"/>
              <a:t>Anderson</a:t>
            </a:r>
            <a:r>
              <a:rPr lang="tr-TR" dirty="0"/>
              <a:t>, 2013: 38). Çatışmalar; kahramanın ergenlik sorunları, verdiği yaşam mücadelesi, aile içinde yaşadığı anlaşmazlıklar veya yaşadığı kentteki sorunlar aracılığıyla yapılandırılabilir. Kahramanın çatışma içinde olduğu; kendisi, diğer aile üyeleri, toplum veya doğa olabilir (Norton, 2007: 363).</a:t>
            </a:r>
          </a:p>
        </p:txBody>
      </p:sp>
      <p:sp>
        <p:nvSpPr>
          <p:cNvPr id="4" name="Metin kutusu 3">
            <a:extLst>
              <a:ext uri="{FF2B5EF4-FFF2-40B4-BE49-F238E27FC236}">
                <a16:creationId xmlns:a16="http://schemas.microsoft.com/office/drawing/2014/main" id="{DE9B4650-F894-6842-9119-8E506BC63AC8}"/>
              </a:ext>
            </a:extLst>
          </p:cNvPr>
          <p:cNvSpPr txBox="1"/>
          <p:nvPr/>
        </p:nvSpPr>
        <p:spPr>
          <a:xfrm>
            <a:off x="1543050" y="1977390"/>
            <a:ext cx="177697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Garamond" panose="02020404030301010803"/>
                <a:ea typeface="+mn-ea"/>
                <a:cs typeface="+mn-cs"/>
              </a:rPr>
              <a:t>Çatışma</a:t>
            </a:r>
          </a:p>
        </p:txBody>
      </p:sp>
    </p:spTree>
    <p:extLst>
      <p:ext uri="{BB962C8B-B14F-4D97-AF65-F5344CB8AC3E}">
        <p14:creationId xmlns:p14="http://schemas.microsoft.com/office/powerpoint/2010/main" val="119394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Yazınsal yapıtlarda kişi-kişi çatışması, bir ana karakterin yan karakterlerden biriyle ya da birkaçıyla herhangi bir konuda yaşadığı sorun, sıkıntı, anlaşmazlık ve uzlaşmazlıkları anlatır. Bunlar da öteki çatışma türleri gibi yapıtın konusunu oluşturur. Çocuk kitaplarında diğer iç yapı özelliklerinde olduğu gibi (konu, izlek, dil ve anlatım özellikleri, kahramanlar, plan) çatışmalarda da “çocuğa </a:t>
            </a:r>
            <a:r>
              <a:rPr lang="tr-TR" dirty="0" err="1"/>
              <a:t>göre”lik</a:t>
            </a:r>
            <a:r>
              <a:rPr lang="tr-TR" dirty="0"/>
              <a:t> ilkesi benimsenmelidir  (Aslan, 2006).</a:t>
            </a:r>
          </a:p>
        </p:txBody>
      </p:sp>
    </p:spTree>
    <p:extLst>
      <p:ext uri="{BB962C8B-B14F-4D97-AF65-F5344CB8AC3E}">
        <p14:creationId xmlns:p14="http://schemas.microsoft.com/office/powerpoint/2010/main" val="57088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1832F53-EB77-3C4D-846B-F4E04DB61FB3}"/>
              </a:ext>
            </a:extLst>
          </p:cNvPr>
          <p:cNvSpPr>
            <a:spLocks noGrp="1"/>
          </p:cNvSpPr>
          <p:nvPr>
            <p:ph idx="1"/>
          </p:nvPr>
        </p:nvSpPr>
        <p:spPr/>
        <p:txBody>
          <a:bodyPr>
            <a:normAutofit fontScale="92500" lnSpcReduction="20000"/>
          </a:bodyPr>
          <a:lstStyle/>
          <a:p>
            <a:pPr algn="just"/>
            <a:r>
              <a:rPr lang="tr-TR" dirty="0"/>
              <a:t>Çocuk okur, bazı öykülerde </a:t>
            </a:r>
            <a:r>
              <a:rPr lang="tr-TR" b="1" dirty="0"/>
              <a:t>merak öğesi</a:t>
            </a:r>
            <a:r>
              <a:rPr lang="tr-TR" dirty="0"/>
              <a:t>nin zayıflığı ya da abartılmış olması, bazılarında da korkunçluğu nedeniyle okuma eyleminden uzaklaşabilir. Okurun sürekli yoğunlaşan heyecan ve endişesi, anlatım düzeninde uygun yer ve zamanda dengelenmez ise öykü abartılmış merak öğeleriyle okurun gözünde inandırıcılığını yitirmeye başlar. Okurun endişelerini gidermek için, olay dizisine ustaca yerleştirilen ipuçları, çocukları okuma eyleminin ortağı yapar; onları öykünün sonucuna ilişkin kestirimlerde bulunmaya yönlendirir. Çocuk okur açısından özdeşim kurduğu kahramanın verdiği uğraş çok önemlidir. Bu uğraşın nasıl sonuçlanacağını bilmek, onu metnin çekim alanına katan temel etkendir. Kurgulanan çatışmalarda, merak öğesinin çocuk okuru metne çeken bir etkisi vardır. Bu öğenin zayıflığı ya da abartılması, kurgunun yazınsal niteliğini zedeler; çocuğu okuma eyleminden uzaklaştırır (Sever, 2010:137; Norton, 2007: 365). </a:t>
            </a:r>
          </a:p>
        </p:txBody>
      </p:sp>
    </p:spTree>
    <p:extLst>
      <p:ext uri="{BB962C8B-B14F-4D97-AF65-F5344CB8AC3E}">
        <p14:creationId xmlns:p14="http://schemas.microsoft.com/office/powerpoint/2010/main" val="176333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AC44B15-E509-DE4D-8C06-2BDE4D63A331}"/>
              </a:ext>
            </a:extLst>
          </p:cNvPr>
          <p:cNvSpPr>
            <a:spLocks noGrp="1"/>
          </p:cNvSpPr>
          <p:nvPr>
            <p:ph idx="1"/>
          </p:nvPr>
        </p:nvSpPr>
        <p:spPr/>
        <p:txBody>
          <a:bodyPr/>
          <a:lstStyle/>
          <a:p>
            <a:pPr algn="just"/>
            <a:r>
              <a:rPr lang="tr-TR" dirty="0"/>
              <a:t>Yazarın bir rastlantıya ya da şansa dayanarak öyküdeki düğümü çözmesi, çatışmayı sonuçlandırması öyküdeki olayın inandırıcılığını azaltır. Olayı yapılandıran çatışmaların, yeterince kurgulanmadan bir şans ya da </a:t>
            </a:r>
            <a:r>
              <a:rPr lang="tr-TR" b="1" dirty="0"/>
              <a:t>rastlantı</a:t>
            </a:r>
            <a:r>
              <a:rPr lang="tr-TR" dirty="0"/>
              <a:t>yla sonuçlandırılması konunun inandırıcılığını zedeler (Sever, 2010: 138). </a:t>
            </a:r>
          </a:p>
        </p:txBody>
      </p:sp>
    </p:spTree>
    <p:extLst>
      <p:ext uri="{BB962C8B-B14F-4D97-AF65-F5344CB8AC3E}">
        <p14:creationId xmlns:p14="http://schemas.microsoft.com/office/powerpoint/2010/main" val="36360907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otalTime>0</TotalTime>
  <Words>390</Words>
  <Application>Microsoft Macintosh PowerPoint</Application>
  <PresentationFormat>Geniş ekran</PresentationFormat>
  <Paragraphs>5</Paragraphs>
  <Slides>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vt:i4>
      </vt:variant>
    </vt:vector>
  </HeadingPairs>
  <TitlesOfParts>
    <vt:vector size="7" baseType="lpstr">
      <vt:lpstr>Arial</vt:lpstr>
      <vt:lpstr>Garamond</vt:lpstr>
      <vt:lpstr>Organik</vt:lpstr>
      <vt:lpstr>PowerPoint Sunusu</vt:lpstr>
      <vt:lpstr>PowerPoint Sunusu</vt:lpstr>
      <vt:lpstr>PowerPoint Sunusu</vt:lpstr>
      <vt:lpstr>PowerPoint Sunusu</vt:lpstr>
    </vt:vector>
  </TitlesOfParts>
  <Company/>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Özlem Soysal</dc:creator>
  <cp:lastModifiedBy>Özlem Soysal</cp:lastModifiedBy>
  <cp:revision>1</cp:revision>
  <dcterms:created xsi:type="dcterms:W3CDTF">2018-05-18T07:17:40Z</dcterms:created>
  <dcterms:modified xsi:type="dcterms:W3CDTF">2018-05-18T07:18:36Z</dcterms:modified>
</cp:coreProperties>
</file>