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2" r:id="rId6"/>
    <p:sldId id="263" r:id="rId7"/>
    <p:sldId id="264"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32" y="9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9E1F7-B302-4731-AE06-97EAABDA0906}" type="datetimeFigureOut">
              <a:rPr lang="tr-TR" smtClean="0"/>
              <a:pPr/>
              <a:t>22.02.2019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7C3ED5-0627-4EEF-A23C-CA372E11BD1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2048E8E-F8AD-4B2D-B530-B51137994251}" type="datetimeFigureOut">
              <a:rPr lang="tr-TR" smtClean="0"/>
              <a:pPr/>
              <a:t>22.02.2019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BCB228C-54E0-44EE-936E-A3FDBABC8C7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48E8E-F8AD-4B2D-B530-B51137994251}" type="datetimeFigureOut">
              <a:rPr lang="tr-TR" smtClean="0"/>
              <a:pPr/>
              <a:t>22.02.2019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B228C-54E0-44EE-936E-A3FDBABC8C7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95536" y="548680"/>
            <a:ext cx="8352928" cy="5122941"/>
          </a:xfrm>
          <a:prstGeom prst="rect">
            <a:avLst/>
          </a:prstGeom>
          <a:noFill/>
        </p:spPr>
        <p:txBody>
          <a:bodyPr wrap="square" rtlCol="0">
            <a:spAutoFit/>
          </a:bodyPr>
          <a:lstStyle/>
          <a:p>
            <a:pPr algn="just">
              <a:lnSpc>
                <a:spcPct val="150000"/>
              </a:lnSpc>
            </a:pPr>
            <a:r>
              <a:rPr lang="en-US" sz="2000" dirty="0" err="1" smtClean="0"/>
              <a:t>Titrimetry</a:t>
            </a:r>
            <a:r>
              <a:rPr lang="en-US" sz="2000" dirty="0" smtClean="0"/>
              <a:t> is the method of calculating the amount of substance </a:t>
            </a:r>
            <a:r>
              <a:rPr lang="tr-TR" sz="2000" dirty="0" smtClean="0"/>
              <a:t>has </a:t>
            </a:r>
            <a:r>
              <a:rPr lang="en-US" sz="2000" dirty="0" smtClean="0"/>
              <a:t>unknown concentration by reacting </a:t>
            </a:r>
            <a:r>
              <a:rPr lang="tr-TR" sz="2000" dirty="0" err="1" smtClean="0"/>
              <a:t>with</a:t>
            </a:r>
            <a:r>
              <a:rPr lang="tr-TR" sz="2000" dirty="0" smtClean="0"/>
              <a:t> a </a:t>
            </a:r>
            <a:r>
              <a:rPr lang="tr-TR" sz="2000" dirty="0" err="1" smtClean="0"/>
              <a:t>substance</a:t>
            </a:r>
            <a:r>
              <a:rPr lang="tr-TR" sz="2000" dirty="0" smtClean="0"/>
              <a:t> (</a:t>
            </a:r>
            <a:r>
              <a:rPr lang="tr-TR" sz="2000" dirty="0" err="1" smtClean="0"/>
              <a:t>known</a:t>
            </a:r>
            <a:r>
              <a:rPr lang="tr-TR" sz="2000" dirty="0" smtClean="0"/>
              <a:t> </a:t>
            </a:r>
            <a:r>
              <a:rPr lang="tr-TR" sz="2000" dirty="0" err="1" smtClean="0"/>
              <a:t>concentration</a:t>
            </a:r>
            <a:r>
              <a:rPr lang="tr-TR" sz="2000" dirty="0" smtClean="0"/>
              <a:t>) in a </a:t>
            </a:r>
            <a:r>
              <a:rPr lang="tr-TR" sz="2000" dirty="0" err="1" smtClean="0"/>
              <a:t>solution</a:t>
            </a:r>
            <a:r>
              <a:rPr lang="tr-TR" sz="2000" dirty="0" smtClean="0"/>
              <a:t>. </a:t>
            </a:r>
            <a:r>
              <a:rPr lang="en-US" sz="2000" dirty="0" smtClean="0"/>
              <a:t>Processes in this method is called</a:t>
            </a:r>
            <a:r>
              <a:rPr lang="tr-TR" sz="2000" dirty="0" smtClean="0"/>
              <a:t> </a:t>
            </a:r>
            <a:r>
              <a:rPr lang="en-US" sz="2000" dirty="0" smtClean="0"/>
              <a:t>titration.</a:t>
            </a:r>
            <a:r>
              <a:rPr lang="tr-TR" sz="2000" dirty="0" smtClean="0"/>
              <a:t> </a:t>
            </a:r>
            <a:r>
              <a:rPr lang="en-US" sz="2000" dirty="0" smtClean="0"/>
              <a:t/>
            </a:r>
            <a:br>
              <a:rPr lang="en-US" sz="2000" dirty="0" smtClean="0"/>
            </a:br>
            <a:r>
              <a:rPr lang="en-US" sz="2000" dirty="0"/>
              <a:t>In </a:t>
            </a:r>
            <a:r>
              <a:rPr lang="en-US" sz="2000" dirty="0" err="1"/>
              <a:t>titrimetry</a:t>
            </a:r>
            <a:r>
              <a:rPr lang="en-US" sz="2000" dirty="0"/>
              <a:t>; various reaction types such as </a:t>
            </a:r>
            <a:r>
              <a:rPr lang="en-US" sz="2000" dirty="0" err="1" smtClean="0"/>
              <a:t>neutrali</a:t>
            </a:r>
            <a:r>
              <a:rPr lang="tr-TR" sz="2000" dirty="0" err="1" smtClean="0"/>
              <a:t>metry</a:t>
            </a:r>
            <a:r>
              <a:rPr lang="en-US" sz="2000" dirty="0" smtClean="0"/>
              <a:t>, </a:t>
            </a:r>
            <a:r>
              <a:rPr lang="en-US" sz="2000" dirty="0" err="1"/>
              <a:t>oxidoreduction</a:t>
            </a:r>
            <a:r>
              <a:rPr lang="en-US" sz="2000" dirty="0"/>
              <a:t>, precipitation, </a:t>
            </a:r>
            <a:r>
              <a:rPr lang="en-US" sz="2000" dirty="0" err="1"/>
              <a:t>complexation</a:t>
            </a:r>
            <a:r>
              <a:rPr lang="en-US" sz="2000" dirty="0"/>
              <a:t> are used</a:t>
            </a:r>
            <a:r>
              <a:rPr lang="en-US" sz="2000" dirty="0" smtClean="0"/>
              <a:t>.</a:t>
            </a:r>
            <a:r>
              <a:rPr lang="tr-TR" sz="2000" dirty="0" smtClean="0"/>
              <a:t> </a:t>
            </a:r>
          </a:p>
          <a:p>
            <a:pPr algn="just">
              <a:lnSpc>
                <a:spcPct val="150000"/>
              </a:lnSpc>
            </a:pPr>
            <a:r>
              <a:rPr lang="en-US" sz="2000" dirty="0" smtClean="0"/>
              <a:t>It is necessary to know the exact concentration of titrating solutions to be used in </a:t>
            </a:r>
            <a:r>
              <a:rPr lang="en-US" sz="2000" dirty="0" err="1" smtClean="0"/>
              <a:t>titrimetry</a:t>
            </a:r>
            <a:r>
              <a:rPr lang="en-US" sz="2000" dirty="0" smtClean="0"/>
              <a:t>. There are two ways to do this</a:t>
            </a:r>
            <a:r>
              <a:rPr lang="tr-TR" sz="2000" dirty="0" smtClean="0"/>
              <a:t>.</a:t>
            </a:r>
            <a:r>
              <a:rPr lang="en-US" sz="2000" dirty="0" smtClean="0"/>
              <a:t> The first is the direct method. In this method, the solutions are prepared by weighing sensitive materials. Precise working in the direct preparation method, the use of well-adjusted glass materials, no change in volume with heat or light after the solution is prepared and a very good solubility is required.</a:t>
            </a:r>
            <a:endParaRPr lang="tr-T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323528" y="764704"/>
            <a:ext cx="8496944" cy="5584606"/>
          </a:xfrm>
          <a:prstGeom prst="rect">
            <a:avLst/>
          </a:prstGeom>
          <a:noFill/>
        </p:spPr>
        <p:txBody>
          <a:bodyPr wrap="square" rtlCol="0">
            <a:spAutoFit/>
          </a:bodyPr>
          <a:lstStyle/>
          <a:p>
            <a:pPr algn="just">
              <a:lnSpc>
                <a:spcPct val="150000"/>
              </a:lnSpc>
            </a:pPr>
            <a:r>
              <a:rPr lang="en-US" sz="2000" dirty="0" smtClean="0"/>
              <a:t>Since it is very difficult to provide all these conditions together, the second method is usually used in analytical chemistry, this method is indirect. In this method; The solution to be prepared as much as possible It is prepared by weighing and dissolving processes to be close to the ideal, and then this solution is directly determined by reacting a standard substance </a:t>
            </a:r>
            <a:r>
              <a:rPr lang="tr-TR" sz="2000" dirty="0"/>
              <a:t> </a:t>
            </a:r>
            <a:r>
              <a:rPr lang="tr-TR" sz="2000" dirty="0" err="1" smtClean="0"/>
              <a:t>with</a:t>
            </a:r>
            <a:r>
              <a:rPr lang="tr-TR" sz="2000" dirty="0" smtClean="0"/>
              <a:t> a </a:t>
            </a:r>
            <a:r>
              <a:rPr lang="tr-TR" sz="2000" dirty="0" err="1" smtClean="0"/>
              <a:t>exact</a:t>
            </a:r>
            <a:r>
              <a:rPr lang="tr-TR" sz="2000" dirty="0" smtClean="0"/>
              <a:t> </a:t>
            </a:r>
            <a:r>
              <a:rPr lang="tr-TR" sz="2000" dirty="0" err="1" smtClean="0"/>
              <a:t>known</a:t>
            </a:r>
            <a:r>
              <a:rPr lang="tr-TR" sz="2000" dirty="0" smtClean="0"/>
              <a:t> </a:t>
            </a:r>
            <a:r>
              <a:rPr lang="tr-TR" sz="2000" dirty="0" err="1" smtClean="0"/>
              <a:t>concentration</a:t>
            </a:r>
            <a:r>
              <a:rPr lang="tr-TR" sz="2000" dirty="0" smtClean="0"/>
              <a:t>. </a:t>
            </a:r>
          </a:p>
          <a:p>
            <a:pPr algn="just">
              <a:lnSpc>
                <a:spcPct val="150000"/>
              </a:lnSpc>
            </a:pPr>
            <a:r>
              <a:rPr lang="tr-TR" sz="2000" dirty="0" err="1" smtClean="0"/>
              <a:t>Solutions</a:t>
            </a:r>
            <a:r>
              <a:rPr lang="tr-TR" sz="2000" dirty="0" smtClean="0"/>
              <a:t>  </a:t>
            </a:r>
            <a:r>
              <a:rPr lang="tr-TR" sz="2000" dirty="0" err="1" smtClean="0"/>
              <a:t>that</a:t>
            </a:r>
            <a:r>
              <a:rPr lang="tr-TR" sz="2000" dirty="0" smtClean="0"/>
              <a:t> </a:t>
            </a:r>
            <a:r>
              <a:rPr lang="tr-TR" sz="2000" dirty="0" err="1" smtClean="0"/>
              <a:t>concentrations</a:t>
            </a:r>
            <a:r>
              <a:rPr lang="tr-TR" sz="2000" dirty="0" smtClean="0"/>
              <a:t> </a:t>
            </a:r>
            <a:r>
              <a:rPr lang="en-US" sz="2000" dirty="0" smtClean="0"/>
              <a:t>are set to precisely defined</a:t>
            </a:r>
            <a:r>
              <a:rPr lang="tr-TR" sz="2000" dirty="0" smtClean="0"/>
              <a:t>,</a:t>
            </a:r>
            <a:r>
              <a:rPr lang="en-US" sz="2000" dirty="0" smtClean="0"/>
              <a:t> </a:t>
            </a:r>
            <a:r>
              <a:rPr lang="tr-TR" sz="2000" dirty="0" err="1" smtClean="0"/>
              <a:t>are</a:t>
            </a:r>
            <a:r>
              <a:rPr lang="tr-TR" sz="2000" dirty="0" smtClean="0"/>
              <a:t> </a:t>
            </a:r>
            <a:r>
              <a:rPr lang="en-US" sz="2000" dirty="0" smtClean="0"/>
              <a:t>called </a:t>
            </a:r>
            <a:r>
              <a:rPr lang="tr-TR" sz="2000" dirty="0" smtClean="0"/>
              <a:t>as </a:t>
            </a:r>
            <a:r>
              <a:rPr lang="en-US" sz="2000" dirty="0" smtClean="0"/>
              <a:t>standard solutions. The point at which the amount of the </a:t>
            </a:r>
            <a:r>
              <a:rPr lang="en-US" sz="2000" dirty="0" err="1" smtClean="0"/>
              <a:t>titrant</a:t>
            </a:r>
            <a:r>
              <a:rPr lang="en-US" sz="2000" dirty="0" smtClean="0"/>
              <a:t> during the titration reaches the required amount for the </a:t>
            </a:r>
            <a:r>
              <a:rPr lang="en-US" sz="2000" dirty="0" err="1" smtClean="0"/>
              <a:t>stoichiometric</a:t>
            </a:r>
            <a:r>
              <a:rPr lang="en-US" sz="2000" dirty="0" smtClean="0"/>
              <a:t> reaction of the substance (</a:t>
            </a:r>
            <a:r>
              <a:rPr lang="en-US" sz="2000" dirty="0" err="1" smtClean="0"/>
              <a:t>analyte</a:t>
            </a:r>
            <a:r>
              <a:rPr lang="en-US" sz="2000" dirty="0" smtClean="0"/>
              <a:t>) to be analyzed is called the equivalence point. During titration; the point where the indicators used to determine the end of the titration is called the turning point.</a:t>
            </a:r>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95536" y="764704"/>
            <a:ext cx="8424936" cy="5122941"/>
          </a:xfrm>
          <a:prstGeom prst="rect">
            <a:avLst/>
          </a:prstGeom>
          <a:noFill/>
        </p:spPr>
        <p:txBody>
          <a:bodyPr wrap="square" rtlCol="0">
            <a:spAutoFit/>
          </a:bodyPr>
          <a:lstStyle/>
          <a:p>
            <a:pPr algn="just">
              <a:lnSpc>
                <a:spcPct val="150000"/>
              </a:lnSpc>
            </a:pPr>
            <a:r>
              <a:rPr lang="en-US" sz="2000" dirty="0" smtClean="0"/>
              <a:t>The equivalence point is the ideal point for titrations. Sometimes, there is a difference between the point of equivalence and the landmark because of the inability to find an appropriate indicator or the discoloration of the indicator. This difference is called a titration error. In order to eliminate titration errors, titration is applied to the samples which have not been analyzed. This is called blind titration. Thus, the error resulting from the indicators coming from both the indicators and the </a:t>
            </a:r>
            <a:r>
              <a:rPr lang="en-US" sz="2000" dirty="0" err="1" smtClean="0"/>
              <a:t>analyte</a:t>
            </a:r>
            <a:r>
              <a:rPr lang="en-US" sz="2000" dirty="0" smtClean="0"/>
              <a:t> is revealed and more sensitive results can be achieved.</a:t>
            </a:r>
            <a:endParaRPr lang="tr-TR" sz="2000" dirty="0" smtClean="0"/>
          </a:p>
          <a:p>
            <a:pPr algn="just">
              <a:lnSpc>
                <a:spcPct val="150000"/>
              </a:lnSpc>
            </a:pPr>
            <a:r>
              <a:rPr lang="en-US" sz="2000" dirty="0" smtClean="0"/>
              <a:t>Titration can be made in two </a:t>
            </a:r>
            <a:r>
              <a:rPr lang="tr-TR" sz="2000" dirty="0" err="1" smtClean="0"/>
              <a:t>way</a:t>
            </a:r>
            <a:r>
              <a:rPr lang="tr-TR" sz="2000" dirty="0" smtClean="0"/>
              <a:t>.</a:t>
            </a:r>
          </a:p>
          <a:p>
            <a:pPr algn="just">
              <a:lnSpc>
                <a:spcPct val="150000"/>
              </a:lnSpc>
            </a:pPr>
            <a:r>
              <a:rPr lang="tr-TR" sz="2000" dirty="0" smtClean="0"/>
              <a:t>1) </a:t>
            </a:r>
            <a:r>
              <a:rPr lang="en-US" sz="2000" dirty="0" smtClean="0"/>
              <a:t>Direct titration: Titration is added directly to the </a:t>
            </a:r>
            <a:r>
              <a:rPr lang="en-US" sz="2000" dirty="0" err="1" smtClean="0"/>
              <a:t>analyte</a:t>
            </a:r>
            <a:r>
              <a:rPr lang="en-US" sz="2000" dirty="0" smtClean="0"/>
              <a:t> until the reaction is complete. Titration of </a:t>
            </a:r>
            <a:r>
              <a:rPr lang="en-US" sz="2000" dirty="0" err="1" smtClean="0"/>
              <a:t>HCl</a:t>
            </a:r>
            <a:r>
              <a:rPr lang="en-US" sz="2000" dirty="0" smtClean="0"/>
              <a:t> with </a:t>
            </a:r>
            <a:r>
              <a:rPr lang="en-US" sz="2000" dirty="0" err="1" smtClean="0"/>
              <a:t>NaOH</a:t>
            </a:r>
            <a:r>
              <a:rPr lang="en-US" sz="2000" dirty="0" smtClean="0"/>
              <a:t> is an example.</a:t>
            </a: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476672"/>
            <a:ext cx="8640960" cy="6324808"/>
          </a:xfrm>
          <a:prstGeom prst="rect">
            <a:avLst/>
          </a:prstGeom>
          <a:noFill/>
        </p:spPr>
        <p:txBody>
          <a:bodyPr wrap="square" rtlCol="0">
            <a:spAutoFit/>
          </a:bodyPr>
          <a:lstStyle/>
          <a:p>
            <a:pPr algn="just">
              <a:lnSpc>
                <a:spcPct val="150000"/>
              </a:lnSpc>
            </a:pPr>
            <a:r>
              <a:rPr lang="tr-TR" dirty="0" smtClean="0"/>
              <a:t>2) </a:t>
            </a:r>
            <a:r>
              <a:rPr lang="en-US" dirty="0" smtClean="0"/>
              <a:t>Back titration: Sometimes there is no titer to react directly with the </a:t>
            </a:r>
            <a:r>
              <a:rPr lang="en-US" dirty="0" err="1" smtClean="0"/>
              <a:t>analyte</a:t>
            </a:r>
            <a:r>
              <a:rPr lang="en-US" dirty="0" smtClean="0"/>
              <a:t>. In such cases an excess of appropriate reagent is added onto the titrated and the entire </a:t>
            </a:r>
            <a:r>
              <a:rPr lang="en-US" dirty="0" err="1" smtClean="0"/>
              <a:t>titratable</a:t>
            </a:r>
            <a:r>
              <a:rPr lang="en-US" dirty="0" smtClean="0"/>
              <a:t> is reacted with this reagent, then the excess of the reagent in the medium is titrated with a suitable titer and the amount of reagent spent for the analyzed by subtracting the amount present from the first addition. The titration of </a:t>
            </a:r>
            <a:r>
              <a:rPr lang="en-US" dirty="0"/>
              <a:t>CaCO</a:t>
            </a:r>
            <a:r>
              <a:rPr lang="en-US" baseline="-25000" dirty="0"/>
              <a:t>3</a:t>
            </a:r>
            <a:r>
              <a:rPr lang="en-US" dirty="0" smtClean="0"/>
              <a:t> is an example. Because </a:t>
            </a:r>
            <a:r>
              <a:rPr lang="en-US" dirty="0"/>
              <a:t>CaCO</a:t>
            </a:r>
            <a:r>
              <a:rPr lang="en-US" baseline="-25000" dirty="0"/>
              <a:t>3</a:t>
            </a:r>
            <a:r>
              <a:rPr lang="en-US" dirty="0" smtClean="0"/>
              <a:t> is insoluble in water, it is dissolved by placing an excess amount of </a:t>
            </a:r>
            <a:r>
              <a:rPr lang="en-US" dirty="0" err="1" smtClean="0"/>
              <a:t>HCl</a:t>
            </a:r>
            <a:r>
              <a:rPr lang="en-US" dirty="0" smtClean="0"/>
              <a:t> on it. The excess residual </a:t>
            </a:r>
            <a:r>
              <a:rPr lang="en-US" dirty="0" err="1" smtClean="0"/>
              <a:t>HCl</a:t>
            </a:r>
            <a:r>
              <a:rPr lang="en-US" dirty="0" smtClean="0"/>
              <a:t> reacting with </a:t>
            </a:r>
            <a:r>
              <a:rPr lang="en-US" dirty="0"/>
              <a:t>CaCO</a:t>
            </a:r>
            <a:r>
              <a:rPr lang="en-US" baseline="-25000" dirty="0"/>
              <a:t>3</a:t>
            </a:r>
            <a:r>
              <a:rPr lang="en-US" dirty="0" smtClean="0"/>
              <a:t> is titrated with </a:t>
            </a:r>
            <a:r>
              <a:rPr lang="en-US" dirty="0" err="1" smtClean="0"/>
              <a:t>NaOH</a:t>
            </a:r>
            <a:r>
              <a:rPr lang="en-US" dirty="0" smtClean="0"/>
              <a:t> and the amount of </a:t>
            </a:r>
            <a:r>
              <a:rPr lang="en-US" dirty="0"/>
              <a:t>CaCO</a:t>
            </a:r>
            <a:r>
              <a:rPr lang="en-US" baseline="-25000" dirty="0"/>
              <a:t>3</a:t>
            </a:r>
            <a:r>
              <a:rPr lang="en-US" dirty="0" smtClean="0"/>
              <a:t> is calculated from this.</a:t>
            </a:r>
            <a:endParaRPr lang="tr-TR" dirty="0" smtClean="0"/>
          </a:p>
          <a:p>
            <a:pPr algn="just">
              <a:lnSpc>
                <a:spcPct val="150000"/>
              </a:lnSpc>
            </a:pPr>
            <a:r>
              <a:rPr lang="en-US" dirty="0" smtClean="0"/>
              <a:t>In </a:t>
            </a:r>
            <a:r>
              <a:rPr lang="en-US" dirty="0" err="1" smtClean="0"/>
              <a:t>titrimetry</a:t>
            </a:r>
            <a:r>
              <a:rPr lang="en-US" dirty="0" smtClean="0"/>
              <a:t>, titers should have the following properties: </a:t>
            </a:r>
            <a:endParaRPr lang="tr-TR" dirty="0" smtClean="0"/>
          </a:p>
          <a:p>
            <a:pPr marL="342900" indent="-342900" algn="just">
              <a:lnSpc>
                <a:spcPct val="150000"/>
              </a:lnSpc>
              <a:buAutoNum type="alphaLcParenR"/>
            </a:pPr>
            <a:r>
              <a:rPr lang="en-US" dirty="0" smtClean="0"/>
              <a:t>Soluble substance</a:t>
            </a:r>
            <a:r>
              <a:rPr lang="tr-TR" dirty="0" smtClean="0"/>
              <a:t>s </a:t>
            </a:r>
            <a:r>
              <a:rPr lang="tr-TR" dirty="0" err="1" smtClean="0"/>
              <a:t>are</a:t>
            </a:r>
            <a:r>
              <a:rPr lang="tr-TR" dirty="0" smtClean="0"/>
              <a:t> not </a:t>
            </a:r>
            <a:r>
              <a:rPr lang="en-US" dirty="0" smtClean="0"/>
              <a:t>volatile in order not to change its concentration </a:t>
            </a:r>
            <a:r>
              <a:rPr lang="tr-TR" dirty="0" err="1" smtClean="0"/>
              <a:t>and</a:t>
            </a:r>
            <a:r>
              <a:rPr lang="tr-TR" dirty="0" smtClean="0"/>
              <a:t> </a:t>
            </a:r>
            <a:r>
              <a:rPr lang="en-US" dirty="0" smtClean="0"/>
              <a:t>should not be decomposed when contact with light and air. </a:t>
            </a:r>
            <a:endParaRPr lang="tr-TR" dirty="0" smtClean="0"/>
          </a:p>
          <a:p>
            <a:pPr marL="342900" indent="-342900" algn="just">
              <a:lnSpc>
                <a:spcPct val="150000"/>
              </a:lnSpc>
              <a:buAutoNum type="alphaLcParenR"/>
            </a:pPr>
            <a:r>
              <a:rPr lang="en-US" dirty="0" smtClean="0"/>
              <a:t>The acids and bases used as titrating agents should be strong. </a:t>
            </a:r>
            <a:endParaRPr lang="tr-TR" dirty="0" smtClean="0"/>
          </a:p>
          <a:p>
            <a:pPr marL="342900" indent="-342900" algn="just">
              <a:lnSpc>
                <a:spcPct val="150000"/>
              </a:lnSpc>
              <a:buAutoNum type="alphaLcParenR"/>
            </a:pPr>
            <a:r>
              <a:rPr lang="en-US" dirty="0" smtClean="0"/>
              <a:t>To disrupt the structure of indicators indicating the turning point no strong oxidizing or reducing agents. </a:t>
            </a:r>
            <a:endParaRPr lang="tr-TR" dirty="0" smtClean="0"/>
          </a:p>
          <a:p>
            <a:pPr marL="342900" indent="-342900" algn="just">
              <a:lnSpc>
                <a:spcPct val="150000"/>
              </a:lnSpc>
              <a:buAutoNum type="alphaLcParenR"/>
            </a:pPr>
            <a:r>
              <a:rPr lang="en-US" dirty="0" smtClean="0"/>
              <a:t>Do not form insoluble salts during titration.</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0"/>
            <a:ext cx="8640960" cy="6878806"/>
          </a:xfrm>
          <a:prstGeom prst="rect">
            <a:avLst/>
          </a:prstGeom>
          <a:noFill/>
        </p:spPr>
        <p:txBody>
          <a:bodyPr wrap="square" rtlCol="0">
            <a:spAutoFit/>
          </a:bodyPr>
          <a:lstStyle/>
          <a:p>
            <a:pPr algn="ctr"/>
            <a:r>
              <a:rPr lang="tr-TR" dirty="0" smtClean="0"/>
              <a:t>NEUTRALYMETRY</a:t>
            </a:r>
          </a:p>
          <a:p>
            <a:pPr algn="ctr"/>
            <a:endParaRPr lang="tr-TR" dirty="0"/>
          </a:p>
          <a:p>
            <a:pPr algn="just">
              <a:lnSpc>
                <a:spcPct val="150000"/>
              </a:lnSpc>
            </a:pPr>
            <a:r>
              <a:rPr lang="en-US" dirty="0" smtClean="0"/>
              <a:t>Neutral</a:t>
            </a:r>
            <a:r>
              <a:rPr lang="tr-TR" dirty="0" err="1" smtClean="0"/>
              <a:t>ymetry</a:t>
            </a:r>
            <a:r>
              <a:rPr lang="en-US" dirty="0" smtClean="0"/>
              <a:t> is the acid </a:t>
            </a:r>
            <a:r>
              <a:rPr lang="tr-TR" dirty="0" smtClean="0"/>
              <a:t>- </a:t>
            </a:r>
            <a:r>
              <a:rPr lang="en-US" dirty="0" smtClean="0"/>
              <a:t>base reactions in which neutralization occurs. Thus, the basis of the reactions are acids and bases. In the neutralization, the acids and bases are reacted with each other by titration.</a:t>
            </a:r>
            <a:r>
              <a:rPr lang="tr-TR" dirty="0" smtClean="0"/>
              <a:t> </a:t>
            </a:r>
          </a:p>
          <a:p>
            <a:pPr algn="just">
              <a:lnSpc>
                <a:spcPct val="150000"/>
              </a:lnSpc>
            </a:pPr>
            <a:r>
              <a:rPr lang="en-US" dirty="0" smtClean="0"/>
              <a:t>Primary standard materials</a:t>
            </a:r>
            <a:r>
              <a:rPr lang="tr-TR" dirty="0" smtClean="0"/>
              <a:t>;</a:t>
            </a:r>
            <a:r>
              <a:rPr lang="en-US" dirty="0" smtClean="0"/>
              <a:t>       </a:t>
            </a:r>
            <a:endParaRPr lang="tr-TR" dirty="0" smtClean="0"/>
          </a:p>
          <a:p>
            <a:pPr algn="just">
              <a:lnSpc>
                <a:spcPct val="150000"/>
              </a:lnSpc>
            </a:pPr>
            <a:r>
              <a:rPr lang="en-US" dirty="0" smtClean="0"/>
              <a:t>They must have the following properties: </a:t>
            </a:r>
            <a:endParaRPr lang="tr-TR" dirty="0" smtClean="0"/>
          </a:p>
          <a:p>
            <a:pPr marL="342900" indent="-342900" algn="just">
              <a:lnSpc>
                <a:spcPct val="150000"/>
              </a:lnSpc>
              <a:buAutoNum type="arabicParenR"/>
            </a:pPr>
            <a:r>
              <a:rPr lang="en-US" dirty="0" smtClean="0"/>
              <a:t>It must be either 100% pure or purity%. </a:t>
            </a:r>
            <a:endParaRPr lang="tr-TR" dirty="0" smtClean="0"/>
          </a:p>
          <a:p>
            <a:pPr marL="342900" indent="-342900" algn="just">
              <a:lnSpc>
                <a:spcPct val="150000"/>
              </a:lnSpc>
            </a:pPr>
            <a:r>
              <a:rPr lang="en-US" dirty="0" smtClean="0"/>
              <a:t>2) It should not decompose when it is heated in order to remove the moisture on it. </a:t>
            </a:r>
            <a:endParaRPr lang="tr-TR" dirty="0" smtClean="0"/>
          </a:p>
          <a:p>
            <a:pPr marL="342900" indent="-342900" algn="just">
              <a:lnSpc>
                <a:spcPct val="150000"/>
              </a:lnSpc>
            </a:pPr>
            <a:r>
              <a:rPr lang="en-US" dirty="0" smtClean="0"/>
              <a:t>3) No moisture during weighing. </a:t>
            </a:r>
            <a:endParaRPr lang="tr-TR" dirty="0" smtClean="0"/>
          </a:p>
          <a:p>
            <a:pPr marL="342900" indent="-342900" algn="just">
              <a:lnSpc>
                <a:spcPct val="150000"/>
              </a:lnSpc>
            </a:pPr>
            <a:r>
              <a:rPr lang="en-US" dirty="0" smtClean="0"/>
              <a:t>4) It should not be volatile. </a:t>
            </a:r>
            <a:endParaRPr lang="tr-TR" dirty="0" smtClean="0"/>
          </a:p>
          <a:p>
            <a:pPr marL="342900" indent="-342900" algn="just">
              <a:lnSpc>
                <a:spcPct val="150000"/>
              </a:lnSpc>
            </a:pPr>
            <a:r>
              <a:rPr lang="en-US" dirty="0" smtClean="0"/>
              <a:t>5) The molecular mass must be high (to minimize the weighing error). </a:t>
            </a:r>
            <a:endParaRPr lang="tr-TR" dirty="0" smtClean="0"/>
          </a:p>
          <a:p>
            <a:pPr marL="342900" indent="-342900" algn="just">
              <a:lnSpc>
                <a:spcPct val="150000"/>
              </a:lnSpc>
            </a:pPr>
            <a:r>
              <a:rPr lang="en-US" dirty="0" smtClean="0"/>
              <a:t>6) </a:t>
            </a:r>
            <a:r>
              <a:rPr lang="tr-TR" dirty="0" smtClean="0"/>
              <a:t> </a:t>
            </a:r>
            <a:r>
              <a:rPr lang="tr-TR" dirty="0" err="1" smtClean="0"/>
              <a:t>They</a:t>
            </a:r>
            <a:r>
              <a:rPr lang="tr-TR" dirty="0" smtClean="0"/>
              <a:t> </a:t>
            </a:r>
            <a:r>
              <a:rPr lang="en-US" dirty="0" smtClean="0"/>
              <a:t>should be in a fast, single and complete reaction with the substance in the solution (its concentration will be strictly determined). </a:t>
            </a:r>
            <a:endParaRPr lang="tr-TR" dirty="0" smtClean="0"/>
          </a:p>
          <a:p>
            <a:pPr marL="342900" indent="-342900" algn="just">
              <a:lnSpc>
                <a:spcPct val="150000"/>
              </a:lnSpc>
            </a:pPr>
            <a:r>
              <a:rPr lang="en-US" dirty="0" smtClean="0"/>
              <a:t>7) It must be sufficiently soluble in titration environment. </a:t>
            </a:r>
            <a:endParaRPr lang="tr-TR" dirty="0" smtClean="0"/>
          </a:p>
          <a:p>
            <a:pPr marL="342900" indent="-342900" algn="just">
              <a:lnSpc>
                <a:spcPct val="150000"/>
              </a:lnSpc>
            </a:pPr>
            <a:r>
              <a:rPr lang="en-US" dirty="0" smtClean="0"/>
              <a:t>8) It should be stable in the air. </a:t>
            </a:r>
            <a:endParaRPr lang="tr-TR" dirty="0" smtClean="0"/>
          </a:p>
          <a:p>
            <a:pPr marL="342900" indent="-342900" algn="just">
              <a:lnSpc>
                <a:spcPct val="150000"/>
              </a:lnSpc>
            </a:pPr>
            <a:r>
              <a:rPr lang="en-US" dirty="0" smtClean="0"/>
              <a:t>9) Cheap and should be easily found.</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496944" cy="6740307"/>
          </a:xfrm>
          <a:prstGeom prst="rect">
            <a:avLst/>
          </a:prstGeom>
          <a:noFill/>
        </p:spPr>
        <p:txBody>
          <a:bodyPr wrap="square" rtlCol="0">
            <a:spAutoFit/>
          </a:bodyPr>
          <a:lstStyle/>
          <a:p>
            <a:r>
              <a:rPr lang="en-US" dirty="0" smtClean="0"/>
              <a:t>Some primary standard substances used in acid </a:t>
            </a:r>
            <a:r>
              <a:rPr lang="tr-TR" dirty="0" err="1" smtClean="0"/>
              <a:t>adjusment</a:t>
            </a:r>
            <a:r>
              <a:rPr lang="tr-TR" dirty="0" smtClean="0"/>
              <a:t>;</a:t>
            </a:r>
          </a:p>
          <a:p>
            <a:endParaRPr lang="tr-TR" dirty="0"/>
          </a:p>
          <a:p>
            <a:r>
              <a:rPr lang="en-US" dirty="0" smtClean="0"/>
              <a:t>Na</a:t>
            </a:r>
            <a:r>
              <a:rPr lang="en-US" baseline="-25000" dirty="0" smtClean="0"/>
              <a:t>2</a:t>
            </a:r>
            <a:r>
              <a:rPr lang="en-US" dirty="0" smtClean="0"/>
              <a:t>CO</a:t>
            </a:r>
            <a:r>
              <a:rPr lang="en-US" baseline="-25000" dirty="0" smtClean="0"/>
              <a:t>3</a:t>
            </a:r>
            <a:endParaRPr lang="tr-TR" baseline="-25000" dirty="0"/>
          </a:p>
          <a:p>
            <a:r>
              <a:rPr lang="en-US" dirty="0" smtClean="0"/>
              <a:t>KHCO</a:t>
            </a:r>
            <a:r>
              <a:rPr lang="en-US" baseline="-25000" dirty="0" smtClean="0"/>
              <a:t>3</a:t>
            </a:r>
            <a:endParaRPr lang="tr-TR" baseline="-25000" dirty="0" smtClean="0"/>
          </a:p>
          <a:p>
            <a:r>
              <a:rPr lang="en-US" dirty="0" smtClean="0"/>
              <a:t>KHC</a:t>
            </a:r>
            <a:r>
              <a:rPr lang="en-US" baseline="-25000" dirty="0" smtClean="0"/>
              <a:t>8</a:t>
            </a:r>
            <a:r>
              <a:rPr lang="en-US" dirty="0" smtClean="0"/>
              <a:t>H</a:t>
            </a:r>
            <a:r>
              <a:rPr lang="en-US" baseline="-25000" dirty="0" smtClean="0"/>
              <a:t>4</a:t>
            </a:r>
            <a:r>
              <a:rPr lang="en-US" dirty="0" smtClean="0"/>
              <a:t>O</a:t>
            </a:r>
            <a:r>
              <a:rPr lang="en-US" baseline="-25000" dirty="0" smtClean="0"/>
              <a:t>4</a:t>
            </a:r>
            <a:endParaRPr lang="tr-TR" baseline="-25000" dirty="0" smtClean="0"/>
          </a:p>
          <a:p>
            <a:r>
              <a:rPr lang="en-US" dirty="0"/>
              <a:t>TRİS (H</a:t>
            </a:r>
            <a:r>
              <a:rPr lang="en-US" baseline="-25000" dirty="0"/>
              <a:t>2</a:t>
            </a:r>
            <a:r>
              <a:rPr lang="en-US" dirty="0"/>
              <a:t>NC(CH</a:t>
            </a:r>
            <a:r>
              <a:rPr lang="en-US" baseline="-25000" dirty="0"/>
              <a:t>2</a:t>
            </a:r>
            <a:r>
              <a:rPr lang="en-US" dirty="0"/>
              <a:t>OH)</a:t>
            </a:r>
            <a:r>
              <a:rPr lang="en-US" baseline="-25000" dirty="0"/>
              <a:t>3</a:t>
            </a:r>
            <a:r>
              <a:rPr lang="en-US" dirty="0" smtClean="0"/>
              <a:t>)</a:t>
            </a:r>
            <a:endParaRPr lang="tr-TR" dirty="0" smtClean="0"/>
          </a:p>
          <a:p>
            <a:r>
              <a:rPr lang="en-US" dirty="0" smtClean="0"/>
              <a:t>Na</a:t>
            </a:r>
            <a:r>
              <a:rPr lang="en-US" baseline="-25000" dirty="0" smtClean="0"/>
              <a:t>2</a:t>
            </a:r>
            <a:r>
              <a:rPr lang="en-US" dirty="0" smtClean="0"/>
              <a:t>B</a:t>
            </a:r>
            <a:r>
              <a:rPr lang="en-US" baseline="-25000" dirty="0" smtClean="0"/>
              <a:t>4</a:t>
            </a:r>
            <a:r>
              <a:rPr lang="en-US" dirty="0" smtClean="0"/>
              <a:t>O</a:t>
            </a:r>
            <a:r>
              <a:rPr lang="en-US" baseline="-25000" dirty="0" smtClean="0"/>
              <a:t>7</a:t>
            </a:r>
            <a:r>
              <a:rPr lang="en-US" dirty="0" smtClean="0"/>
              <a:t>.10H</a:t>
            </a:r>
            <a:r>
              <a:rPr lang="en-US" baseline="-25000" dirty="0" smtClean="0"/>
              <a:t>2</a:t>
            </a:r>
            <a:r>
              <a:rPr lang="en-US" dirty="0" smtClean="0"/>
              <a:t>O</a:t>
            </a:r>
            <a:endParaRPr lang="tr-TR" dirty="0" smtClean="0"/>
          </a:p>
          <a:p>
            <a:endParaRPr lang="tr-TR" dirty="0"/>
          </a:p>
          <a:p>
            <a:r>
              <a:rPr lang="en-US" dirty="0" smtClean="0"/>
              <a:t>Some primary standard substances used in </a:t>
            </a:r>
            <a:r>
              <a:rPr lang="tr-TR" dirty="0" err="1" smtClean="0"/>
              <a:t>base</a:t>
            </a:r>
            <a:r>
              <a:rPr lang="en-US" dirty="0" smtClean="0"/>
              <a:t> </a:t>
            </a:r>
            <a:r>
              <a:rPr lang="tr-TR" dirty="0" err="1" smtClean="0"/>
              <a:t>adjusment</a:t>
            </a:r>
            <a:r>
              <a:rPr lang="tr-TR" dirty="0" smtClean="0"/>
              <a:t>;</a:t>
            </a:r>
          </a:p>
          <a:p>
            <a:endParaRPr lang="tr-TR" dirty="0"/>
          </a:p>
          <a:p>
            <a:r>
              <a:rPr lang="en-US" dirty="0" smtClean="0"/>
              <a:t>KHC</a:t>
            </a:r>
            <a:r>
              <a:rPr lang="en-US" baseline="-25000" dirty="0" smtClean="0"/>
              <a:t>8</a:t>
            </a:r>
            <a:r>
              <a:rPr lang="en-US" dirty="0" smtClean="0"/>
              <a:t>H</a:t>
            </a:r>
            <a:r>
              <a:rPr lang="en-US" baseline="-25000" dirty="0" smtClean="0"/>
              <a:t>4</a:t>
            </a:r>
            <a:r>
              <a:rPr lang="en-US" dirty="0" smtClean="0"/>
              <a:t>O</a:t>
            </a:r>
            <a:r>
              <a:rPr lang="en-US" baseline="-25000" dirty="0" smtClean="0"/>
              <a:t>4</a:t>
            </a:r>
            <a:endParaRPr lang="tr-TR" baseline="-25000" dirty="0" smtClean="0"/>
          </a:p>
          <a:p>
            <a:r>
              <a:rPr lang="en-US" dirty="0"/>
              <a:t>H</a:t>
            </a:r>
            <a:r>
              <a:rPr lang="en-US" baseline="-25000" dirty="0"/>
              <a:t>2</a:t>
            </a:r>
            <a:r>
              <a:rPr lang="en-US" dirty="0"/>
              <a:t>C</a:t>
            </a:r>
            <a:r>
              <a:rPr lang="en-US" baseline="-25000" dirty="0"/>
              <a:t>2</a:t>
            </a:r>
            <a:r>
              <a:rPr lang="en-US" dirty="0"/>
              <a:t>O</a:t>
            </a:r>
            <a:r>
              <a:rPr lang="en-US" baseline="-25000" dirty="0"/>
              <a:t>4</a:t>
            </a:r>
            <a:r>
              <a:rPr lang="en-US" dirty="0"/>
              <a:t>.2H</a:t>
            </a:r>
            <a:r>
              <a:rPr lang="en-US" baseline="-25000" dirty="0"/>
              <a:t>2</a:t>
            </a:r>
            <a:r>
              <a:rPr lang="en-US" dirty="0"/>
              <a:t>O </a:t>
            </a:r>
            <a:endParaRPr lang="tr-TR" dirty="0" smtClean="0"/>
          </a:p>
          <a:p>
            <a:r>
              <a:rPr lang="en-US" dirty="0" smtClean="0"/>
              <a:t>C</a:t>
            </a:r>
            <a:r>
              <a:rPr lang="en-US" baseline="-25000" dirty="0" smtClean="0"/>
              <a:t>6</a:t>
            </a:r>
            <a:r>
              <a:rPr lang="en-US" dirty="0" smtClean="0"/>
              <a:t>H</a:t>
            </a:r>
            <a:r>
              <a:rPr lang="en-US" baseline="-25000" dirty="0" smtClean="0"/>
              <a:t>5</a:t>
            </a:r>
            <a:r>
              <a:rPr lang="en-US" dirty="0" smtClean="0"/>
              <a:t>COOH</a:t>
            </a:r>
            <a:endParaRPr lang="tr-TR" dirty="0" smtClean="0"/>
          </a:p>
          <a:p>
            <a:r>
              <a:rPr lang="en-US" dirty="0"/>
              <a:t>KH(IO</a:t>
            </a:r>
            <a:r>
              <a:rPr lang="en-US" baseline="-25000" dirty="0"/>
              <a:t>3</a:t>
            </a:r>
            <a:r>
              <a:rPr lang="en-US" dirty="0"/>
              <a:t>)</a:t>
            </a:r>
            <a:r>
              <a:rPr lang="en-US" baseline="-25000" dirty="0"/>
              <a:t>2</a:t>
            </a:r>
            <a:r>
              <a:rPr lang="en-US" dirty="0"/>
              <a:t> </a:t>
            </a:r>
            <a:endParaRPr lang="tr-TR" dirty="0" smtClean="0"/>
          </a:p>
          <a:p>
            <a:endParaRPr lang="tr-TR" dirty="0"/>
          </a:p>
          <a:p>
            <a:pPr algn="just">
              <a:lnSpc>
                <a:spcPct val="150000"/>
              </a:lnSpc>
            </a:pPr>
            <a:r>
              <a:rPr lang="en-US" dirty="0" smtClean="0"/>
              <a:t>Standard solution: The composition and its concentration are known precisely.      </a:t>
            </a:r>
            <a:endParaRPr lang="tr-TR" dirty="0" smtClean="0"/>
          </a:p>
          <a:p>
            <a:pPr algn="just">
              <a:lnSpc>
                <a:spcPct val="150000"/>
              </a:lnSpc>
            </a:pPr>
            <a:r>
              <a:rPr lang="en-US" dirty="0" smtClean="0"/>
              <a:t> An ideal standard solution must meet the following requirements: </a:t>
            </a:r>
            <a:endParaRPr lang="tr-TR" dirty="0" smtClean="0"/>
          </a:p>
          <a:p>
            <a:pPr marL="342900" indent="-342900" algn="just">
              <a:lnSpc>
                <a:spcPct val="150000"/>
              </a:lnSpc>
              <a:buAutoNum type="arabicParenR"/>
            </a:pPr>
            <a:r>
              <a:rPr lang="en-US" dirty="0" smtClean="0"/>
              <a:t>It should be stable for a long time after its concentration is determined</a:t>
            </a:r>
            <a:r>
              <a:rPr lang="tr-TR" dirty="0" smtClean="0"/>
              <a:t> </a:t>
            </a:r>
            <a:r>
              <a:rPr lang="tr-TR" smtClean="0"/>
              <a:t>exactly</a:t>
            </a:r>
            <a:r>
              <a:rPr lang="en-US" smtClean="0"/>
              <a:t>.</a:t>
            </a:r>
            <a:endParaRPr lang="tr-TR" dirty="0" smtClean="0"/>
          </a:p>
          <a:p>
            <a:pPr marL="342900" indent="-342900" algn="just">
              <a:lnSpc>
                <a:spcPct val="150000"/>
              </a:lnSpc>
              <a:buAutoNum type="arabicParenR"/>
            </a:pPr>
            <a:r>
              <a:rPr lang="en-US" dirty="0" smtClean="0"/>
              <a:t>2) Full and fast reaction with the substance to be analyzed</a:t>
            </a:r>
            <a:r>
              <a:rPr lang="tr-TR" dirty="0" smtClean="0"/>
              <a:t>.</a:t>
            </a:r>
          </a:p>
          <a:p>
            <a:endParaRPr lang="tr-TR" dirty="0" smtClean="0"/>
          </a:p>
          <a:p>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188640"/>
            <a:ext cx="8496944" cy="2169825"/>
          </a:xfrm>
          <a:prstGeom prst="rect">
            <a:avLst/>
          </a:prstGeom>
          <a:noFill/>
        </p:spPr>
        <p:txBody>
          <a:bodyPr wrap="square" rtlCol="0">
            <a:spAutoFit/>
          </a:bodyPr>
          <a:lstStyle/>
          <a:p>
            <a:pPr algn="just">
              <a:lnSpc>
                <a:spcPct val="150000"/>
              </a:lnSpc>
            </a:pPr>
            <a:r>
              <a:rPr lang="en-US" dirty="0" smtClean="0"/>
              <a:t>Knowing the equivalence point (or turning point) during titration is the basis of </a:t>
            </a:r>
            <a:r>
              <a:rPr lang="en-US" dirty="0" err="1" smtClean="0"/>
              <a:t>titrimetric</a:t>
            </a:r>
            <a:r>
              <a:rPr lang="en-US" dirty="0" smtClean="0"/>
              <a:t> calculations. This point can be determined by various techniques. For example; </a:t>
            </a:r>
            <a:r>
              <a:rPr lang="en-US" dirty="0" err="1" smtClean="0"/>
              <a:t>potentiometric</a:t>
            </a:r>
            <a:r>
              <a:rPr lang="en-US" dirty="0" smtClean="0"/>
              <a:t>, </a:t>
            </a:r>
            <a:r>
              <a:rPr lang="en-US" dirty="0" err="1" smtClean="0"/>
              <a:t>conductometric</a:t>
            </a:r>
            <a:r>
              <a:rPr lang="en-US" dirty="0" smtClean="0"/>
              <a:t>. If both of the substances that are titrated </a:t>
            </a:r>
            <a:r>
              <a:rPr lang="tr-TR" dirty="0" err="1" smtClean="0"/>
              <a:t>and</a:t>
            </a:r>
            <a:r>
              <a:rPr lang="tr-TR" dirty="0" smtClean="0"/>
              <a:t> </a:t>
            </a:r>
            <a:r>
              <a:rPr lang="tr-TR" dirty="0" err="1" smtClean="0"/>
              <a:t>titratingf</a:t>
            </a:r>
            <a:r>
              <a:rPr lang="tr-TR" dirty="0" smtClean="0"/>
              <a:t> </a:t>
            </a:r>
            <a:r>
              <a:rPr lang="en-US" dirty="0" smtClean="0"/>
              <a:t>in the </a:t>
            </a:r>
            <a:r>
              <a:rPr lang="tr-TR" dirty="0" err="1" smtClean="0"/>
              <a:t>acid</a:t>
            </a:r>
            <a:r>
              <a:rPr lang="en-US" dirty="0" smtClean="0"/>
              <a:t> - base titrations </a:t>
            </a:r>
            <a:r>
              <a:rPr lang="tr-TR" dirty="0" err="1" smtClean="0"/>
              <a:t>are</a:t>
            </a:r>
            <a:r>
              <a:rPr lang="tr-TR" dirty="0" smtClean="0"/>
              <a:t> </a:t>
            </a:r>
            <a:r>
              <a:rPr lang="en-US" dirty="0" smtClean="0"/>
              <a:t>colorless, the indicators indicate the point of equivalence (or the turning point) by changing the color according to the pH of the medium.</a:t>
            </a:r>
            <a:endParaRPr lang="tr-TR" dirty="0"/>
          </a:p>
        </p:txBody>
      </p:sp>
      <p:sp>
        <p:nvSpPr>
          <p:cNvPr id="5" name="4 Metin kutusu"/>
          <p:cNvSpPr txBox="1"/>
          <p:nvPr/>
        </p:nvSpPr>
        <p:spPr>
          <a:xfrm>
            <a:off x="323528" y="2636912"/>
            <a:ext cx="8352928" cy="1754326"/>
          </a:xfrm>
          <a:prstGeom prst="rect">
            <a:avLst/>
          </a:prstGeom>
          <a:noFill/>
        </p:spPr>
        <p:txBody>
          <a:bodyPr wrap="square" rtlCol="0">
            <a:spAutoFit/>
          </a:bodyPr>
          <a:lstStyle/>
          <a:p>
            <a:pPr algn="just">
              <a:lnSpc>
                <a:spcPct val="150000"/>
              </a:lnSpc>
            </a:pPr>
            <a:r>
              <a:rPr lang="en-US" dirty="0" smtClean="0"/>
              <a:t>Indicators are large organic molecules with weakly acidic or weak basic character. The </a:t>
            </a:r>
            <a:r>
              <a:rPr lang="tr-TR" dirty="0" err="1" smtClean="0"/>
              <a:t>colour</a:t>
            </a:r>
            <a:r>
              <a:rPr lang="tr-TR" dirty="0" smtClean="0"/>
              <a:t> </a:t>
            </a:r>
            <a:r>
              <a:rPr lang="tr-TR" dirty="0" err="1" smtClean="0"/>
              <a:t>change</a:t>
            </a:r>
            <a:r>
              <a:rPr lang="tr-TR" dirty="0" smtClean="0"/>
              <a:t> </a:t>
            </a:r>
            <a:r>
              <a:rPr lang="en-US" dirty="0" smtClean="0"/>
              <a:t> occurs due to the structural change in the molecule due to proton exchange. Molecular structures of two commonly used </a:t>
            </a:r>
            <a:r>
              <a:rPr lang="tr-TR" dirty="0" err="1" smtClean="0"/>
              <a:t>indicator</a:t>
            </a:r>
            <a:r>
              <a:rPr lang="tr-TR" dirty="0" smtClean="0"/>
              <a:t>, </a:t>
            </a:r>
            <a:r>
              <a:rPr lang="en-US" dirty="0" smtClean="0"/>
              <a:t>phenolphthalein and </a:t>
            </a:r>
            <a:r>
              <a:rPr lang="en-US" dirty="0" err="1" smtClean="0"/>
              <a:t>methylorane</a:t>
            </a:r>
            <a:r>
              <a:rPr lang="en-US" dirty="0" smtClean="0"/>
              <a:t> are given below.</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188640"/>
            <a:ext cx="8568952" cy="4662815"/>
          </a:xfrm>
          <a:prstGeom prst="rect">
            <a:avLst/>
          </a:prstGeom>
          <a:noFill/>
        </p:spPr>
        <p:txBody>
          <a:bodyPr wrap="square" rtlCol="0">
            <a:spAutoFit/>
          </a:bodyPr>
          <a:lstStyle/>
          <a:p>
            <a:pPr algn="just">
              <a:lnSpc>
                <a:spcPct val="150000"/>
              </a:lnSpc>
            </a:pPr>
            <a:r>
              <a:rPr lang="en-US" dirty="0" smtClean="0"/>
              <a:t>Indicators are equilibrium constants indicated by </a:t>
            </a:r>
            <a:r>
              <a:rPr lang="en-US" dirty="0" err="1" smtClean="0"/>
              <a:t>KInd</a:t>
            </a:r>
            <a:r>
              <a:rPr lang="en-US" dirty="0" smtClean="0"/>
              <a:t> because they are substances with weak acid or basic character.       For example; If we show a weakly acidic indicator as </a:t>
            </a:r>
            <a:r>
              <a:rPr lang="en-US" dirty="0" err="1" smtClean="0"/>
              <a:t>HInd</a:t>
            </a:r>
            <a:r>
              <a:rPr lang="en-US" dirty="0" smtClean="0"/>
              <a:t>, it is ionized</a:t>
            </a:r>
            <a:endParaRPr lang="tr-TR" dirty="0" smtClean="0"/>
          </a:p>
          <a:p>
            <a:pPr algn="just">
              <a:lnSpc>
                <a:spcPct val="150000"/>
              </a:lnSpc>
            </a:pPr>
            <a:r>
              <a:rPr lang="tr-TR" dirty="0" err="1" smtClean="0"/>
              <a:t>HInd</a:t>
            </a:r>
            <a:r>
              <a:rPr lang="tr-TR" b="1" dirty="0" smtClean="0"/>
              <a:t> </a:t>
            </a:r>
            <a:r>
              <a:rPr lang="en-US" cap="all" dirty="0" smtClean="0">
                <a:sym typeface="Wingdings 3"/>
              </a:rPr>
              <a:t></a:t>
            </a:r>
            <a:r>
              <a:rPr lang="pt-BR" cap="all" dirty="0" smtClean="0"/>
              <a:t> H</a:t>
            </a:r>
            <a:r>
              <a:rPr lang="pt-BR" cap="all" baseline="30000" dirty="0" smtClean="0"/>
              <a:t>+</a:t>
            </a:r>
            <a:r>
              <a:rPr lang="pt-BR" cap="all" dirty="0" smtClean="0"/>
              <a:t> + I</a:t>
            </a:r>
            <a:r>
              <a:rPr lang="pt-BR" dirty="0" smtClean="0"/>
              <a:t>nd</a:t>
            </a:r>
            <a:r>
              <a:rPr lang="pt-BR" baseline="30000" dirty="0" smtClean="0"/>
              <a:t>–</a:t>
            </a:r>
            <a:r>
              <a:rPr lang="pt-BR" dirty="0" smtClean="0"/>
              <a:t> </a:t>
            </a:r>
            <a:endParaRPr lang="tr-TR" dirty="0" smtClean="0"/>
          </a:p>
          <a:p>
            <a:pPr algn="just">
              <a:lnSpc>
                <a:spcPct val="150000"/>
              </a:lnSpc>
            </a:pPr>
            <a:endParaRPr lang="tr-TR" dirty="0" smtClean="0"/>
          </a:p>
          <a:p>
            <a:pPr algn="just">
              <a:lnSpc>
                <a:spcPct val="150000"/>
              </a:lnSpc>
            </a:pPr>
            <a:r>
              <a:rPr lang="en-US" dirty="0" smtClean="0"/>
              <a:t>The colors of </a:t>
            </a:r>
            <a:r>
              <a:rPr lang="en-US" dirty="0" err="1" smtClean="0"/>
              <a:t>HInd</a:t>
            </a:r>
            <a:r>
              <a:rPr lang="en-US" dirty="0" smtClean="0"/>
              <a:t> and </a:t>
            </a:r>
            <a:r>
              <a:rPr lang="en-US" dirty="0" err="1" smtClean="0"/>
              <a:t>Ind</a:t>
            </a:r>
            <a:r>
              <a:rPr lang="en-US" dirty="0" smtClean="0"/>
              <a:t> forms are different.</a:t>
            </a:r>
            <a:endParaRPr lang="tr-TR" dirty="0" smtClean="0"/>
          </a:p>
          <a:p>
            <a:pPr algn="just">
              <a:lnSpc>
                <a:spcPct val="150000"/>
              </a:lnSpc>
            </a:pPr>
            <a:r>
              <a:rPr lang="en-US" dirty="0" smtClean="0"/>
              <a:t>As the amount of H + changes in the environment, the amount of these two forms will change in the environment, so the color of the environment will also change. For example, when the </a:t>
            </a:r>
            <a:r>
              <a:rPr lang="en-US" dirty="0" err="1" smtClean="0"/>
              <a:t>HInd</a:t>
            </a:r>
            <a:r>
              <a:rPr lang="en-US" dirty="0" smtClean="0"/>
              <a:t> form of </a:t>
            </a:r>
            <a:r>
              <a:rPr lang="en-US" dirty="0" err="1" smtClean="0"/>
              <a:t>methylorange</a:t>
            </a:r>
            <a:r>
              <a:rPr lang="en-US" dirty="0" smtClean="0"/>
              <a:t> is red, the </a:t>
            </a:r>
            <a:r>
              <a:rPr lang="en-US" dirty="0" err="1" smtClean="0"/>
              <a:t>Ind</a:t>
            </a:r>
            <a:r>
              <a:rPr lang="en-US" dirty="0" smtClean="0"/>
              <a:t> </a:t>
            </a:r>
            <a:r>
              <a:rPr lang="en-US" dirty="0" err="1" smtClean="0"/>
              <a:t>formu</a:t>
            </a:r>
            <a:r>
              <a:rPr lang="en-US" dirty="0" smtClean="0"/>
              <a:t> form is yellow. That is, the color change depends on the pH of the medium.</a:t>
            </a:r>
            <a:endParaRPr lang="tr-TR" dirty="0" smtClean="0"/>
          </a:p>
          <a:p>
            <a:pPr algn="just">
              <a:lnSpc>
                <a:spcPct val="150000"/>
              </a:lnSpc>
            </a:pPr>
            <a:endParaRPr lang="tr-TR" dirty="0"/>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355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95536" y="1916832"/>
            <a:ext cx="2232248" cy="523614"/>
          </a:xfrm>
          <a:prstGeom prst="rect">
            <a:avLst/>
          </a:prstGeom>
          <a:noFill/>
        </p:spPr>
      </p:pic>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3555"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51520" y="4509120"/>
            <a:ext cx="2016224" cy="864096"/>
          </a:xfrm>
          <a:prstGeom prst="rect">
            <a:avLst/>
          </a:prstGeom>
          <a:noFill/>
        </p:spPr>
      </p:pic>
      <p:sp>
        <p:nvSpPr>
          <p:cNvPr id="9" name="8 Metin kutusu"/>
          <p:cNvSpPr txBox="1"/>
          <p:nvPr/>
        </p:nvSpPr>
        <p:spPr>
          <a:xfrm>
            <a:off x="2843808" y="4509120"/>
            <a:ext cx="5976664" cy="1295868"/>
          </a:xfrm>
          <a:prstGeom prst="rect">
            <a:avLst/>
          </a:prstGeom>
          <a:noFill/>
        </p:spPr>
        <p:txBody>
          <a:bodyPr wrap="square" rtlCol="0">
            <a:spAutoFit/>
          </a:bodyPr>
          <a:lstStyle/>
          <a:p>
            <a:pPr>
              <a:lnSpc>
                <a:spcPct val="150000"/>
              </a:lnSpc>
            </a:pPr>
            <a:r>
              <a:rPr lang="en-US" dirty="0" smtClean="0"/>
              <a:t>The human eye can distinguish the two colors that are next to each other only when the intensities are 10 times each other. According to this; [</a:t>
            </a:r>
            <a:r>
              <a:rPr lang="en-US" dirty="0" err="1" smtClean="0"/>
              <a:t>Ind</a:t>
            </a:r>
            <a:r>
              <a:rPr lang="tr-TR" dirty="0" smtClean="0"/>
              <a:t>-</a:t>
            </a:r>
            <a:r>
              <a:rPr lang="en-US" dirty="0" smtClean="0"/>
              <a:t>] / [</a:t>
            </a:r>
            <a:r>
              <a:rPr lang="en-US" dirty="0" err="1" smtClean="0"/>
              <a:t>HInd</a:t>
            </a:r>
            <a:r>
              <a:rPr lang="en-US" dirty="0" smtClean="0"/>
              <a:t>] = 1/10 </a:t>
            </a:r>
            <a:r>
              <a:rPr lang="tr-TR" dirty="0" err="1" smtClean="0"/>
              <a:t>or</a:t>
            </a:r>
            <a:r>
              <a:rPr lang="en-US" dirty="0" smtClean="0"/>
              <a:t> 10/1.</a:t>
            </a:r>
            <a:endParaRPr lang="tr-TR" dirty="0"/>
          </a:p>
        </p:txBody>
      </p:sp>
      <p:sp>
        <p:nvSpPr>
          <p:cNvPr id="10" name="9 Dikdörtgen"/>
          <p:cNvSpPr/>
          <p:nvPr/>
        </p:nvSpPr>
        <p:spPr>
          <a:xfrm>
            <a:off x="2987824" y="5733256"/>
            <a:ext cx="1603324" cy="369332"/>
          </a:xfrm>
          <a:prstGeom prst="rect">
            <a:avLst/>
          </a:prstGeom>
        </p:spPr>
        <p:txBody>
          <a:bodyPr wrap="none">
            <a:spAutoFit/>
          </a:bodyPr>
          <a:lstStyle/>
          <a:p>
            <a:r>
              <a:rPr lang="tr-TR" b="1" dirty="0" err="1" smtClean="0"/>
              <a:t>pH</a:t>
            </a:r>
            <a:r>
              <a:rPr lang="tr-TR" b="1" dirty="0" smtClean="0"/>
              <a:t> = </a:t>
            </a:r>
            <a:r>
              <a:rPr lang="tr-TR" b="1" dirty="0" err="1" smtClean="0"/>
              <a:t>pK</a:t>
            </a:r>
            <a:r>
              <a:rPr lang="tr-TR" baseline="-25000" dirty="0" err="1" smtClean="0"/>
              <a:t>I</a:t>
            </a:r>
            <a:r>
              <a:rPr lang="tr-TR" b="1" baseline="-25000" dirty="0" err="1" smtClean="0"/>
              <a:t>nd</a:t>
            </a:r>
            <a:r>
              <a:rPr lang="tr-TR" b="1" baseline="-25000" dirty="0" smtClean="0"/>
              <a:t>  </a:t>
            </a:r>
            <a:r>
              <a:rPr lang="tr-TR" b="1" dirty="0" smtClean="0"/>
              <a:t> </a:t>
            </a:r>
            <a:r>
              <a:rPr lang="tr-TR" b="1" dirty="0" smtClean="0">
                <a:sym typeface="Symbol"/>
              </a:rPr>
              <a:t></a:t>
            </a:r>
            <a:r>
              <a:rPr lang="tr-TR" b="1" dirty="0" smtClean="0"/>
              <a:t>  1</a:t>
            </a:r>
            <a:endParaRPr lang="tr-TR" dirty="0"/>
          </a:p>
        </p:txBody>
      </p:sp>
      <p:sp>
        <p:nvSpPr>
          <p:cNvPr id="11" name="10 Metin kutusu"/>
          <p:cNvSpPr txBox="1"/>
          <p:nvPr/>
        </p:nvSpPr>
        <p:spPr>
          <a:xfrm>
            <a:off x="0" y="6211669"/>
            <a:ext cx="9144000" cy="646331"/>
          </a:xfrm>
          <a:prstGeom prst="rect">
            <a:avLst/>
          </a:prstGeom>
          <a:noFill/>
        </p:spPr>
        <p:txBody>
          <a:bodyPr wrap="square" rtlCol="0">
            <a:spAutoFit/>
          </a:bodyPr>
          <a:lstStyle/>
          <a:p>
            <a:r>
              <a:rPr lang="en-US" dirty="0" smtClean="0"/>
              <a:t>In other words, 2 colors appear in the pH range of the indicator according to the </a:t>
            </a:r>
            <a:r>
              <a:rPr lang="en-US" dirty="0" err="1" smtClean="0"/>
              <a:t>pKInd</a:t>
            </a:r>
            <a:r>
              <a:rPr lang="en-US" dirty="0" smtClean="0"/>
              <a:t> value of the indicator. This range is called the color range of the indicator.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817</Words>
  <Application>Microsoft Office PowerPoint</Application>
  <PresentationFormat>Ekran Gösterisi (4:3)</PresentationFormat>
  <Paragraphs>57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Slayt 1</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mpalabiyik</cp:lastModifiedBy>
  <cp:revision>28</cp:revision>
  <dcterms:created xsi:type="dcterms:W3CDTF">2018-11-27T07:43:37Z</dcterms:created>
  <dcterms:modified xsi:type="dcterms:W3CDTF">2019-02-22T11:17:44Z</dcterms:modified>
</cp:coreProperties>
</file>