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20" r:id="rId2"/>
    <p:sldId id="327" r:id="rId3"/>
    <p:sldId id="296" r:id="rId4"/>
    <p:sldId id="316" r:id="rId5"/>
    <p:sldId id="321" r:id="rId6"/>
    <p:sldId id="322" r:id="rId7"/>
    <p:sldId id="323" r:id="rId8"/>
    <p:sldId id="324" r:id="rId9"/>
    <p:sldId id="325" r:id="rId10"/>
    <p:sldId id="326" r:id="rId11"/>
    <p:sldId id="308" r:id="rId12"/>
    <p:sldId id="309" r:id="rId13"/>
    <p:sldId id="311" r:id="rId14"/>
    <p:sldId id="312" r:id="rId15"/>
    <p:sldId id="313" r:id="rId16"/>
    <p:sldId id="331" r:id="rId17"/>
    <p:sldId id="314" r:id="rId18"/>
    <p:sldId id="315" r:id="rId19"/>
    <p:sldId id="318" r:id="rId20"/>
    <p:sldId id="302" r:id="rId21"/>
    <p:sldId id="294" r:id="rId22"/>
    <p:sldId id="319" r:id="rId23"/>
    <p:sldId id="289" r:id="rId24"/>
    <p:sldId id="295" r:id="rId25"/>
    <p:sldId id="297" r:id="rId26"/>
    <p:sldId id="299" r:id="rId27"/>
    <p:sldId id="298" r:id="rId28"/>
    <p:sldId id="305" r:id="rId29"/>
    <p:sldId id="332" r:id="rId30"/>
    <p:sldId id="328" r:id="rId31"/>
    <p:sldId id="329"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94737" autoAdjust="0"/>
  </p:normalViewPr>
  <p:slideViewPr>
    <p:cSldViewPr>
      <p:cViewPr varScale="1">
        <p:scale>
          <a:sx n="83" d="100"/>
          <a:sy n="83" d="100"/>
        </p:scale>
        <p:origin x="1450" y="67"/>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7CB7DC-0E16-42B4-B060-0E78701656E2}" type="datetimeFigureOut">
              <a:rPr lang="tr-TR" smtClean="0"/>
              <a:pPr/>
              <a:t>9.12.2020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EDB6C-316C-4A01-8D9F-FE44B40F6D5D}" type="slidenum">
              <a:rPr lang="tr-TR" smtClean="0"/>
              <a:pPr/>
              <a:t>‹#›</a:t>
            </a:fld>
            <a:endParaRPr lang="tr-TR"/>
          </a:p>
        </p:txBody>
      </p:sp>
    </p:spTree>
    <p:extLst>
      <p:ext uri="{BB962C8B-B14F-4D97-AF65-F5344CB8AC3E}">
        <p14:creationId xmlns:p14="http://schemas.microsoft.com/office/powerpoint/2010/main" val="106329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5DEDB6C-316C-4A01-8D9F-FE44B40F6D5D}" type="slidenum">
              <a:rPr lang="tr-TR" smtClean="0"/>
              <a:pPr/>
              <a:t>12</a:t>
            </a:fld>
            <a:endParaRPr lang="tr-TR"/>
          </a:p>
        </p:txBody>
      </p:sp>
    </p:spTree>
    <p:extLst>
      <p:ext uri="{BB962C8B-B14F-4D97-AF65-F5344CB8AC3E}">
        <p14:creationId xmlns:p14="http://schemas.microsoft.com/office/powerpoint/2010/main" val="2327484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6E0BFD4-BB1A-4AF4-B136-F2AB749F8096}" type="datetimeFigureOut">
              <a:rPr lang="tr-TR" smtClean="0"/>
              <a:pPr/>
              <a:t>9.12.2020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4AAA57-ADC7-4E17-9A04-EC2C217F76E3}"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6E0BFD4-BB1A-4AF4-B136-F2AB749F8096}" type="datetimeFigureOut">
              <a:rPr lang="tr-TR" smtClean="0"/>
              <a:pPr/>
              <a:t>9.12.2020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4AAA57-ADC7-4E17-9A04-EC2C217F76E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6E0BFD4-BB1A-4AF4-B136-F2AB749F8096}" type="datetimeFigureOut">
              <a:rPr lang="tr-TR" smtClean="0"/>
              <a:pPr/>
              <a:t>9.12.2020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4AAA57-ADC7-4E17-9A04-EC2C217F76E3}"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6E0BFD4-BB1A-4AF4-B136-F2AB749F8096}" type="datetimeFigureOut">
              <a:rPr lang="tr-TR" smtClean="0"/>
              <a:pPr/>
              <a:t>9.12.2020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4AAA57-ADC7-4E17-9A04-EC2C217F76E3}"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6E0BFD4-BB1A-4AF4-B136-F2AB749F8096}" type="datetimeFigureOut">
              <a:rPr lang="tr-TR" smtClean="0"/>
              <a:pPr/>
              <a:t>9.12.2020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4AAA57-ADC7-4E17-9A04-EC2C217F76E3}"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6E0BFD4-BB1A-4AF4-B136-F2AB749F8096}" type="datetimeFigureOut">
              <a:rPr lang="tr-TR" smtClean="0"/>
              <a:pPr/>
              <a:t>9.12.2020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F4AAA57-ADC7-4E17-9A04-EC2C217F76E3}"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6E0BFD4-BB1A-4AF4-B136-F2AB749F8096}" type="datetimeFigureOut">
              <a:rPr lang="tr-TR" smtClean="0"/>
              <a:pPr/>
              <a:t>9.12.2020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F4AAA57-ADC7-4E17-9A04-EC2C217F76E3}"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6E0BFD4-BB1A-4AF4-B136-F2AB749F8096}" type="datetimeFigureOut">
              <a:rPr lang="tr-TR" smtClean="0"/>
              <a:pPr/>
              <a:t>9.12.2020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F4AAA57-ADC7-4E17-9A04-EC2C217F76E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6E0BFD4-BB1A-4AF4-B136-F2AB749F8096}" type="datetimeFigureOut">
              <a:rPr lang="tr-TR" smtClean="0"/>
              <a:pPr/>
              <a:t>9.12.2020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F4AAA57-ADC7-4E17-9A04-EC2C217F76E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6E0BFD4-BB1A-4AF4-B136-F2AB749F8096}" type="datetimeFigureOut">
              <a:rPr lang="tr-TR" smtClean="0"/>
              <a:pPr/>
              <a:t>9.12.2020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F4AAA57-ADC7-4E17-9A04-EC2C217F76E3}"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6E0BFD4-BB1A-4AF4-B136-F2AB749F8096}" type="datetimeFigureOut">
              <a:rPr lang="tr-TR" smtClean="0"/>
              <a:pPr/>
              <a:t>9.12.2020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F4AAA57-ADC7-4E17-9A04-EC2C217F76E3}"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0BFD4-BB1A-4AF4-B136-F2AB749F8096}" type="datetimeFigureOut">
              <a:rPr lang="tr-TR" smtClean="0"/>
              <a:pPr/>
              <a:t>9.12.2020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AAA57-ADC7-4E17-9A04-EC2C217F76E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ltug.yalcintas@politics.Ankar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lagiarism.repec.org/offenders.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vib.be/en/news/Pages/Research-misconduct---The-grey-area-of-Questionable-Research-Practices.aspx"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urnitin.com/" TargetMode="External"/><Relationship Id="rId2" Type="http://schemas.openxmlformats.org/officeDocument/2006/relationships/hyperlink" Target="https://www.ithenticat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intihalkarlik.wordpress.com/" TargetMode="External"/><Relationship Id="rId2" Type="http://schemas.openxmlformats.org/officeDocument/2006/relationships/hyperlink" Target="http://plagiarism-turkish.blogspot.com.tr/" TargetMode="External"/><Relationship Id="rId1" Type="http://schemas.openxmlformats.org/officeDocument/2006/relationships/slideLayout" Target="../slideLayouts/slideLayout2.xml"/><Relationship Id="rId6" Type="http://schemas.openxmlformats.org/officeDocument/2006/relationships/hyperlink" Target="http://subjektif.org/2012/09/turkiye-akademisinin-arka-sokaklari/" TargetMode="External"/><Relationship Id="rId5" Type="http://schemas.openxmlformats.org/officeDocument/2006/relationships/hyperlink" Target="http://plagiarism-in-turkey.blogspot.com.tr/" TargetMode="External"/><Relationship Id="rId4" Type="http://schemas.openxmlformats.org/officeDocument/2006/relationships/hyperlink" Target="https://plagiarismkarlik.wordpress.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anayasa.gen.tr/usulsuz-alinti-sorunu.ht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İntihal</a:t>
            </a:r>
            <a:r>
              <a:rPr lang="en-GB" dirty="0" smtClean="0"/>
              <a:t> </a:t>
            </a:r>
            <a:r>
              <a:rPr lang="en-GB" dirty="0" err="1" smtClean="0"/>
              <a:t>Nedir</a:t>
            </a:r>
            <a:r>
              <a:rPr lang="en-GB" dirty="0" smtClean="0"/>
              <a:t>?</a:t>
            </a:r>
            <a:endParaRPr lang="en-GB" dirty="0"/>
          </a:p>
        </p:txBody>
      </p:sp>
      <p:sp>
        <p:nvSpPr>
          <p:cNvPr id="3" name="Subtitle 2"/>
          <p:cNvSpPr>
            <a:spLocks noGrp="1"/>
          </p:cNvSpPr>
          <p:nvPr>
            <p:ph type="subTitle" idx="1"/>
          </p:nvPr>
        </p:nvSpPr>
        <p:spPr/>
        <p:txBody>
          <a:bodyPr>
            <a:normAutofit/>
          </a:bodyPr>
          <a:lstStyle/>
          <a:p>
            <a:r>
              <a:rPr lang="en-GB" dirty="0" err="1" smtClean="0"/>
              <a:t>Altug</a:t>
            </a:r>
            <a:r>
              <a:rPr lang="en-GB" dirty="0" smtClean="0"/>
              <a:t> </a:t>
            </a:r>
            <a:r>
              <a:rPr lang="en-GB" dirty="0" err="1" smtClean="0"/>
              <a:t>Yalcintas</a:t>
            </a:r>
            <a:endParaRPr lang="en-GB" dirty="0" smtClean="0"/>
          </a:p>
          <a:p>
            <a:r>
              <a:rPr lang="en-GB" dirty="0" smtClean="0"/>
              <a:t>Ankara </a:t>
            </a:r>
            <a:r>
              <a:rPr lang="en-GB" dirty="0" err="1" smtClean="0"/>
              <a:t>Üniversitesi</a:t>
            </a:r>
            <a:endParaRPr lang="en-GB" dirty="0" smtClean="0"/>
          </a:p>
          <a:p>
            <a:r>
              <a:rPr lang="en-GB" dirty="0" smtClean="0">
                <a:hlinkClick r:id="rId2"/>
              </a:rPr>
              <a:t>altug.yalcintas@politics.ankara.edu.tr</a:t>
            </a:r>
            <a:r>
              <a:rPr lang="en-GB" dirty="0" smtClean="0"/>
              <a:t> </a:t>
            </a:r>
            <a:endParaRPr lang="en-GB" dirty="0"/>
          </a:p>
        </p:txBody>
      </p:sp>
    </p:spTree>
    <p:extLst>
      <p:ext uri="{BB962C8B-B14F-4D97-AF65-F5344CB8AC3E}">
        <p14:creationId xmlns:p14="http://schemas.microsoft.com/office/powerpoint/2010/main" val="78246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İntihâl</a:t>
            </a:r>
            <a:r>
              <a:rPr lang="en-GB" dirty="0" smtClean="0"/>
              <a:t> </a:t>
            </a:r>
            <a:r>
              <a:rPr lang="en-GB" dirty="0" err="1" smtClean="0"/>
              <a:t>Vakaları</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340768"/>
            <a:ext cx="8177420" cy="4680520"/>
          </a:xfrm>
        </p:spPr>
      </p:pic>
      <p:sp>
        <p:nvSpPr>
          <p:cNvPr id="5" name="TextBox 4"/>
          <p:cNvSpPr txBox="1"/>
          <p:nvPr/>
        </p:nvSpPr>
        <p:spPr>
          <a:xfrm>
            <a:off x="611560" y="6237312"/>
            <a:ext cx="3317703" cy="300082"/>
          </a:xfrm>
          <a:prstGeom prst="rect">
            <a:avLst/>
          </a:prstGeom>
          <a:noFill/>
        </p:spPr>
        <p:txBody>
          <a:bodyPr wrap="none" rtlCol="0">
            <a:spAutoFit/>
          </a:bodyPr>
          <a:lstStyle/>
          <a:p>
            <a:r>
              <a:rPr lang="en-GB" sz="1350" dirty="0">
                <a:hlinkClick r:id="rId3"/>
              </a:rPr>
              <a:t>https://plagiarism.repec.org/offenders.html</a:t>
            </a:r>
            <a:r>
              <a:rPr lang="en-GB" sz="1350" dirty="0"/>
              <a:t> </a:t>
            </a:r>
          </a:p>
        </p:txBody>
      </p:sp>
    </p:spTree>
    <p:extLst>
      <p:ext uri="{BB962C8B-B14F-4D97-AF65-F5344CB8AC3E}">
        <p14:creationId xmlns:p14="http://schemas.microsoft.com/office/powerpoint/2010/main" val="127326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l"/>
            <a:r>
              <a:rPr lang="en-GB" dirty="0" err="1" smtClean="0"/>
              <a:t>Alıntılama</a:t>
            </a:r>
            <a:endParaRPr lang="tr-TR" dirty="0" smtClean="0"/>
          </a:p>
        </p:txBody>
      </p:sp>
      <p:sp>
        <p:nvSpPr>
          <p:cNvPr id="3" name="2 İçerik Yer Tutucusu"/>
          <p:cNvSpPr>
            <a:spLocks noGrp="1"/>
          </p:cNvSpPr>
          <p:nvPr>
            <p:ph idx="1"/>
          </p:nvPr>
        </p:nvSpPr>
        <p:spPr/>
        <p:txBody>
          <a:bodyPr>
            <a:normAutofit/>
          </a:bodyPr>
          <a:lstStyle/>
          <a:p>
            <a:pPr>
              <a:buNone/>
            </a:pPr>
            <a:r>
              <a:rPr lang="tr-TR" b="1" dirty="0" smtClean="0"/>
              <a:t>1. Metin içinde</a:t>
            </a:r>
          </a:p>
        </p:txBody>
      </p:sp>
      <p:pic>
        <p:nvPicPr>
          <p:cNvPr id="19458" name="Picture 2" descr="C:\Users\samsung\Desktop\Clipboard01.jpg"/>
          <p:cNvPicPr>
            <a:picLocks noChangeAspect="1" noChangeArrowheads="1"/>
          </p:cNvPicPr>
          <p:nvPr/>
        </p:nvPicPr>
        <p:blipFill>
          <a:blip r:embed="rId2" cstate="print"/>
          <a:srcRect/>
          <a:stretch>
            <a:fillRect/>
          </a:stretch>
        </p:blipFill>
        <p:spPr bwMode="auto">
          <a:xfrm>
            <a:off x="219074" y="2492896"/>
            <a:ext cx="8529390" cy="1547488"/>
          </a:xfrm>
          <a:prstGeom prst="rect">
            <a:avLst/>
          </a:prstGeom>
          <a:noFill/>
        </p:spPr>
      </p:pic>
      <p:cxnSp>
        <p:nvCxnSpPr>
          <p:cNvPr id="6" name="5 Düz Bağlayıcı"/>
          <p:cNvCxnSpPr/>
          <p:nvPr/>
        </p:nvCxnSpPr>
        <p:spPr>
          <a:xfrm>
            <a:off x="6372200" y="3212976"/>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Düz Bağlayıcı"/>
          <p:cNvCxnSpPr/>
          <p:nvPr/>
        </p:nvCxnSpPr>
        <p:spPr>
          <a:xfrm>
            <a:off x="395536" y="3573016"/>
            <a:ext cx="8280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Düz Bağlayıcı"/>
          <p:cNvCxnSpPr/>
          <p:nvPr/>
        </p:nvCxnSpPr>
        <p:spPr>
          <a:xfrm>
            <a:off x="395536" y="3933056"/>
            <a:ext cx="82809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290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l"/>
            <a:r>
              <a:rPr lang="en-GB" dirty="0" err="1"/>
              <a:t>Alıntılama</a:t>
            </a:r>
            <a:endParaRPr lang="tr-TR" sz="2800" i="1" dirty="0" smtClean="0"/>
          </a:p>
        </p:txBody>
      </p:sp>
      <p:sp>
        <p:nvSpPr>
          <p:cNvPr id="3" name="2 İçerik Yer Tutucusu"/>
          <p:cNvSpPr>
            <a:spLocks noGrp="1"/>
          </p:cNvSpPr>
          <p:nvPr>
            <p:ph idx="1"/>
          </p:nvPr>
        </p:nvSpPr>
        <p:spPr/>
        <p:txBody>
          <a:bodyPr>
            <a:normAutofit/>
          </a:bodyPr>
          <a:lstStyle/>
          <a:p>
            <a:pPr>
              <a:buNone/>
            </a:pPr>
            <a:r>
              <a:rPr lang="tr-TR" b="1" dirty="0" smtClean="0"/>
              <a:t>2.  Blok alıntı</a:t>
            </a:r>
          </a:p>
        </p:txBody>
      </p:sp>
      <p:pic>
        <p:nvPicPr>
          <p:cNvPr id="20482" name="Picture 2" descr="C:\Users\samsung\Desktop\Clipboard02.jpg"/>
          <p:cNvPicPr>
            <a:picLocks noChangeAspect="1" noChangeArrowheads="1"/>
          </p:cNvPicPr>
          <p:nvPr/>
        </p:nvPicPr>
        <p:blipFill>
          <a:blip r:embed="rId3" cstate="print"/>
          <a:srcRect/>
          <a:stretch>
            <a:fillRect/>
          </a:stretch>
        </p:blipFill>
        <p:spPr bwMode="auto">
          <a:xfrm>
            <a:off x="1519335" y="2100789"/>
            <a:ext cx="6653065" cy="4712587"/>
          </a:xfrm>
          <a:prstGeom prst="rect">
            <a:avLst/>
          </a:prstGeom>
          <a:noFill/>
        </p:spPr>
      </p:pic>
      <p:sp>
        <p:nvSpPr>
          <p:cNvPr id="10" name="9 Oval"/>
          <p:cNvSpPr/>
          <p:nvPr/>
        </p:nvSpPr>
        <p:spPr>
          <a:xfrm>
            <a:off x="1979712" y="2996952"/>
            <a:ext cx="5904656" cy="2304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40857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err="1" smtClean="0"/>
              <a:t>Alıntı</a:t>
            </a:r>
            <a:r>
              <a:rPr lang="en-GB" dirty="0" smtClean="0"/>
              <a:t> </a:t>
            </a:r>
            <a:r>
              <a:rPr lang="en-GB" dirty="0" err="1" smtClean="0"/>
              <a:t>yapmadan</a:t>
            </a:r>
            <a:r>
              <a:rPr lang="en-GB" dirty="0" smtClean="0"/>
              <a:t> </a:t>
            </a:r>
            <a:r>
              <a:rPr lang="en-GB" dirty="0" err="1" smtClean="0"/>
              <a:t>referans</a:t>
            </a:r>
            <a:r>
              <a:rPr lang="en-GB" dirty="0" smtClean="0"/>
              <a:t> </a:t>
            </a:r>
            <a:r>
              <a:rPr lang="en-GB" dirty="0" err="1" smtClean="0"/>
              <a:t>vermek</a:t>
            </a:r>
            <a:endParaRPr lang="en-GB" dirty="0"/>
          </a:p>
        </p:txBody>
      </p:sp>
      <p:sp>
        <p:nvSpPr>
          <p:cNvPr id="3" name="Content Placeholder 2"/>
          <p:cNvSpPr>
            <a:spLocks noGrp="1"/>
          </p:cNvSpPr>
          <p:nvPr>
            <p:ph idx="1"/>
          </p:nvPr>
        </p:nvSpPr>
        <p:spPr/>
        <p:txBody>
          <a:bodyPr/>
          <a:lstStyle/>
          <a:p>
            <a:r>
              <a:rPr lang="en-GB" dirty="0" err="1" smtClean="0"/>
              <a:t>Alıntı</a:t>
            </a:r>
            <a:r>
              <a:rPr lang="en-GB" dirty="0" smtClean="0"/>
              <a:t> </a:t>
            </a:r>
            <a:r>
              <a:rPr lang="en-GB" dirty="0" err="1" smtClean="0"/>
              <a:t>yapmadan</a:t>
            </a:r>
            <a:r>
              <a:rPr lang="en-GB" dirty="0" smtClean="0"/>
              <a:t> da </a:t>
            </a:r>
            <a:r>
              <a:rPr lang="en-GB" dirty="0" err="1" smtClean="0"/>
              <a:t>referans</a:t>
            </a:r>
            <a:r>
              <a:rPr lang="en-GB" dirty="0" smtClean="0"/>
              <a:t> </a:t>
            </a:r>
            <a:r>
              <a:rPr lang="en-GB" dirty="0" err="1" smtClean="0"/>
              <a:t>verilebilir</a:t>
            </a:r>
            <a:r>
              <a:rPr lang="en-GB" dirty="0" smtClean="0"/>
              <a:t>.</a:t>
            </a:r>
          </a:p>
          <a:p>
            <a:endParaRPr lang="en-GB" dirty="0"/>
          </a:p>
          <a:p>
            <a:pPr marL="0" indent="0">
              <a:buNone/>
            </a:pPr>
            <a:r>
              <a:rPr lang="en-GB" dirty="0" err="1" smtClean="0"/>
              <a:t>Örnek</a:t>
            </a:r>
            <a:r>
              <a:rPr lang="en-GB" dirty="0" smtClean="0"/>
              <a:t>:</a:t>
            </a:r>
          </a:p>
          <a:p>
            <a:pPr marL="0" indent="0">
              <a:buNone/>
            </a:pPr>
            <a:r>
              <a:rPr lang="en-GB" dirty="0"/>
              <a:t>1980 </a:t>
            </a:r>
            <a:r>
              <a:rPr lang="en-GB" dirty="0" err="1"/>
              <a:t>yılından</a:t>
            </a:r>
            <a:r>
              <a:rPr lang="en-GB" dirty="0"/>
              <a:t> </a:t>
            </a:r>
            <a:r>
              <a:rPr lang="en-GB" dirty="0" err="1"/>
              <a:t>bu</a:t>
            </a:r>
            <a:r>
              <a:rPr lang="en-GB" dirty="0"/>
              <a:t> </a:t>
            </a:r>
            <a:r>
              <a:rPr lang="en-GB" dirty="0" err="1"/>
              <a:t>yana</a:t>
            </a:r>
            <a:r>
              <a:rPr lang="en-GB" dirty="0"/>
              <a:t> </a:t>
            </a:r>
            <a:r>
              <a:rPr lang="en-GB" dirty="0" err="1"/>
              <a:t>makro</a:t>
            </a:r>
            <a:r>
              <a:rPr lang="en-GB" dirty="0"/>
              <a:t> </a:t>
            </a:r>
            <a:r>
              <a:rPr lang="en-GB" dirty="0" err="1"/>
              <a:t>iktisat</a:t>
            </a:r>
            <a:r>
              <a:rPr lang="en-GB" dirty="0"/>
              <a:t> </a:t>
            </a:r>
            <a:r>
              <a:rPr lang="en-GB" dirty="0" err="1"/>
              <a:t>literatüründeki</a:t>
            </a:r>
            <a:r>
              <a:rPr lang="en-GB" dirty="0"/>
              <a:t> </a:t>
            </a:r>
            <a:r>
              <a:rPr lang="en-GB" dirty="0" err="1"/>
              <a:t>birçok</a:t>
            </a:r>
            <a:r>
              <a:rPr lang="en-GB" dirty="0"/>
              <a:t> </a:t>
            </a:r>
            <a:r>
              <a:rPr lang="en-GB" dirty="0" err="1"/>
              <a:t>ders</a:t>
            </a:r>
            <a:r>
              <a:rPr lang="en-GB" dirty="0"/>
              <a:t> </a:t>
            </a:r>
            <a:r>
              <a:rPr lang="en-GB" dirty="0" err="1"/>
              <a:t>kitabı</a:t>
            </a:r>
            <a:r>
              <a:rPr lang="en-GB" dirty="0"/>
              <a:t> (</a:t>
            </a:r>
            <a:r>
              <a:rPr lang="en-GB" dirty="0" err="1"/>
              <a:t>Rogoff</a:t>
            </a:r>
            <a:r>
              <a:rPr lang="en-GB" dirty="0"/>
              <a:t> 2004, Reinhart 1980, </a:t>
            </a:r>
            <a:r>
              <a:rPr lang="en-GB" dirty="0" err="1"/>
              <a:t>Mascollel</a:t>
            </a:r>
            <a:r>
              <a:rPr lang="en-GB" dirty="0"/>
              <a:t> 1975) </a:t>
            </a:r>
            <a:r>
              <a:rPr lang="en-GB" dirty="0" err="1"/>
              <a:t>şu</a:t>
            </a:r>
            <a:r>
              <a:rPr lang="en-GB" dirty="0"/>
              <a:t> </a:t>
            </a:r>
            <a:r>
              <a:rPr lang="en-GB" dirty="0" err="1"/>
              <a:t>meseleyi</a:t>
            </a:r>
            <a:r>
              <a:rPr lang="en-GB" dirty="0"/>
              <a:t> </a:t>
            </a:r>
            <a:r>
              <a:rPr lang="en-GB" dirty="0" err="1"/>
              <a:t>ıskalamıştır</a:t>
            </a:r>
            <a:r>
              <a:rPr lang="en-GB" dirty="0" smtClean="0"/>
              <a:t>.</a:t>
            </a:r>
          </a:p>
          <a:p>
            <a:endParaRPr lang="en-GB" dirty="0"/>
          </a:p>
        </p:txBody>
      </p:sp>
    </p:spTree>
    <p:extLst>
      <p:ext uri="{BB962C8B-B14F-4D97-AF65-F5344CB8AC3E}">
        <p14:creationId xmlns:p14="http://schemas.microsoft.com/office/powerpoint/2010/main" val="614947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Fikirler</a:t>
            </a:r>
            <a:r>
              <a:rPr lang="en-GB" dirty="0" smtClean="0"/>
              <a:t> </a:t>
            </a:r>
            <a:r>
              <a:rPr lang="en-GB" dirty="0" err="1" smtClean="0"/>
              <a:t>ve</a:t>
            </a:r>
            <a:r>
              <a:rPr lang="en-GB" dirty="0" smtClean="0"/>
              <a:t> </a:t>
            </a:r>
            <a:r>
              <a:rPr lang="en-GB" dirty="0" err="1" smtClean="0"/>
              <a:t>intihal</a:t>
            </a:r>
            <a:endParaRPr lang="en-GB" dirty="0"/>
          </a:p>
        </p:txBody>
      </p:sp>
      <p:sp>
        <p:nvSpPr>
          <p:cNvPr id="3" name="Content Placeholder 2"/>
          <p:cNvSpPr>
            <a:spLocks noGrp="1"/>
          </p:cNvSpPr>
          <p:nvPr>
            <p:ph idx="1"/>
          </p:nvPr>
        </p:nvSpPr>
        <p:spPr/>
        <p:txBody>
          <a:bodyPr/>
          <a:lstStyle/>
          <a:p>
            <a:r>
              <a:rPr lang="en-GB" dirty="0" err="1" smtClean="0"/>
              <a:t>Alıntı</a:t>
            </a:r>
            <a:r>
              <a:rPr lang="en-GB" dirty="0" smtClean="0"/>
              <a:t> </a:t>
            </a:r>
            <a:r>
              <a:rPr lang="en-GB" dirty="0" err="1" smtClean="0"/>
              <a:t>yapmadan</a:t>
            </a:r>
            <a:r>
              <a:rPr lang="en-GB" dirty="0" smtClean="0"/>
              <a:t> da </a:t>
            </a:r>
            <a:r>
              <a:rPr lang="en-GB" dirty="0" err="1" smtClean="0"/>
              <a:t>intihal</a:t>
            </a:r>
            <a:r>
              <a:rPr lang="en-GB" dirty="0" smtClean="0"/>
              <a:t> </a:t>
            </a:r>
            <a:r>
              <a:rPr lang="en-GB" dirty="0" err="1" smtClean="0"/>
              <a:t>söz</a:t>
            </a:r>
            <a:r>
              <a:rPr lang="en-GB" dirty="0" smtClean="0"/>
              <a:t> </a:t>
            </a:r>
            <a:r>
              <a:rPr lang="en-GB" dirty="0" err="1" smtClean="0"/>
              <a:t>konusu</a:t>
            </a:r>
            <a:r>
              <a:rPr lang="en-GB" dirty="0" smtClean="0"/>
              <a:t> </a:t>
            </a:r>
            <a:r>
              <a:rPr lang="en-GB" dirty="0" err="1" smtClean="0"/>
              <a:t>olabilir</a:t>
            </a:r>
            <a:r>
              <a:rPr lang="en-GB" dirty="0" smtClean="0"/>
              <a:t>.</a:t>
            </a:r>
          </a:p>
          <a:p>
            <a:endParaRPr lang="en-GB" dirty="0"/>
          </a:p>
          <a:p>
            <a:pPr marL="0" indent="0">
              <a:buNone/>
            </a:pPr>
            <a:r>
              <a:rPr lang="en-GB" dirty="0" err="1" smtClean="0"/>
              <a:t>Örnek</a:t>
            </a:r>
            <a:r>
              <a:rPr lang="en-GB" dirty="0" smtClean="0"/>
              <a:t> 1:</a:t>
            </a:r>
          </a:p>
          <a:p>
            <a:pPr marL="0" indent="0">
              <a:buNone/>
            </a:pPr>
            <a:r>
              <a:rPr lang="en-GB" dirty="0" smtClean="0"/>
              <a:t>Bu </a:t>
            </a:r>
            <a:r>
              <a:rPr lang="en-GB" dirty="0" err="1" smtClean="0"/>
              <a:t>çalışmada</a:t>
            </a:r>
            <a:r>
              <a:rPr lang="en-GB" dirty="0" smtClean="0"/>
              <a:t>, </a:t>
            </a:r>
            <a:r>
              <a:rPr lang="en-GB" b="1" dirty="0" err="1" smtClean="0"/>
              <a:t>daha</a:t>
            </a:r>
            <a:r>
              <a:rPr lang="en-GB" b="1" dirty="0" smtClean="0"/>
              <a:t> </a:t>
            </a:r>
            <a:r>
              <a:rPr lang="en-GB" b="1" dirty="0" err="1" smtClean="0"/>
              <a:t>önce</a:t>
            </a:r>
            <a:r>
              <a:rPr lang="en-GB" b="1" dirty="0" smtClean="0"/>
              <a:t> </a:t>
            </a:r>
            <a:r>
              <a:rPr lang="en-GB" b="1" dirty="0" err="1" smtClean="0"/>
              <a:t>hiçbir</a:t>
            </a:r>
            <a:r>
              <a:rPr lang="en-GB" b="1" dirty="0" smtClean="0"/>
              <a:t> </a:t>
            </a:r>
            <a:r>
              <a:rPr lang="en-GB" b="1" dirty="0" err="1" smtClean="0"/>
              <a:t>iktisatçı</a:t>
            </a:r>
            <a:r>
              <a:rPr lang="en-GB" b="1" dirty="0" smtClean="0"/>
              <a:t> </a:t>
            </a:r>
            <a:r>
              <a:rPr lang="en-GB" b="1" dirty="0" err="1" smtClean="0"/>
              <a:t>tarafından</a:t>
            </a:r>
            <a:r>
              <a:rPr lang="en-GB" b="1" dirty="0" smtClean="0"/>
              <a:t> </a:t>
            </a:r>
            <a:r>
              <a:rPr lang="en-GB" b="1" dirty="0" err="1" smtClean="0"/>
              <a:t>ele</a:t>
            </a:r>
            <a:r>
              <a:rPr lang="en-GB" b="1" dirty="0" smtClean="0"/>
              <a:t> </a:t>
            </a:r>
            <a:r>
              <a:rPr lang="en-GB" b="1" dirty="0" err="1" smtClean="0"/>
              <a:t>alınmamış</a:t>
            </a:r>
            <a:r>
              <a:rPr lang="en-GB" b="1" dirty="0" smtClean="0"/>
              <a:t> </a:t>
            </a:r>
            <a:r>
              <a:rPr lang="en-GB" b="1" dirty="0" err="1" smtClean="0"/>
              <a:t>olan</a:t>
            </a:r>
            <a:r>
              <a:rPr lang="en-GB" b="1" dirty="0" smtClean="0"/>
              <a:t> </a:t>
            </a:r>
            <a:r>
              <a:rPr lang="en-GB" b="1" dirty="0" err="1" smtClean="0"/>
              <a:t>kendiliğinden</a:t>
            </a:r>
            <a:r>
              <a:rPr lang="en-GB" b="1" dirty="0" smtClean="0"/>
              <a:t> </a:t>
            </a:r>
            <a:r>
              <a:rPr lang="en-GB" b="1" dirty="0" err="1" smtClean="0"/>
              <a:t>düzen</a:t>
            </a:r>
            <a:r>
              <a:rPr lang="en-GB" b="1" dirty="0" smtClean="0"/>
              <a:t> </a:t>
            </a:r>
            <a:r>
              <a:rPr lang="en-GB" b="1" dirty="0" err="1" smtClean="0"/>
              <a:t>kavramı</a:t>
            </a:r>
            <a:r>
              <a:rPr lang="en-GB" dirty="0" err="1" smtClean="0"/>
              <a:t>nın</a:t>
            </a:r>
            <a:r>
              <a:rPr lang="en-GB" dirty="0" smtClean="0"/>
              <a:t> </a:t>
            </a:r>
            <a:r>
              <a:rPr lang="en-GB" dirty="0" err="1" smtClean="0"/>
              <a:t>önemini</a:t>
            </a:r>
            <a:r>
              <a:rPr lang="en-GB" dirty="0" smtClean="0"/>
              <a:t> </a:t>
            </a:r>
            <a:r>
              <a:rPr lang="en-GB" dirty="0" err="1" smtClean="0"/>
              <a:t>örneklerle</a:t>
            </a:r>
            <a:r>
              <a:rPr lang="en-GB" dirty="0" smtClean="0"/>
              <a:t> </a:t>
            </a:r>
            <a:r>
              <a:rPr lang="en-GB" dirty="0" err="1" smtClean="0"/>
              <a:t>açıklayacağım</a:t>
            </a:r>
            <a:r>
              <a:rPr lang="en-GB" dirty="0" smtClean="0"/>
              <a:t>.</a:t>
            </a:r>
            <a:endParaRPr lang="en-GB" dirty="0"/>
          </a:p>
        </p:txBody>
      </p:sp>
    </p:spTree>
    <p:extLst>
      <p:ext uri="{BB962C8B-B14F-4D97-AF65-F5344CB8AC3E}">
        <p14:creationId xmlns:p14="http://schemas.microsoft.com/office/powerpoint/2010/main" val="365914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Fikirler</a:t>
            </a:r>
            <a:r>
              <a:rPr lang="en-GB" dirty="0" smtClean="0"/>
              <a:t> </a:t>
            </a:r>
            <a:r>
              <a:rPr lang="en-GB" dirty="0" err="1" smtClean="0"/>
              <a:t>ve</a:t>
            </a:r>
            <a:r>
              <a:rPr lang="en-GB" dirty="0" smtClean="0"/>
              <a:t> </a:t>
            </a:r>
            <a:r>
              <a:rPr lang="en-GB" dirty="0" err="1" smtClean="0"/>
              <a:t>intihal</a:t>
            </a:r>
            <a:endParaRPr lang="en-GB" dirty="0"/>
          </a:p>
        </p:txBody>
      </p:sp>
      <p:sp>
        <p:nvSpPr>
          <p:cNvPr id="3" name="Content Placeholder 2"/>
          <p:cNvSpPr>
            <a:spLocks noGrp="1"/>
          </p:cNvSpPr>
          <p:nvPr>
            <p:ph idx="1"/>
          </p:nvPr>
        </p:nvSpPr>
        <p:spPr/>
        <p:txBody>
          <a:bodyPr/>
          <a:lstStyle/>
          <a:p>
            <a:r>
              <a:rPr lang="en-GB" dirty="0" err="1" smtClean="0"/>
              <a:t>Alıntı</a:t>
            </a:r>
            <a:r>
              <a:rPr lang="en-GB" dirty="0" smtClean="0"/>
              <a:t> </a:t>
            </a:r>
            <a:r>
              <a:rPr lang="en-GB" dirty="0" err="1" smtClean="0"/>
              <a:t>yapmadan</a:t>
            </a:r>
            <a:r>
              <a:rPr lang="en-GB" dirty="0" smtClean="0"/>
              <a:t> da </a:t>
            </a:r>
            <a:r>
              <a:rPr lang="en-GB" dirty="0" err="1" smtClean="0"/>
              <a:t>intihal</a:t>
            </a:r>
            <a:r>
              <a:rPr lang="en-GB" dirty="0" smtClean="0"/>
              <a:t> </a:t>
            </a:r>
            <a:r>
              <a:rPr lang="en-GB" dirty="0" err="1" smtClean="0"/>
              <a:t>söz</a:t>
            </a:r>
            <a:r>
              <a:rPr lang="en-GB" dirty="0" smtClean="0"/>
              <a:t> </a:t>
            </a:r>
            <a:r>
              <a:rPr lang="en-GB" dirty="0" err="1" smtClean="0"/>
              <a:t>konusu</a:t>
            </a:r>
            <a:r>
              <a:rPr lang="en-GB" dirty="0" smtClean="0"/>
              <a:t> </a:t>
            </a:r>
            <a:r>
              <a:rPr lang="en-GB" dirty="0" err="1" smtClean="0"/>
              <a:t>olabilir</a:t>
            </a:r>
            <a:r>
              <a:rPr lang="en-GB" dirty="0" smtClean="0"/>
              <a:t>.</a:t>
            </a:r>
          </a:p>
          <a:p>
            <a:endParaRPr lang="en-GB" dirty="0"/>
          </a:p>
          <a:p>
            <a:pPr marL="0" indent="0">
              <a:buNone/>
            </a:pPr>
            <a:r>
              <a:rPr lang="en-GB" dirty="0" err="1" smtClean="0"/>
              <a:t>Örnek</a:t>
            </a:r>
            <a:r>
              <a:rPr lang="en-GB" dirty="0" smtClean="0"/>
              <a:t> 2:</a:t>
            </a:r>
          </a:p>
          <a:p>
            <a:pPr marL="0" indent="0">
              <a:buNone/>
            </a:pPr>
            <a:r>
              <a:rPr lang="en-GB" dirty="0" err="1" smtClean="0"/>
              <a:t>Çeviri</a:t>
            </a:r>
            <a:r>
              <a:rPr lang="en-GB" dirty="0" smtClean="0"/>
              <a:t> </a:t>
            </a:r>
            <a:r>
              <a:rPr lang="en-GB" dirty="0" err="1" smtClean="0"/>
              <a:t>metinler</a:t>
            </a:r>
            <a:endParaRPr lang="en-GB" dirty="0"/>
          </a:p>
        </p:txBody>
      </p:sp>
    </p:spTree>
    <p:extLst>
      <p:ext uri="{BB962C8B-B14F-4D97-AF65-F5344CB8AC3E}">
        <p14:creationId xmlns:p14="http://schemas.microsoft.com/office/powerpoint/2010/main" val="856962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GB" dirty="0" err="1" smtClean="0"/>
              <a:t>Önemli</a:t>
            </a:r>
            <a:r>
              <a:rPr lang="en-GB" dirty="0" smtClean="0"/>
              <a:t> </a:t>
            </a:r>
            <a:r>
              <a:rPr lang="en-GB" dirty="0" err="1" smtClean="0"/>
              <a:t>bir</a:t>
            </a:r>
            <a:r>
              <a:rPr lang="en-GB" dirty="0" smtClean="0"/>
              <a:t> not</a:t>
            </a:r>
            <a:endParaRPr lang="tr-TR" dirty="0"/>
          </a:p>
        </p:txBody>
      </p:sp>
      <p:sp>
        <p:nvSpPr>
          <p:cNvPr id="3" name="İçerik Yer Tutucusu 2"/>
          <p:cNvSpPr>
            <a:spLocks noGrp="1"/>
          </p:cNvSpPr>
          <p:nvPr>
            <p:ph idx="1"/>
          </p:nvPr>
        </p:nvSpPr>
        <p:spPr/>
        <p:txBody>
          <a:bodyPr/>
          <a:lstStyle/>
          <a:p>
            <a:r>
              <a:rPr lang="en-GB" dirty="0" smtClean="0"/>
              <a:t>FSEK (</a:t>
            </a:r>
            <a:r>
              <a:rPr lang="en-GB" dirty="0" err="1" smtClean="0"/>
              <a:t>Fikir</a:t>
            </a:r>
            <a:r>
              <a:rPr lang="en-GB" dirty="0" smtClean="0"/>
              <a:t> </a:t>
            </a:r>
            <a:r>
              <a:rPr lang="en-GB" dirty="0" err="1" smtClean="0"/>
              <a:t>ve</a:t>
            </a:r>
            <a:r>
              <a:rPr lang="en-GB" dirty="0" smtClean="0"/>
              <a:t> </a:t>
            </a:r>
            <a:r>
              <a:rPr lang="en-GB" dirty="0" err="1" smtClean="0"/>
              <a:t>Sanat</a:t>
            </a:r>
            <a:r>
              <a:rPr lang="en-GB" dirty="0" smtClean="0"/>
              <a:t> </a:t>
            </a:r>
            <a:r>
              <a:rPr lang="en-GB" dirty="0" err="1" smtClean="0"/>
              <a:t>Eserleri</a:t>
            </a:r>
            <a:r>
              <a:rPr lang="en-GB" dirty="0" smtClean="0"/>
              <a:t> </a:t>
            </a:r>
            <a:r>
              <a:rPr lang="en-GB" dirty="0" err="1" smtClean="0"/>
              <a:t>Kanunu</a:t>
            </a:r>
            <a:r>
              <a:rPr lang="en-GB" dirty="0" smtClean="0"/>
              <a:t>), </a:t>
            </a:r>
            <a:r>
              <a:rPr lang="en-GB" b="1" dirty="0" err="1" smtClean="0"/>
              <a:t>fikriler</a:t>
            </a:r>
            <a:r>
              <a:rPr lang="en-GB" dirty="0" err="1" smtClean="0"/>
              <a:t>i</a:t>
            </a:r>
            <a:r>
              <a:rPr lang="en-GB" dirty="0" smtClean="0"/>
              <a:t> </a:t>
            </a:r>
            <a:r>
              <a:rPr lang="en-GB" dirty="0" err="1" smtClean="0"/>
              <a:t>koruma</a:t>
            </a:r>
            <a:r>
              <a:rPr lang="en-GB" dirty="0" smtClean="0"/>
              <a:t> </a:t>
            </a:r>
            <a:r>
              <a:rPr lang="en-GB" dirty="0" err="1" smtClean="0"/>
              <a:t>altına</a:t>
            </a:r>
            <a:r>
              <a:rPr lang="en-GB" dirty="0" smtClean="0"/>
              <a:t> </a:t>
            </a:r>
            <a:r>
              <a:rPr lang="en-GB" dirty="0" err="1" smtClean="0"/>
              <a:t>almaz</a:t>
            </a:r>
            <a:r>
              <a:rPr lang="en-GB" dirty="0" smtClean="0"/>
              <a:t>, </a:t>
            </a:r>
            <a:r>
              <a:rPr lang="en-GB" b="1" dirty="0" err="1" smtClean="0"/>
              <a:t>eserler</a:t>
            </a:r>
            <a:r>
              <a:rPr lang="en-GB" dirty="0" err="1" smtClean="0"/>
              <a:t>i</a:t>
            </a:r>
            <a:r>
              <a:rPr lang="en-GB" dirty="0" smtClean="0"/>
              <a:t> </a:t>
            </a:r>
            <a:r>
              <a:rPr lang="en-GB" dirty="0" err="1" smtClean="0"/>
              <a:t>koruma</a:t>
            </a:r>
            <a:r>
              <a:rPr lang="en-GB" dirty="0" smtClean="0"/>
              <a:t> </a:t>
            </a:r>
            <a:r>
              <a:rPr lang="en-GB" dirty="0" err="1" smtClean="0"/>
              <a:t>altına</a:t>
            </a:r>
            <a:r>
              <a:rPr lang="en-GB" dirty="0" smtClean="0"/>
              <a:t> </a:t>
            </a:r>
            <a:r>
              <a:rPr lang="en-GB" dirty="0" err="1" smtClean="0"/>
              <a:t>alır</a:t>
            </a:r>
            <a:r>
              <a:rPr lang="en-GB" dirty="0" smtClean="0"/>
              <a:t>.</a:t>
            </a:r>
          </a:p>
          <a:p>
            <a:r>
              <a:rPr lang="en-GB" dirty="0" err="1" smtClean="0"/>
              <a:t>Buradaki</a:t>
            </a:r>
            <a:r>
              <a:rPr lang="en-GB" dirty="0" smtClean="0"/>
              <a:t> </a:t>
            </a:r>
            <a:r>
              <a:rPr lang="en-GB" dirty="0" err="1" smtClean="0"/>
              <a:t>çelişkiyi</a:t>
            </a:r>
            <a:r>
              <a:rPr lang="en-GB" dirty="0" smtClean="0"/>
              <a:t> </a:t>
            </a:r>
            <a:r>
              <a:rPr lang="en-GB" dirty="0" err="1" smtClean="0"/>
              <a:t>bulunuz</a:t>
            </a:r>
            <a:r>
              <a:rPr lang="en-GB" dirty="0" smtClean="0"/>
              <a:t>!</a:t>
            </a:r>
          </a:p>
          <a:p>
            <a:r>
              <a:rPr lang="en-GB" dirty="0" err="1" smtClean="0"/>
              <a:t>Fikri</a:t>
            </a:r>
            <a:r>
              <a:rPr lang="en-GB" dirty="0" smtClean="0"/>
              <a:t> </a:t>
            </a:r>
            <a:r>
              <a:rPr lang="en-GB" dirty="0" err="1" smtClean="0"/>
              <a:t>mülkiyet</a:t>
            </a:r>
            <a:r>
              <a:rPr lang="en-GB" dirty="0" smtClean="0"/>
              <a:t> </a:t>
            </a:r>
            <a:r>
              <a:rPr lang="en-GB" dirty="0" err="1" smtClean="0"/>
              <a:t>hukuku</a:t>
            </a:r>
            <a:r>
              <a:rPr lang="en-GB" dirty="0" smtClean="0"/>
              <a:t> </a:t>
            </a:r>
            <a:r>
              <a:rPr lang="en-GB" dirty="0" smtClean="0">
                <a:sym typeface="Wingdings" panose="05000000000000000000" pitchFamily="2" charset="2"/>
              </a:rPr>
              <a:t> </a:t>
            </a:r>
            <a:r>
              <a:rPr lang="en-GB" dirty="0" err="1" smtClean="0">
                <a:sym typeface="Wingdings" panose="05000000000000000000" pitchFamily="2" charset="2"/>
              </a:rPr>
              <a:t>fikri</a:t>
            </a:r>
            <a:r>
              <a:rPr lang="en-GB" dirty="0" smtClean="0">
                <a:sym typeface="Wingdings" panose="05000000000000000000" pitchFamily="2" charset="2"/>
              </a:rPr>
              <a:t> </a:t>
            </a:r>
            <a:r>
              <a:rPr lang="en-GB" dirty="0" err="1" smtClean="0">
                <a:sym typeface="Wingdings" panose="05000000000000000000" pitchFamily="2" charset="2"/>
              </a:rPr>
              <a:t>mülkiyet</a:t>
            </a:r>
            <a:r>
              <a:rPr lang="en-GB" dirty="0" smtClean="0">
                <a:sym typeface="Wingdings" panose="05000000000000000000" pitchFamily="2" charset="2"/>
              </a:rPr>
              <a:t> </a:t>
            </a:r>
            <a:r>
              <a:rPr lang="en-GB" dirty="0" err="1" smtClean="0">
                <a:sym typeface="Wingdings" panose="05000000000000000000" pitchFamily="2" charset="2"/>
              </a:rPr>
              <a:t>ahlâkı</a:t>
            </a:r>
            <a:endParaRPr lang="en-GB" dirty="0" smtClean="0"/>
          </a:p>
          <a:p>
            <a:endParaRPr lang="tr-TR" dirty="0"/>
          </a:p>
        </p:txBody>
      </p:sp>
    </p:spTree>
    <p:extLst>
      <p:ext uri="{BB962C8B-B14F-4D97-AF65-F5344CB8AC3E}">
        <p14:creationId xmlns:p14="http://schemas.microsoft.com/office/powerpoint/2010/main" val="458227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Adil</a:t>
            </a:r>
            <a:r>
              <a:rPr lang="en-GB" dirty="0" smtClean="0"/>
              <a:t> </a:t>
            </a:r>
            <a:r>
              <a:rPr lang="en-GB" dirty="0" err="1" smtClean="0"/>
              <a:t>kullanım</a:t>
            </a:r>
            <a:r>
              <a:rPr lang="en-GB" dirty="0" smtClean="0"/>
              <a:t> (</a:t>
            </a:r>
            <a:r>
              <a:rPr lang="en-GB" i="1" dirty="0" smtClean="0"/>
              <a:t>fair use</a:t>
            </a:r>
            <a:r>
              <a:rPr lang="en-GB" dirty="0" smtClean="0"/>
              <a:t>) - 1</a:t>
            </a:r>
            <a:endParaRPr lang="en-GB" dirty="0"/>
          </a:p>
        </p:txBody>
      </p:sp>
      <p:sp>
        <p:nvSpPr>
          <p:cNvPr id="3" name="Content Placeholder 2"/>
          <p:cNvSpPr>
            <a:spLocks noGrp="1"/>
          </p:cNvSpPr>
          <p:nvPr>
            <p:ph idx="1"/>
          </p:nvPr>
        </p:nvSpPr>
        <p:spPr/>
        <p:txBody>
          <a:bodyPr>
            <a:normAutofit/>
          </a:bodyPr>
          <a:lstStyle/>
          <a:p>
            <a:pPr marL="0" indent="0">
              <a:buNone/>
            </a:pPr>
            <a:r>
              <a:rPr lang="en-GB" dirty="0" err="1" smtClean="0"/>
              <a:t>Kaynağı</a:t>
            </a:r>
            <a:r>
              <a:rPr lang="en-GB" dirty="0" smtClean="0"/>
              <a:t> </a:t>
            </a:r>
            <a:r>
              <a:rPr lang="en-GB" dirty="0"/>
              <a:t>tam </a:t>
            </a:r>
            <a:r>
              <a:rPr lang="en-GB" dirty="0" err="1"/>
              <a:t>ve</a:t>
            </a:r>
            <a:r>
              <a:rPr lang="en-GB" dirty="0"/>
              <a:t> </a:t>
            </a:r>
            <a:r>
              <a:rPr lang="en-GB" dirty="0" err="1"/>
              <a:t>doğru</a:t>
            </a:r>
            <a:r>
              <a:rPr lang="en-GB" dirty="0"/>
              <a:t> </a:t>
            </a:r>
            <a:r>
              <a:rPr lang="en-GB" dirty="0" err="1"/>
              <a:t>şekilde</a:t>
            </a:r>
            <a:r>
              <a:rPr lang="en-GB" dirty="0"/>
              <a:t> </a:t>
            </a:r>
            <a:r>
              <a:rPr lang="en-GB" dirty="0" err="1"/>
              <a:t>vermek</a:t>
            </a:r>
            <a:r>
              <a:rPr lang="en-GB" dirty="0"/>
              <a:t> </a:t>
            </a:r>
            <a:r>
              <a:rPr lang="en-GB" dirty="0" err="1" smtClean="0"/>
              <a:t>şartıya</a:t>
            </a:r>
            <a:endParaRPr lang="en-GB" dirty="0" smtClean="0"/>
          </a:p>
          <a:p>
            <a:endParaRPr lang="en-GB" dirty="0"/>
          </a:p>
          <a:p>
            <a:r>
              <a:rPr lang="en-GB" dirty="0" smtClean="0"/>
              <a:t>400 </a:t>
            </a:r>
            <a:r>
              <a:rPr lang="en-GB" dirty="0" err="1" smtClean="0"/>
              <a:t>kelimeye</a:t>
            </a:r>
            <a:r>
              <a:rPr lang="en-GB" dirty="0" smtClean="0"/>
              <a:t> </a:t>
            </a:r>
            <a:r>
              <a:rPr lang="en-GB" dirty="0" err="1" smtClean="0"/>
              <a:t>kadar</a:t>
            </a:r>
            <a:r>
              <a:rPr lang="en-GB" dirty="0" smtClean="0"/>
              <a:t> </a:t>
            </a:r>
            <a:r>
              <a:rPr lang="en-GB" dirty="0" err="1" smtClean="0"/>
              <a:t>yapılan</a:t>
            </a:r>
            <a:r>
              <a:rPr lang="en-GB" dirty="0" smtClean="0"/>
              <a:t> </a:t>
            </a:r>
            <a:r>
              <a:rPr lang="en-GB" dirty="0" err="1" smtClean="0"/>
              <a:t>alıntılar</a:t>
            </a:r>
            <a:endParaRPr lang="en-GB" dirty="0" smtClean="0"/>
          </a:p>
          <a:p>
            <a:r>
              <a:rPr lang="en-GB" dirty="0" err="1" smtClean="0"/>
              <a:t>Kitapları</a:t>
            </a:r>
            <a:r>
              <a:rPr lang="en-GB" dirty="0" smtClean="0"/>
              <a:t> </a:t>
            </a:r>
            <a:r>
              <a:rPr lang="en-GB" dirty="0" err="1" smtClean="0"/>
              <a:t>ön</a:t>
            </a:r>
            <a:r>
              <a:rPr lang="en-GB" dirty="0" smtClean="0"/>
              <a:t> </a:t>
            </a:r>
            <a:r>
              <a:rPr lang="en-GB" dirty="0" err="1" smtClean="0"/>
              <a:t>ve</a:t>
            </a:r>
            <a:r>
              <a:rPr lang="en-GB" dirty="0" smtClean="0"/>
              <a:t> </a:t>
            </a:r>
            <a:r>
              <a:rPr lang="en-GB" dirty="0" err="1" smtClean="0"/>
              <a:t>arka</a:t>
            </a:r>
            <a:r>
              <a:rPr lang="en-GB" dirty="0" smtClean="0"/>
              <a:t> </a:t>
            </a:r>
            <a:r>
              <a:rPr lang="en-GB" dirty="0" err="1" smtClean="0"/>
              <a:t>kapakları</a:t>
            </a:r>
            <a:r>
              <a:rPr lang="en-GB" dirty="0" smtClean="0"/>
              <a:t> </a:t>
            </a:r>
            <a:r>
              <a:rPr lang="en-GB" dirty="0" err="1" smtClean="0"/>
              <a:t>ile</a:t>
            </a:r>
            <a:r>
              <a:rPr lang="en-GB" dirty="0" smtClean="0"/>
              <a:t> </a:t>
            </a:r>
            <a:r>
              <a:rPr lang="en-GB" dirty="0" err="1" smtClean="0"/>
              <a:t>künye</a:t>
            </a:r>
            <a:r>
              <a:rPr lang="en-GB" dirty="0" smtClean="0"/>
              <a:t> </a:t>
            </a:r>
            <a:r>
              <a:rPr lang="en-GB" dirty="0" err="1" smtClean="0"/>
              <a:t>bilgileri</a:t>
            </a:r>
            <a:endParaRPr lang="en-GB" dirty="0" smtClean="0"/>
          </a:p>
          <a:p>
            <a:pPr marL="0" indent="0">
              <a:buNone/>
            </a:pPr>
            <a:endParaRPr lang="en-GB" dirty="0" smtClean="0"/>
          </a:p>
          <a:p>
            <a:pPr marL="0" indent="0">
              <a:buNone/>
            </a:pPr>
            <a:r>
              <a:rPr lang="en-GB" dirty="0" err="1" smtClean="0"/>
              <a:t>için</a:t>
            </a:r>
            <a:r>
              <a:rPr lang="en-GB" dirty="0" smtClean="0"/>
              <a:t> </a:t>
            </a:r>
            <a:r>
              <a:rPr lang="en-GB" dirty="0" err="1" smtClean="0"/>
              <a:t>herhangi</a:t>
            </a:r>
            <a:r>
              <a:rPr lang="en-GB" dirty="0" smtClean="0"/>
              <a:t> </a:t>
            </a:r>
            <a:r>
              <a:rPr lang="en-GB" dirty="0" err="1"/>
              <a:t>bir</a:t>
            </a:r>
            <a:r>
              <a:rPr lang="en-GB" dirty="0"/>
              <a:t> </a:t>
            </a:r>
            <a:r>
              <a:rPr lang="en-GB" dirty="0" err="1"/>
              <a:t>izin</a:t>
            </a:r>
            <a:r>
              <a:rPr lang="en-GB" dirty="0"/>
              <a:t> </a:t>
            </a:r>
            <a:r>
              <a:rPr lang="en-GB" dirty="0" err="1"/>
              <a:t>almaya</a:t>
            </a:r>
            <a:r>
              <a:rPr lang="en-GB" dirty="0"/>
              <a:t> </a:t>
            </a:r>
            <a:r>
              <a:rPr lang="en-GB" dirty="0" err="1"/>
              <a:t>gerek</a:t>
            </a:r>
            <a:r>
              <a:rPr lang="en-GB" dirty="0"/>
              <a:t> </a:t>
            </a:r>
            <a:r>
              <a:rPr lang="en-GB" dirty="0" err="1"/>
              <a:t>yoktur</a:t>
            </a:r>
            <a:r>
              <a:rPr lang="en-GB" dirty="0" smtClean="0"/>
              <a:t>. </a:t>
            </a:r>
            <a:r>
              <a:rPr lang="en-GB" dirty="0" err="1" smtClean="0"/>
              <a:t>Bunlar</a:t>
            </a:r>
            <a:r>
              <a:rPr lang="en-GB" dirty="0" smtClean="0"/>
              <a:t> </a:t>
            </a:r>
            <a:r>
              <a:rPr lang="en-GB" dirty="0" err="1" smtClean="0"/>
              <a:t>çoğaltılabilir</a:t>
            </a:r>
            <a:r>
              <a:rPr lang="en-GB" dirty="0" smtClean="0"/>
              <a:t>, </a:t>
            </a:r>
            <a:r>
              <a:rPr lang="en-GB" dirty="0" err="1" smtClean="0"/>
              <a:t>kopyalanabilir</a:t>
            </a:r>
            <a:r>
              <a:rPr lang="en-GB" dirty="0" smtClean="0"/>
              <a:t>.</a:t>
            </a:r>
            <a:endParaRPr lang="en-GB" dirty="0"/>
          </a:p>
        </p:txBody>
      </p:sp>
    </p:spTree>
    <p:extLst>
      <p:ext uri="{BB962C8B-B14F-4D97-AF65-F5344CB8AC3E}">
        <p14:creationId xmlns:p14="http://schemas.microsoft.com/office/powerpoint/2010/main" val="1792206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Adil</a:t>
            </a:r>
            <a:r>
              <a:rPr lang="en-GB" dirty="0" smtClean="0"/>
              <a:t> </a:t>
            </a:r>
            <a:r>
              <a:rPr lang="en-GB" dirty="0" err="1" smtClean="0"/>
              <a:t>kullanım</a:t>
            </a:r>
            <a:r>
              <a:rPr lang="en-GB" dirty="0" smtClean="0"/>
              <a:t> (</a:t>
            </a:r>
            <a:r>
              <a:rPr lang="en-GB" i="1" dirty="0" smtClean="0"/>
              <a:t>fair use</a:t>
            </a:r>
            <a:r>
              <a:rPr lang="en-GB" dirty="0" smtClean="0"/>
              <a:t>) - 2</a:t>
            </a:r>
            <a:endParaRPr lang="en-GB" dirty="0"/>
          </a:p>
        </p:txBody>
      </p:sp>
      <p:sp>
        <p:nvSpPr>
          <p:cNvPr id="3" name="Content Placeholder 2"/>
          <p:cNvSpPr>
            <a:spLocks noGrp="1"/>
          </p:cNvSpPr>
          <p:nvPr>
            <p:ph idx="1"/>
          </p:nvPr>
        </p:nvSpPr>
        <p:spPr/>
        <p:txBody>
          <a:bodyPr/>
          <a:lstStyle/>
          <a:p>
            <a:r>
              <a:rPr lang="en-GB" dirty="0" err="1" smtClean="0"/>
              <a:t>Çoğunlukla</a:t>
            </a:r>
            <a:r>
              <a:rPr lang="en-GB" dirty="0" smtClean="0"/>
              <a:t>, </a:t>
            </a:r>
            <a:r>
              <a:rPr lang="en-GB" dirty="0" err="1" smtClean="0"/>
              <a:t>tablolar</a:t>
            </a:r>
            <a:r>
              <a:rPr lang="en-GB" dirty="0" smtClean="0"/>
              <a:t> </a:t>
            </a:r>
            <a:r>
              <a:rPr lang="en-GB" dirty="0" err="1" smtClean="0"/>
              <a:t>ve</a:t>
            </a:r>
            <a:r>
              <a:rPr lang="en-GB" dirty="0" smtClean="0"/>
              <a:t> </a:t>
            </a:r>
            <a:r>
              <a:rPr lang="en-GB" dirty="0" err="1" smtClean="0"/>
              <a:t>görselleri</a:t>
            </a:r>
            <a:r>
              <a:rPr lang="en-GB" dirty="0" smtClean="0"/>
              <a:t> </a:t>
            </a:r>
            <a:r>
              <a:rPr lang="en-GB" dirty="0" err="1" smtClean="0"/>
              <a:t>tekrar</a:t>
            </a:r>
            <a:r>
              <a:rPr lang="en-GB" dirty="0" smtClean="0"/>
              <a:t> </a:t>
            </a:r>
            <a:r>
              <a:rPr lang="en-GB" dirty="0" err="1" smtClean="0"/>
              <a:t>kullanmak</a:t>
            </a:r>
            <a:r>
              <a:rPr lang="en-GB" dirty="0" smtClean="0"/>
              <a:t> (</a:t>
            </a:r>
            <a:r>
              <a:rPr lang="en-GB" dirty="0" err="1" smtClean="0"/>
              <a:t>iktibas</a:t>
            </a:r>
            <a:r>
              <a:rPr lang="en-GB" dirty="0" smtClean="0"/>
              <a:t>) </a:t>
            </a:r>
            <a:r>
              <a:rPr lang="en-GB" dirty="0" err="1" smtClean="0"/>
              <a:t>için</a:t>
            </a:r>
            <a:r>
              <a:rPr lang="en-GB" dirty="0" smtClean="0"/>
              <a:t> </a:t>
            </a:r>
            <a:r>
              <a:rPr lang="en-GB" dirty="0" err="1" smtClean="0"/>
              <a:t>yazılı</a:t>
            </a:r>
            <a:r>
              <a:rPr lang="en-GB" dirty="0" smtClean="0"/>
              <a:t> </a:t>
            </a:r>
            <a:r>
              <a:rPr lang="en-GB" dirty="0" err="1" smtClean="0"/>
              <a:t>izin</a:t>
            </a:r>
            <a:r>
              <a:rPr lang="en-GB" dirty="0" smtClean="0"/>
              <a:t> </a:t>
            </a:r>
            <a:r>
              <a:rPr lang="en-GB" dirty="0" err="1" smtClean="0"/>
              <a:t>almak</a:t>
            </a:r>
            <a:r>
              <a:rPr lang="en-GB" dirty="0" smtClean="0"/>
              <a:t> </a:t>
            </a:r>
            <a:r>
              <a:rPr lang="en-GB" dirty="0" err="1" smtClean="0"/>
              <a:t>gerekir</a:t>
            </a:r>
            <a:r>
              <a:rPr lang="en-GB" dirty="0" smtClean="0"/>
              <a:t>. </a:t>
            </a:r>
            <a:endParaRPr lang="en-GB" dirty="0"/>
          </a:p>
        </p:txBody>
      </p:sp>
    </p:spTree>
    <p:extLst>
      <p:ext uri="{BB962C8B-B14F-4D97-AF65-F5344CB8AC3E}">
        <p14:creationId xmlns:p14="http://schemas.microsoft.com/office/powerpoint/2010/main" val="2727574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l"/>
            <a:r>
              <a:rPr lang="en-GB" dirty="0" err="1"/>
              <a:t>P</a:t>
            </a:r>
            <a:r>
              <a:rPr lang="en-GB" dirty="0" err="1" smtClean="0"/>
              <a:t>ozitif</a:t>
            </a:r>
            <a:r>
              <a:rPr lang="en-GB" dirty="0" smtClean="0"/>
              <a:t> </a:t>
            </a:r>
            <a:r>
              <a:rPr lang="en-GB" dirty="0" err="1" smtClean="0"/>
              <a:t>hukuk</a:t>
            </a:r>
            <a:r>
              <a:rPr lang="en-GB" dirty="0" smtClean="0"/>
              <a:t> </a:t>
            </a:r>
            <a:r>
              <a:rPr lang="en-GB" dirty="0" err="1" smtClean="0"/>
              <a:t>sorunu</a:t>
            </a:r>
            <a:r>
              <a:rPr lang="en-GB" dirty="0" smtClean="0"/>
              <a:t> </a:t>
            </a:r>
            <a:r>
              <a:rPr lang="en-GB" dirty="0" err="1" smtClean="0"/>
              <a:t>olarak</a:t>
            </a:r>
            <a:r>
              <a:rPr lang="en-GB" dirty="0" smtClean="0"/>
              <a:t> </a:t>
            </a:r>
            <a:r>
              <a:rPr lang="en-GB" dirty="0" err="1" smtClean="0"/>
              <a:t>intihal</a:t>
            </a:r>
            <a:endParaRPr lang="tr-TR" dirty="0"/>
          </a:p>
        </p:txBody>
      </p:sp>
      <p:sp>
        <p:nvSpPr>
          <p:cNvPr id="3" name="İçerik Yer Tutucusu 2"/>
          <p:cNvSpPr>
            <a:spLocks noGrp="1"/>
          </p:cNvSpPr>
          <p:nvPr>
            <p:ph idx="1"/>
          </p:nvPr>
        </p:nvSpPr>
        <p:spPr>
          <a:xfrm>
            <a:off x="457200" y="1600200"/>
            <a:ext cx="8507288" cy="4997152"/>
          </a:xfrm>
        </p:spPr>
        <p:txBody>
          <a:bodyPr>
            <a:normAutofit fontScale="92500" lnSpcReduction="20000"/>
          </a:bodyPr>
          <a:lstStyle/>
          <a:p>
            <a:pPr marL="0" indent="0">
              <a:buNone/>
            </a:pPr>
            <a:r>
              <a:rPr lang="en-GB" dirty="0" err="1" smtClean="0"/>
              <a:t>FSEK’te</a:t>
            </a:r>
            <a:r>
              <a:rPr lang="en-GB" dirty="0" smtClean="0"/>
              <a:t> </a:t>
            </a:r>
            <a:r>
              <a:rPr lang="en-GB" dirty="0" err="1" smtClean="0"/>
              <a:t>intihal</a:t>
            </a:r>
            <a:r>
              <a:rPr lang="en-GB" dirty="0" smtClean="0"/>
              <a:t> </a:t>
            </a:r>
            <a:r>
              <a:rPr lang="en-GB" dirty="0" err="1" smtClean="0"/>
              <a:t>kavramı</a:t>
            </a:r>
            <a:r>
              <a:rPr lang="en-GB" dirty="0" smtClean="0"/>
              <a:t> </a:t>
            </a:r>
            <a:r>
              <a:rPr lang="en-GB" dirty="0" err="1" smtClean="0"/>
              <a:t>tanımlanmamıştır</a:t>
            </a:r>
            <a:r>
              <a:rPr lang="en-GB" dirty="0" smtClean="0"/>
              <a:t>. </a:t>
            </a:r>
            <a:r>
              <a:rPr lang="en-GB" dirty="0" err="1" smtClean="0"/>
              <a:t>Ancak</a:t>
            </a:r>
            <a:r>
              <a:rPr lang="en-GB" dirty="0" smtClean="0"/>
              <a:t> FSEK m. 35 </a:t>
            </a:r>
            <a:r>
              <a:rPr lang="en-GB" dirty="0" err="1" smtClean="0"/>
              <a:t>alıntının</a:t>
            </a:r>
            <a:r>
              <a:rPr lang="en-GB" dirty="0" smtClean="0"/>
              <a:t> </a:t>
            </a:r>
            <a:r>
              <a:rPr lang="en-GB" dirty="0" err="1" smtClean="0"/>
              <a:t>şartlarını</a:t>
            </a:r>
            <a:r>
              <a:rPr lang="en-GB" dirty="0" smtClean="0"/>
              <a:t> </a:t>
            </a:r>
            <a:r>
              <a:rPr lang="en-GB" dirty="0" err="1" smtClean="0"/>
              <a:t>düzenler</a:t>
            </a:r>
            <a:r>
              <a:rPr lang="en-GB" dirty="0" smtClean="0"/>
              <a:t>.</a:t>
            </a:r>
          </a:p>
          <a:p>
            <a:endParaRPr lang="en-GB" dirty="0"/>
          </a:p>
          <a:p>
            <a:r>
              <a:rPr lang="en-GB" dirty="0" err="1" smtClean="0"/>
              <a:t>Özel</a:t>
            </a:r>
            <a:r>
              <a:rPr lang="en-GB" dirty="0" smtClean="0"/>
              <a:t> </a:t>
            </a:r>
            <a:r>
              <a:rPr lang="en-GB" dirty="0" err="1" smtClean="0"/>
              <a:t>hukuk</a:t>
            </a:r>
            <a:r>
              <a:rPr lang="en-GB" dirty="0" smtClean="0"/>
              <a:t> </a:t>
            </a:r>
            <a:r>
              <a:rPr lang="en-GB" dirty="0" err="1" smtClean="0"/>
              <a:t>bakımından</a:t>
            </a:r>
            <a:r>
              <a:rPr lang="en-GB" dirty="0"/>
              <a:t> </a:t>
            </a:r>
            <a:r>
              <a:rPr lang="en-GB" dirty="0" smtClean="0"/>
              <a:t>“</a:t>
            </a:r>
            <a:r>
              <a:rPr lang="en-GB" dirty="0" err="1" smtClean="0"/>
              <a:t>haksız</a:t>
            </a:r>
            <a:r>
              <a:rPr lang="en-GB" dirty="0" smtClean="0"/>
              <a:t> </a:t>
            </a:r>
            <a:r>
              <a:rPr lang="en-GB" dirty="0" err="1" smtClean="0"/>
              <a:t>fiil</a:t>
            </a:r>
            <a:r>
              <a:rPr lang="en-GB" dirty="0" smtClean="0"/>
              <a:t>”</a:t>
            </a:r>
          </a:p>
          <a:p>
            <a:pPr lvl="1"/>
            <a:r>
              <a:rPr lang="en-GB" dirty="0" err="1" smtClean="0"/>
              <a:t>Hukuk</a:t>
            </a:r>
            <a:r>
              <a:rPr lang="en-GB" dirty="0" smtClean="0"/>
              <a:t> </a:t>
            </a:r>
            <a:r>
              <a:rPr lang="en-GB" dirty="0" err="1" smtClean="0"/>
              <a:t>davası</a:t>
            </a:r>
            <a:r>
              <a:rPr lang="en-GB" dirty="0" smtClean="0"/>
              <a:t> (FSEK 66-70)</a:t>
            </a:r>
          </a:p>
          <a:p>
            <a:r>
              <a:rPr lang="en-GB" dirty="0" err="1" smtClean="0"/>
              <a:t>Ceza</a:t>
            </a:r>
            <a:r>
              <a:rPr lang="en-GB" dirty="0" smtClean="0"/>
              <a:t> </a:t>
            </a:r>
            <a:r>
              <a:rPr lang="en-GB" dirty="0" err="1" smtClean="0"/>
              <a:t>hukuku</a:t>
            </a:r>
            <a:r>
              <a:rPr lang="en-GB" dirty="0" smtClean="0"/>
              <a:t> </a:t>
            </a:r>
            <a:r>
              <a:rPr lang="en-GB" dirty="0" err="1" smtClean="0"/>
              <a:t>bakımından</a:t>
            </a:r>
            <a:r>
              <a:rPr lang="en-GB" dirty="0" smtClean="0"/>
              <a:t> “</a:t>
            </a:r>
            <a:r>
              <a:rPr lang="en-GB" dirty="0" err="1" smtClean="0"/>
              <a:t>suç</a:t>
            </a:r>
            <a:r>
              <a:rPr lang="en-GB" dirty="0" smtClean="0"/>
              <a:t>”</a:t>
            </a:r>
          </a:p>
          <a:p>
            <a:pPr lvl="1"/>
            <a:r>
              <a:rPr lang="en-GB" dirty="0" err="1" smtClean="0"/>
              <a:t>Ceza</a:t>
            </a:r>
            <a:r>
              <a:rPr lang="en-GB" dirty="0" smtClean="0"/>
              <a:t> </a:t>
            </a:r>
            <a:r>
              <a:rPr lang="en-GB" dirty="0" err="1" smtClean="0"/>
              <a:t>davası</a:t>
            </a:r>
            <a:r>
              <a:rPr lang="en-GB" dirty="0" smtClean="0"/>
              <a:t> (FSEK 71-75)</a:t>
            </a:r>
          </a:p>
          <a:p>
            <a:r>
              <a:rPr lang="en-GB" dirty="0" err="1" smtClean="0"/>
              <a:t>İdare</a:t>
            </a:r>
            <a:r>
              <a:rPr lang="en-GB" dirty="0" smtClean="0"/>
              <a:t> </a:t>
            </a:r>
            <a:r>
              <a:rPr lang="en-GB" dirty="0" err="1" smtClean="0"/>
              <a:t>hukuku</a:t>
            </a:r>
            <a:r>
              <a:rPr lang="en-GB" dirty="0" smtClean="0"/>
              <a:t> </a:t>
            </a:r>
            <a:r>
              <a:rPr lang="en-GB" dirty="0" err="1" smtClean="0"/>
              <a:t>bakımından</a:t>
            </a:r>
            <a:r>
              <a:rPr lang="en-GB" dirty="0" smtClean="0"/>
              <a:t> “</a:t>
            </a:r>
            <a:r>
              <a:rPr lang="en-GB" dirty="0" err="1" smtClean="0"/>
              <a:t>disiplin</a:t>
            </a:r>
            <a:r>
              <a:rPr lang="en-GB" dirty="0" smtClean="0"/>
              <a:t> </a:t>
            </a:r>
            <a:r>
              <a:rPr lang="en-GB" dirty="0" err="1" smtClean="0"/>
              <a:t>suçu</a:t>
            </a:r>
            <a:r>
              <a:rPr lang="en-GB" dirty="0" smtClean="0"/>
              <a:t>”</a:t>
            </a:r>
          </a:p>
          <a:p>
            <a:pPr lvl="1"/>
            <a:r>
              <a:rPr lang="en-GB" dirty="0" err="1" smtClean="0"/>
              <a:t>Bağlı</a:t>
            </a:r>
            <a:r>
              <a:rPr lang="en-GB" dirty="0" smtClean="0"/>
              <a:t> </a:t>
            </a:r>
            <a:r>
              <a:rPr lang="en-GB" dirty="0" err="1" smtClean="0"/>
              <a:t>olduğu</a:t>
            </a:r>
            <a:r>
              <a:rPr lang="en-GB" dirty="0" smtClean="0"/>
              <a:t> </a:t>
            </a:r>
            <a:r>
              <a:rPr lang="en-GB" dirty="0" err="1" smtClean="0"/>
              <a:t>kurumda</a:t>
            </a:r>
            <a:r>
              <a:rPr lang="en-GB" dirty="0" smtClean="0"/>
              <a:t> </a:t>
            </a:r>
            <a:r>
              <a:rPr lang="en-GB" dirty="0" err="1" smtClean="0"/>
              <a:t>ya</a:t>
            </a:r>
            <a:r>
              <a:rPr lang="en-GB" dirty="0" smtClean="0"/>
              <a:t> da </a:t>
            </a:r>
            <a:r>
              <a:rPr lang="en-GB" dirty="0" err="1" smtClean="0"/>
              <a:t>YÖK’te</a:t>
            </a:r>
            <a:r>
              <a:rPr lang="en-GB" dirty="0" smtClean="0"/>
              <a:t> </a:t>
            </a:r>
            <a:r>
              <a:rPr lang="en-GB" dirty="0" err="1" smtClean="0"/>
              <a:t>disiplin</a:t>
            </a:r>
            <a:r>
              <a:rPr lang="en-GB" dirty="0" smtClean="0"/>
              <a:t> </a:t>
            </a:r>
            <a:r>
              <a:rPr lang="en-GB" dirty="0" err="1" smtClean="0"/>
              <a:t>soruşturması</a:t>
            </a:r>
            <a:endParaRPr lang="en-GB" dirty="0"/>
          </a:p>
          <a:p>
            <a:pPr marL="0" indent="0">
              <a:buNone/>
            </a:pPr>
            <a:endParaRPr lang="en-GB" sz="2600" dirty="0" smtClean="0"/>
          </a:p>
          <a:p>
            <a:pPr marL="0" indent="0">
              <a:buNone/>
            </a:pPr>
            <a:r>
              <a:rPr lang="en-GB" sz="2600" dirty="0" err="1" smtClean="0"/>
              <a:t>Kaynak</a:t>
            </a:r>
            <a:r>
              <a:rPr lang="en-GB" sz="2600" dirty="0" smtClean="0"/>
              <a:t>: Kemal </a:t>
            </a:r>
            <a:r>
              <a:rPr lang="en-GB" sz="2600" dirty="0" err="1" smtClean="0"/>
              <a:t>Gözler</a:t>
            </a:r>
            <a:r>
              <a:rPr lang="en-GB" sz="2600" dirty="0" smtClean="0"/>
              <a:t>. 2013. </a:t>
            </a:r>
            <a:r>
              <a:rPr lang="en-GB" sz="2600" i="1" dirty="0" err="1" smtClean="0"/>
              <a:t>Örnekleriyle</a:t>
            </a:r>
            <a:r>
              <a:rPr lang="en-GB" sz="2600" i="1" dirty="0" smtClean="0"/>
              <a:t> </a:t>
            </a:r>
            <a:r>
              <a:rPr lang="en-GB" sz="2600" i="1" dirty="0" err="1" smtClean="0"/>
              <a:t>Usûlsüz</a:t>
            </a:r>
            <a:r>
              <a:rPr lang="en-GB" sz="2600" i="1" dirty="0" smtClean="0"/>
              <a:t> </a:t>
            </a:r>
            <a:r>
              <a:rPr lang="en-GB" sz="2600" i="1" dirty="0" err="1" smtClean="0"/>
              <a:t>Alıntı</a:t>
            </a:r>
            <a:r>
              <a:rPr lang="en-GB" sz="2600" i="1" dirty="0" smtClean="0"/>
              <a:t> </a:t>
            </a:r>
            <a:r>
              <a:rPr lang="en-GB" sz="2600" i="1" dirty="0" err="1" smtClean="0"/>
              <a:t>Sorunu</a:t>
            </a:r>
            <a:r>
              <a:rPr lang="en-GB" sz="2600" dirty="0" smtClean="0"/>
              <a:t>: 4-5 </a:t>
            </a:r>
            <a:r>
              <a:rPr lang="en-GB" sz="2600" dirty="0" err="1" smtClean="0"/>
              <a:t>ve</a:t>
            </a:r>
            <a:r>
              <a:rPr lang="en-GB" sz="2600" dirty="0" smtClean="0"/>
              <a:t> 51-58.</a:t>
            </a:r>
          </a:p>
        </p:txBody>
      </p:sp>
    </p:spTree>
    <p:extLst>
      <p:ext uri="{BB962C8B-B14F-4D97-AF65-F5344CB8AC3E}">
        <p14:creationId xmlns:p14="http://schemas.microsoft.com/office/powerpoint/2010/main" val="347438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Bilimsel</a:t>
            </a:r>
            <a:r>
              <a:rPr lang="en-GB" dirty="0"/>
              <a:t> </a:t>
            </a:r>
            <a:r>
              <a:rPr lang="en-GB" dirty="0" err="1"/>
              <a:t>Suistimalin</a:t>
            </a:r>
            <a:r>
              <a:rPr lang="en-GB" dirty="0"/>
              <a:t> </a:t>
            </a:r>
            <a:r>
              <a:rPr lang="en-GB" dirty="0" err="1" smtClean="0"/>
              <a:t>Doğası</a:t>
            </a:r>
            <a:endParaRPr lang="en-GB"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1990" y="1923694"/>
            <a:ext cx="6120020" cy="3614747"/>
          </a:xfrm>
        </p:spPr>
      </p:pic>
      <p:sp>
        <p:nvSpPr>
          <p:cNvPr id="5" name="Metin kutusu 4"/>
          <p:cNvSpPr txBox="1"/>
          <p:nvPr/>
        </p:nvSpPr>
        <p:spPr>
          <a:xfrm>
            <a:off x="1620158" y="5862464"/>
            <a:ext cx="7003840" cy="230832"/>
          </a:xfrm>
          <a:prstGeom prst="rect">
            <a:avLst/>
          </a:prstGeom>
          <a:noFill/>
        </p:spPr>
        <p:txBody>
          <a:bodyPr wrap="none" rtlCol="0">
            <a:spAutoFit/>
          </a:bodyPr>
          <a:lstStyle/>
          <a:p>
            <a:r>
              <a:rPr lang="tr-TR" sz="900" dirty="0"/>
              <a:t>Kaynak: </a:t>
            </a:r>
            <a:r>
              <a:rPr lang="tr-TR" sz="900" dirty="0">
                <a:hlinkClick r:id="rId3"/>
              </a:rPr>
              <a:t>http://www.vib.be/en/news/Pages/Research-misconduct---</a:t>
            </a:r>
            <a:r>
              <a:rPr lang="tr-TR" sz="900" dirty="0" smtClean="0">
                <a:hlinkClick r:id="rId3"/>
              </a:rPr>
              <a:t>The-grey-area-of-Questionable-Research-Practices.aspx</a:t>
            </a:r>
            <a:r>
              <a:rPr lang="en-GB" sz="900"/>
              <a:t> [Accessed May 2018]</a:t>
            </a:r>
            <a:endParaRPr lang="en-US" sz="900" dirty="0"/>
          </a:p>
        </p:txBody>
      </p:sp>
    </p:spTree>
    <p:extLst>
      <p:ext uri="{BB962C8B-B14F-4D97-AF65-F5344CB8AC3E}">
        <p14:creationId xmlns:p14="http://schemas.microsoft.com/office/powerpoint/2010/main" val="3988778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Yasa</a:t>
            </a:r>
            <a:r>
              <a:rPr lang="en-GB" dirty="0" smtClean="0"/>
              <a:t> </a:t>
            </a:r>
            <a:r>
              <a:rPr lang="en-GB" dirty="0" err="1" smtClean="0"/>
              <a:t>ve</a:t>
            </a:r>
            <a:r>
              <a:rPr lang="en-GB" dirty="0" smtClean="0"/>
              <a:t> </a:t>
            </a:r>
            <a:r>
              <a:rPr lang="en-GB" dirty="0" err="1" smtClean="0"/>
              <a:t>mevzuatlarda</a:t>
            </a:r>
            <a:r>
              <a:rPr lang="en-GB" dirty="0" smtClean="0"/>
              <a:t> </a:t>
            </a:r>
            <a:r>
              <a:rPr lang="en-GB" dirty="0" err="1" smtClean="0"/>
              <a:t>intihal</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FİKİR VE SANAT ESERLERİ KANUNU</a:t>
            </a:r>
          </a:p>
          <a:p>
            <a:pPr marL="0" indent="0">
              <a:buNone/>
            </a:pPr>
            <a:r>
              <a:rPr lang="en-GB" dirty="0" err="1" smtClean="0"/>
              <a:t>Madde</a:t>
            </a:r>
            <a:r>
              <a:rPr lang="en-GB" dirty="0" smtClean="0"/>
              <a:t> 71 / 3: “</a:t>
            </a:r>
            <a:r>
              <a:rPr lang="tr-TR" dirty="0"/>
              <a:t>Bir eserden kaynak göstermeksizin iktibasta bulunan kişi altı aydan iki yıla kadar hapis veya adlî para cezasıyla cezalandırılır</a:t>
            </a:r>
            <a:r>
              <a:rPr lang="tr-TR" dirty="0" smtClean="0"/>
              <a:t>.</a:t>
            </a:r>
            <a:r>
              <a:rPr lang="en-GB" dirty="0" smtClean="0"/>
              <a:t>”</a:t>
            </a:r>
          </a:p>
          <a:p>
            <a:pPr marL="0" indent="0">
              <a:buNone/>
            </a:pPr>
            <a:r>
              <a:rPr lang="en-GB" dirty="0" err="1" smtClean="0"/>
              <a:t>Madde</a:t>
            </a:r>
            <a:r>
              <a:rPr lang="en-GB" dirty="0" smtClean="0"/>
              <a:t> 71 /5: “</a:t>
            </a:r>
            <a:r>
              <a:rPr lang="tr-TR" dirty="0"/>
              <a:t>Bir eserle ilgili olarak yetersiz, yanlış veya aldatıcı mahiyette kaynak gösteren kişi, altı aya kadar hapis cezası ile cezalandırılır</a:t>
            </a:r>
            <a:r>
              <a:rPr lang="tr-TR" dirty="0" smtClean="0"/>
              <a:t>.</a:t>
            </a:r>
            <a:r>
              <a:rPr lang="en-GB" dirty="0" smtClean="0"/>
              <a:t>”</a:t>
            </a:r>
            <a:endParaRPr lang="en-GB" dirty="0"/>
          </a:p>
        </p:txBody>
      </p:sp>
    </p:spTree>
    <p:extLst>
      <p:ext uri="{BB962C8B-B14F-4D97-AF65-F5344CB8AC3E}">
        <p14:creationId xmlns:p14="http://schemas.microsoft.com/office/powerpoint/2010/main" val="2571689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Yasa</a:t>
            </a:r>
            <a:r>
              <a:rPr lang="en-GB" dirty="0" smtClean="0"/>
              <a:t> </a:t>
            </a:r>
            <a:r>
              <a:rPr lang="en-GB" dirty="0" err="1" smtClean="0"/>
              <a:t>ve</a:t>
            </a:r>
            <a:r>
              <a:rPr lang="en-GB" dirty="0" smtClean="0"/>
              <a:t> </a:t>
            </a:r>
            <a:r>
              <a:rPr lang="en-GB" dirty="0" err="1" smtClean="0"/>
              <a:t>mevzuatlarda</a:t>
            </a:r>
            <a:r>
              <a:rPr lang="en-GB" dirty="0" smtClean="0"/>
              <a:t> </a:t>
            </a:r>
            <a:r>
              <a:rPr lang="en-GB" dirty="0" err="1" smtClean="0"/>
              <a:t>intihal</a:t>
            </a:r>
            <a:endParaRPr lang="en-GB" dirty="0"/>
          </a:p>
        </p:txBody>
      </p:sp>
      <p:sp>
        <p:nvSpPr>
          <p:cNvPr id="3" name="Content Placeholder 2"/>
          <p:cNvSpPr>
            <a:spLocks noGrp="1"/>
          </p:cNvSpPr>
          <p:nvPr>
            <p:ph idx="1"/>
          </p:nvPr>
        </p:nvSpPr>
        <p:spPr/>
        <p:txBody>
          <a:bodyPr>
            <a:normAutofit/>
          </a:bodyPr>
          <a:lstStyle/>
          <a:p>
            <a:pPr marL="0" indent="0">
              <a:buNone/>
            </a:pPr>
            <a:r>
              <a:rPr lang="en-GB" dirty="0"/>
              <a:t>YÜKSEKÖĞRETİM KURUMLARI ÖĞRENCİ DİSİPLİN YÖNETMELİĞİ</a:t>
            </a:r>
          </a:p>
          <a:p>
            <a:r>
              <a:rPr lang="en-GB" dirty="0"/>
              <a:t>MADDE 7 – (1) </a:t>
            </a:r>
            <a:r>
              <a:rPr lang="en-GB" dirty="0" err="1"/>
              <a:t>Yükseköğretim</a:t>
            </a:r>
            <a:r>
              <a:rPr lang="en-GB" dirty="0"/>
              <a:t> </a:t>
            </a:r>
            <a:r>
              <a:rPr lang="en-GB" dirty="0" err="1"/>
              <a:t>kurumundan</a:t>
            </a:r>
            <a:r>
              <a:rPr lang="en-GB" dirty="0"/>
              <a:t> </a:t>
            </a:r>
            <a:r>
              <a:rPr lang="en-GB" dirty="0" err="1"/>
              <a:t>bir</a:t>
            </a:r>
            <a:r>
              <a:rPr lang="en-GB" dirty="0"/>
              <a:t> </a:t>
            </a:r>
            <a:r>
              <a:rPr lang="en-GB" dirty="0" err="1"/>
              <a:t>yarıyıl</a:t>
            </a:r>
            <a:r>
              <a:rPr lang="en-GB" dirty="0"/>
              <a:t> </a:t>
            </a:r>
            <a:r>
              <a:rPr lang="en-GB" dirty="0" err="1"/>
              <a:t>için</a:t>
            </a:r>
            <a:r>
              <a:rPr lang="en-GB" dirty="0"/>
              <a:t> </a:t>
            </a:r>
            <a:r>
              <a:rPr lang="en-GB" dirty="0" err="1"/>
              <a:t>uzaklaştırma</a:t>
            </a:r>
            <a:r>
              <a:rPr lang="en-GB" dirty="0"/>
              <a:t> </a:t>
            </a:r>
            <a:r>
              <a:rPr lang="en-GB" dirty="0" err="1"/>
              <a:t>cezasını</a:t>
            </a:r>
            <a:r>
              <a:rPr lang="en-GB" dirty="0"/>
              <a:t> </a:t>
            </a:r>
            <a:r>
              <a:rPr lang="en-GB" dirty="0" err="1"/>
              <a:t>gerektiren</a:t>
            </a:r>
            <a:r>
              <a:rPr lang="en-GB" dirty="0"/>
              <a:t> </a:t>
            </a:r>
            <a:r>
              <a:rPr lang="en-GB" dirty="0" err="1"/>
              <a:t>eylemler</a:t>
            </a:r>
            <a:r>
              <a:rPr lang="en-GB" dirty="0"/>
              <a:t> </a:t>
            </a:r>
            <a:r>
              <a:rPr lang="en-GB" dirty="0" err="1"/>
              <a:t>şunlardır</a:t>
            </a:r>
            <a:r>
              <a:rPr lang="en-GB" dirty="0" smtClean="0"/>
              <a:t>;</a:t>
            </a:r>
          </a:p>
          <a:p>
            <a:pPr marL="0" indent="0">
              <a:buNone/>
            </a:pPr>
            <a:r>
              <a:rPr lang="en-GB" dirty="0" smtClean="0"/>
              <a:t>…</a:t>
            </a:r>
          </a:p>
          <a:p>
            <a:pPr marL="0" indent="0">
              <a:buNone/>
            </a:pPr>
            <a:r>
              <a:rPr lang="en-GB" dirty="0" smtClean="0"/>
              <a:t>f</a:t>
            </a:r>
            <a:r>
              <a:rPr lang="en-GB" dirty="0"/>
              <a:t>) </a:t>
            </a:r>
            <a:r>
              <a:rPr lang="en-GB" dirty="0" err="1"/>
              <a:t>Seminer</a:t>
            </a:r>
            <a:r>
              <a:rPr lang="en-GB" dirty="0"/>
              <a:t>, </a:t>
            </a:r>
            <a:r>
              <a:rPr lang="en-GB" dirty="0" err="1"/>
              <a:t>tez</a:t>
            </a:r>
            <a:r>
              <a:rPr lang="en-GB" dirty="0"/>
              <a:t> </a:t>
            </a:r>
            <a:r>
              <a:rPr lang="en-GB" dirty="0" err="1"/>
              <a:t>ve</a:t>
            </a:r>
            <a:r>
              <a:rPr lang="en-GB" dirty="0"/>
              <a:t> </a:t>
            </a:r>
            <a:r>
              <a:rPr lang="en-GB" dirty="0" err="1"/>
              <a:t>yayınlarında</a:t>
            </a:r>
            <a:r>
              <a:rPr lang="en-GB" dirty="0"/>
              <a:t> </a:t>
            </a:r>
            <a:r>
              <a:rPr lang="en-GB" dirty="0" err="1"/>
              <a:t>intihal</a:t>
            </a:r>
            <a:r>
              <a:rPr lang="en-GB" dirty="0"/>
              <a:t> </a:t>
            </a:r>
            <a:r>
              <a:rPr lang="en-GB" dirty="0" err="1"/>
              <a:t>yapmak</a:t>
            </a:r>
            <a:r>
              <a:rPr lang="en-GB" dirty="0"/>
              <a:t>.</a:t>
            </a:r>
          </a:p>
        </p:txBody>
      </p:sp>
    </p:spTree>
    <p:extLst>
      <p:ext uri="{BB962C8B-B14F-4D97-AF65-F5344CB8AC3E}">
        <p14:creationId xmlns:p14="http://schemas.microsoft.com/office/powerpoint/2010/main" val="409146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en-GB" dirty="0" err="1"/>
              <a:t>Yasa</a:t>
            </a:r>
            <a:r>
              <a:rPr lang="en-GB" dirty="0"/>
              <a:t> </a:t>
            </a:r>
            <a:r>
              <a:rPr lang="en-GB" dirty="0" err="1"/>
              <a:t>ve</a:t>
            </a:r>
            <a:r>
              <a:rPr lang="en-GB" dirty="0"/>
              <a:t> </a:t>
            </a:r>
            <a:r>
              <a:rPr lang="en-GB" dirty="0" err="1"/>
              <a:t>mevzuatlarda</a:t>
            </a:r>
            <a:r>
              <a:rPr lang="en-GB" dirty="0"/>
              <a:t> </a:t>
            </a:r>
            <a:r>
              <a:rPr lang="en-GB" dirty="0" err="1"/>
              <a:t>intihal</a:t>
            </a:r>
            <a:endParaRPr lang="tr-TR" dirty="0"/>
          </a:p>
        </p:txBody>
      </p:sp>
      <p:sp>
        <p:nvSpPr>
          <p:cNvPr id="3" name="İçerik Yer Tutucusu 2"/>
          <p:cNvSpPr>
            <a:spLocks noGrp="1"/>
          </p:cNvSpPr>
          <p:nvPr>
            <p:ph idx="1"/>
          </p:nvPr>
        </p:nvSpPr>
        <p:spPr/>
        <p:txBody>
          <a:bodyPr>
            <a:normAutofit/>
          </a:bodyPr>
          <a:lstStyle/>
          <a:p>
            <a:pPr marL="0" indent="0">
              <a:buNone/>
            </a:pPr>
            <a:r>
              <a:rPr lang="tr-TR" dirty="0"/>
              <a:t>YÜKSEKÖĞRETİM KURUMLARI YÖNETİCİ, ÖĞRETİM ELEMANI VE MEMURLARI DİSİPLİN </a:t>
            </a:r>
            <a:r>
              <a:rPr lang="tr-TR" dirty="0" smtClean="0"/>
              <a:t>YÖNETMELİĞİ</a:t>
            </a:r>
            <a:r>
              <a:rPr lang="en-GB" dirty="0" smtClean="0"/>
              <a:t> </a:t>
            </a:r>
          </a:p>
          <a:p>
            <a:r>
              <a:rPr lang="en-GB" dirty="0" err="1" smtClean="0"/>
              <a:t>Madde</a:t>
            </a:r>
            <a:r>
              <a:rPr lang="en-GB" dirty="0" smtClean="0"/>
              <a:t> 11 / n (“</a:t>
            </a:r>
            <a:r>
              <a:rPr lang="tr-TR" dirty="0"/>
              <a:t>Kamu Görevinden </a:t>
            </a:r>
            <a:r>
              <a:rPr lang="tr-TR" dirty="0" smtClean="0"/>
              <a:t>Çıkarma</a:t>
            </a:r>
            <a:r>
              <a:rPr lang="en-GB" smtClean="0"/>
              <a:t>”):</a:t>
            </a:r>
            <a:endParaRPr lang="en-GB" dirty="0" smtClean="0"/>
          </a:p>
          <a:p>
            <a:pPr marL="0" indent="0">
              <a:buNone/>
            </a:pPr>
            <a:r>
              <a:rPr lang="en-GB" dirty="0" smtClean="0"/>
              <a:t>“</a:t>
            </a:r>
            <a:r>
              <a:rPr lang="tr-TR" dirty="0"/>
              <a:t>Bir başkasının bilimsel eserinin veya çalışmasının tümünü veya bir kısmını kaynak belirtmeden kendi eseri gibi göstermek</a:t>
            </a:r>
            <a:r>
              <a:rPr lang="tr-TR" dirty="0" smtClean="0"/>
              <a:t>.</a:t>
            </a:r>
            <a:r>
              <a:rPr lang="en-GB" dirty="0" smtClean="0"/>
              <a:t>”</a:t>
            </a:r>
          </a:p>
        </p:txBody>
      </p:sp>
    </p:spTree>
    <p:extLst>
      <p:ext uri="{BB962C8B-B14F-4D97-AF65-F5344CB8AC3E}">
        <p14:creationId xmlns:p14="http://schemas.microsoft.com/office/powerpoint/2010/main" val="394952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Yasa</a:t>
            </a:r>
            <a:r>
              <a:rPr lang="en-GB" dirty="0" smtClean="0"/>
              <a:t> </a:t>
            </a:r>
            <a:r>
              <a:rPr lang="en-GB" dirty="0" err="1" smtClean="0"/>
              <a:t>ve</a:t>
            </a:r>
            <a:r>
              <a:rPr lang="en-GB" dirty="0" smtClean="0"/>
              <a:t> </a:t>
            </a:r>
            <a:r>
              <a:rPr lang="en-GB" dirty="0" err="1" smtClean="0"/>
              <a:t>mevzuatlarda</a:t>
            </a:r>
            <a:r>
              <a:rPr lang="en-GB" dirty="0" smtClean="0"/>
              <a:t> </a:t>
            </a:r>
            <a:r>
              <a:rPr lang="en-GB" dirty="0" err="1" smtClean="0"/>
              <a:t>intihal</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ANKARA ÜNİVERSİTESİ LİSANSÜSTÜ EĞİTİM ÖĞRETİM </a:t>
            </a:r>
            <a:r>
              <a:rPr lang="en-GB" dirty="0" smtClean="0"/>
              <a:t>YÖNETMELİĞİ</a:t>
            </a:r>
          </a:p>
          <a:p>
            <a:pPr marL="0" indent="0">
              <a:buNone/>
            </a:pPr>
            <a:endParaRPr lang="en-GB" dirty="0"/>
          </a:p>
          <a:p>
            <a:r>
              <a:rPr lang="en-GB" dirty="0" err="1" smtClean="0"/>
              <a:t>Madde</a:t>
            </a:r>
            <a:r>
              <a:rPr lang="en-GB" dirty="0" smtClean="0"/>
              <a:t> </a:t>
            </a:r>
            <a:r>
              <a:rPr lang="en-GB" dirty="0"/>
              <a:t>3 / o: </a:t>
            </a:r>
            <a:r>
              <a:rPr lang="en-GB" dirty="0" smtClean="0"/>
              <a:t>“</a:t>
            </a:r>
            <a:r>
              <a:rPr lang="en-GB" dirty="0" err="1" smtClean="0"/>
              <a:t>intihal</a:t>
            </a:r>
            <a:r>
              <a:rPr lang="en-GB" dirty="0"/>
              <a:t>: </a:t>
            </a:r>
            <a:r>
              <a:rPr lang="en-GB" dirty="0" err="1"/>
              <a:t>Bilimsel</a:t>
            </a:r>
            <a:r>
              <a:rPr lang="en-GB" dirty="0"/>
              <a:t> </a:t>
            </a:r>
            <a:r>
              <a:rPr lang="en-GB" dirty="0" err="1"/>
              <a:t>usullere</a:t>
            </a:r>
            <a:r>
              <a:rPr lang="en-GB" dirty="0"/>
              <a:t> </a:t>
            </a:r>
            <a:r>
              <a:rPr lang="en-GB" dirty="0" err="1"/>
              <a:t>uygun</a:t>
            </a:r>
            <a:r>
              <a:rPr lang="en-GB" dirty="0"/>
              <a:t> </a:t>
            </a:r>
            <a:r>
              <a:rPr lang="en-GB" dirty="0" err="1"/>
              <a:t>biçimde</a:t>
            </a:r>
            <a:r>
              <a:rPr lang="en-GB" dirty="0"/>
              <a:t> </a:t>
            </a:r>
            <a:r>
              <a:rPr lang="en-GB" dirty="0" err="1"/>
              <a:t>gerekli</a:t>
            </a:r>
            <a:r>
              <a:rPr lang="en-GB" dirty="0"/>
              <a:t> </a:t>
            </a:r>
            <a:r>
              <a:rPr lang="en-GB" dirty="0" err="1"/>
              <a:t>atıfları</a:t>
            </a:r>
            <a:r>
              <a:rPr lang="en-GB" dirty="0"/>
              <a:t> </a:t>
            </a:r>
            <a:r>
              <a:rPr lang="en-GB" dirty="0" err="1"/>
              <a:t>yapmadan</a:t>
            </a:r>
            <a:r>
              <a:rPr lang="en-GB" dirty="0"/>
              <a:t>, </a:t>
            </a:r>
            <a:r>
              <a:rPr lang="en-GB" dirty="0" err="1"/>
              <a:t>kaynak</a:t>
            </a:r>
            <a:r>
              <a:rPr lang="en-GB" dirty="0"/>
              <a:t> </a:t>
            </a:r>
            <a:r>
              <a:rPr lang="en-GB" dirty="0" err="1"/>
              <a:t>göstermeden</a:t>
            </a:r>
            <a:r>
              <a:rPr lang="en-GB" dirty="0"/>
              <a:t> </a:t>
            </a:r>
            <a:r>
              <a:rPr lang="en-GB" dirty="0" err="1"/>
              <a:t>veya</a:t>
            </a:r>
            <a:r>
              <a:rPr lang="en-GB" dirty="0"/>
              <a:t> </a:t>
            </a:r>
            <a:r>
              <a:rPr lang="en-GB" dirty="0" err="1"/>
              <a:t>uygun</a:t>
            </a:r>
            <a:r>
              <a:rPr lang="en-GB" dirty="0"/>
              <a:t> </a:t>
            </a:r>
            <a:r>
              <a:rPr lang="en-GB" dirty="0" err="1"/>
              <a:t>şekilde</a:t>
            </a:r>
            <a:r>
              <a:rPr lang="en-GB" dirty="0"/>
              <a:t> </a:t>
            </a:r>
            <a:r>
              <a:rPr lang="en-GB" dirty="0" err="1"/>
              <a:t>izin</a:t>
            </a:r>
            <a:r>
              <a:rPr lang="en-GB" dirty="0"/>
              <a:t> </a:t>
            </a:r>
            <a:r>
              <a:rPr lang="en-GB" dirty="0" err="1"/>
              <a:t>almadan</a:t>
            </a:r>
            <a:r>
              <a:rPr lang="en-GB" dirty="0"/>
              <a:t> </a:t>
            </a:r>
            <a:r>
              <a:rPr lang="en-GB" dirty="0" err="1"/>
              <a:t>başkalarının</a:t>
            </a:r>
            <a:r>
              <a:rPr lang="en-GB" dirty="0"/>
              <a:t> </a:t>
            </a:r>
            <a:r>
              <a:rPr lang="en-GB" dirty="0" err="1"/>
              <a:t>fikir</a:t>
            </a:r>
            <a:r>
              <a:rPr lang="en-GB" dirty="0"/>
              <a:t>, </a:t>
            </a:r>
            <a:r>
              <a:rPr lang="en-GB" dirty="0" err="1"/>
              <a:t>yöntem</a:t>
            </a:r>
            <a:r>
              <a:rPr lang="en-GB" dirty="0"/>
              <a:t>, </a:t>
            </a:r>
            <a:r>
              <a:rPr lang="en-GB" dirty="0" err="1"/>
              <a:t>veri</a:t>
            </a:r>
            <a:r>
              <a:rPr lang="en-GB" dirty="0"/>
              <a:t>, </a:t>
            </a:r>
            <a:r>
              <a:rPr lang="en-GB" dirty="0" err="1"/>
              <a:t>eser</a:t>
            </a:r>
            <a:r>
              <a:rPr lang="en-GB" dirty="0"/>
              <a:t> </a:t>
            </a:r>
            <a:r>
              <a:rPr lang="en-GB" dirty="0" err="1"/>
              <a:t>ve</a:t>
            </a:r>
            <a:r>
              <a:rPr lang="en-GB" dirty="0"/>
              <a:t> </a:t>
            </a:r>
            <a:r>
              <a:rPr lang="en-GB" dirty="0" err="1"/>
              <a:t>yayınlarını</a:t>
            </a:r>
            <a:r>
              <a:rPr lang="en-GB" dirty="0"/>
              <a:t> </a:t>
            </a:r>
            <a:r>
              <a:rPr lang="en-GB" dirty="0" err="1"/>
              <a:t>kısmen</a:t>
            </a:r>
            <a:r>
              <a:rPr lang="en-GB" dirty="0"/>
              <a:t> </a:t>
            </a:r>
            <a:r>
              <a:rPr lang="en-GB" dirty="0" err="1"/>
              <a:t>veya</a:t>
            </a:r>
            <a:r>
              <a:rPr lang="en-GB" dirty="0"/>
              <a:t> </a:t>
            </a:r>
            <a:r>
              <a:rPr lang="en-GB" dirty="0" err="1"/>
              <a:t>tamamen</a:t>
            </a:r>
            <a:r>
              <a:rPr lang="en-GB" dirty="0"/>
              <a:t> </a:t>
            </a:r>
            <a:r>
              <a:rPr lang="en-GB" dirty="0" err="1"/>
              <a:t>kendisine</a:t>
            </a:r>
            <a:r>
              <a:rPr lang="en-GB" dirty="0"/>
              <a:t> </a:t>
            </a:r>
            <a:r>
              <a:rPr lang="en-GB" dirty="0" err="1"/>
              <a:t>aitmiş</a:t>
            </a:r>
            <a:r>
              <a:rPr lang="en-GB" dirty="0"/>
              <a:t> </a:t>
            </a:r>
            <a:r>
              <a:rPr lang="en-GB" dirty="0" err="1"/>
              <a:t>gibi</a:t>
            </a:r>
            <a:r>
              <a:rPr lang="en-GB" dirty="0"/>
              <a:t> </a:t>
            </a:r>
            <a:r>
              <a:rPr lang="en-GB" dirty="0" err="1"/>
              <a:t>sunmayı</a:t>
            </a:r>
            <a:r>
              <a:rPr lang="en-GB" dirty="0"/>
              <a:t> </a:t>
            </a:r>
            <a:r>
              <a:rPr lang="en-GB" dirty="0" err="1"/>
              <a:t>ve</a:t>
            </a:r>
            <a:r>
              <a:rPr lang="en-GB" dirty="0"/>
              <a:t> </a:t>
            </a:r>
            <a:r>
              <a:rPr lang="en-GB" dirty="0" err="1" smtClean="0"/>
              <a:t>yayınlamayı</a:t>
            </a:r>
            <a:r>
              <a:rPr lang="en-GB" dirty="0" smtClean="0"/>
              <a:t>”</a:t>
            </a:r>
            <a:endParaRPr lang="en-GB" dirty="0"/>
          </a:p>
        </p:txBody>
      </p:sp>
    </p:spTree>
    <p:extLst>
      <p:ext uri="{BB962C8B-B14F-4D97-AF65-F5344CB8AC3E}">
        <p14:creationId xmlns:p14="http://schemas.microsoft.com/office/powerpoint/2010/main" val="1049204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Yasa</a:t>
            </a:r>
            <a:r>
              <a:rPr lang="en-GB" dirty="0" smtClean="0"/>
              <a:t> </a:t>
            </a:r>
            <a:r>
              <a:rPr lang="en-GB" dirty="0" err="1" smtClean="0"/>
              <a:t>ve</a:t>
            </a:r>
            <a:r>
              <a:rPr lang="en-GB" dirty="0" smtClean="0"/>
              <a:t> </a:t>
            </a:r>
            <a:r>
              <a:rPr lang="en-GB" dirty="0" err="1" smtClean="0"/>
              <a:t>mevzuatlar</a:t>
            </a:r>
            <a:r>
              <a:rPr lang="en-GB" dirty="0" smtClean="0"/>
              <a:t> - </a:t>
            </a:r>
            <a:r>
              <a:rPr lang="en-GB" dirty="0" err="1" smtClean="0"/>
              <a:t>Özet</a:t>
            </a:r>
            <a:endParaRPr lang="en-GB" dirty="0"/>
          </a:p>
        </p:txBody>
      </p:sp>
      <p:sp>
        <p:nvSpPr>
          <p:cNvPr id="3" name="Content Placeholder 2"/>
          <p:cNvSpPr>
            <a:spLocks noGrp="1"/>
          </p:cNvSpPr>
          <p:nvPr>
            <p:ph idx="1"/>
          </p:nvPr>
        </p:nvSpPr>
        <p:spPr/>
        <p:txBody>
          <a:bodyPr>
            <a:normAutofit fontScale="77500" lnSpcReduction="20000"/>
          </a:bodyPr>
          <a:lstStyle/>
          <a:p>
            <a:r>
              <a:rPr lang="en-GB" dirty="0"/>
              <a:t>YÜKSEKÖĞRETİM </a:t>
            </a:r>
            <a:r>
              <a:rPr lang="en-GB" dirty="0" smtClean="0"/>
              <a:t>KANUNU (</a:t>
            </a:r>
            <a:r>
              <a:rPr lang="en-GB" dirty="0" err="1" smtClean="0"/>
              <a:t>intihal</a:t>
            </a:r>
            <a:r>
              <a:rPr lang="en-GB" dirty="0" smtClean="0"/>
              <a:t> yok, </a:t>
            </a:r>
            <a:r>
              <a:rPr lang="en-GB" dirty="0" err="1" smtClean="0"/>
              <a:t>kopya</a:t>
            </a:r>
            <a:r>
              <a:rPr lang="en-GB" dirty="0" smtClean="0"/>
              <a:t> yok)</a:t>
            </a:r>
          </a:p>
          <a:p>
            <a:r>
              <a:rPr lang="tr-TR" dirty="0"/>
              <a:t>YÜKSEKÖĞRETİM KURUMLARI YÖNETİCİ, ÖĞRETİM ELEMANI VE MEMURLARI DİSİPLİN </a:t>
            </a:r>
            <a:r>
              <a:rPr lang="tr-TR" dirty="0" smtClean="0"/>
              <a:t>YÖNETMELİĞİ</a:t>
            </a:r>
            <a:r>
              <a:rPr lang="en-GB" dirty="0" smtClean="0"/>
              <a:t> (</a:t>
            </a:r>
            <a:r>
              <a:rPr lang="en-GB" dirty="0" err="1" smtClean="0"/>
              <a:t>İntihal</a:t>
            </a:r>
            <a:r>
              <a:rPr lang="en-GB" dirty="0" smtClean="0"/>
              <a:t> </a:t>
            </a:r>
            <a:r>
              <a:rPr lang="en-GB" dirty="0" err="1" smtClean="0"/>
              <a:t>var</a:t>
            </a:r>
            <a:r>
              <a:rPr lang="en-GB" dirty="0" smtClean="0"/>
              <a:t>)</a:t>
            </a:r>
          </a:p>
          <a:p>
            <a:r>
              <a:rPr lang="en-GB" dirty="0" smtClean="0"/>
              <a:t>YÜKSEKÖĞRETİM </a:t>
            </a:r>
            <a:r>
              <a:rPr lang="en-GB" dirty="0"/>
              <a:t>KURUMLARI ÖĞRENCİ DİSİPLİN </a:t>
            </a:r>
            <a:r>
              <a:rPr lang="en-GB" dirty="0" smtClean="0"/>
              <a:t>YÖNETMELİĞİ (</a:t>
            </a:r>
            <a:r>
              <a:rPr lang="en-GB" dirty="0" err="1" smtClean="0"/>
              <a:t>intihal</a:t>
            </a:r>
            <a:r>
              <a:rPr lang="en-GB" dirty="0" smtClean="0"/>
              <a:t> </a:t>
            </a:r>
            <a:r>
              <a:rPr lang="en-GB" dirty="0" err="1" smtClean="0"/>
              <a:t>var</a:t>
            </a:r>
            <a:r>
              <a:rPr lang="en-GB" dirty="0" smtClean="0"/>
              <a:t>, </a:t>
            </a:r>
            <a:r>
              <a:rPr lang="en-GB" dirty="0" err="1" smtClean="0"/>
              <a:t>kopya</a:t>
            </a:r>
            <a:r>
              <a:rPr lang="en-GB" dirty="0" smtClean="0"/>
              <a:t> </a:t>
            </a:r>
            <a:r>
              <a:rPr lang="en-GB" dirty="0" err="1" smtClean="0"/>
              <a:t>var</a:t>
            </a:r>
            <a:r>
              <a:rPr lang="en-GB" dirty="0" smtClean="0"/>
              <a:t>)</a:t>
            </a:r>
            <a:endParaRPr lang="en-GB" dirty="0"/>
          </a:p>
          <a:p>
            <a:r>
              <a:rPr lang="en-GB" dirty="0"/>
              <a:t>YÜKSEKÖĞRETİM KURUMLARI ETİK DAVRANIŞ İLKELERİ </a:t>
            </a:r>
            <a:r>
              <a:rPr lang="en-GB" dirty="0" err="1" smtClean="0"/>
              <a:t>ve</a:t>
            </a:r>
            <a:r>
              <a:rPr lang="en-GB" dirty="0"/>
              <a:t> YÜKSEKÖĞRETİM KURUMLARI </a:t>
            </a:r>
            <a:r>
              <a:rPr lang="en-GB" dirty="0" smtClean="0"/>
              <a:t> BİLİMSEL ARAŞTIRMA VE YAYIN ETİĞİ YÖNERGESİ (</a:t>
            </a:r>
            <a:r>
              <a:rPr lang="en-GB" dirty="0" err="1" smtClean="0"/>
              <a:t>Sadece</a:t>
            </a:r>
            <a:r>
              <a:rPr lang="en-GB" dirty="0" smtClean="0"/>
              <a:t> </a:t>
            </a:r>
            <a:r>
              <a:rPr lang="en-GB" dirty="0" err="1" smtClean="0"/>
              <a:t>öğretim</a:t>
            </a:r>
            <a:r>
              <a:rPr lang="en-GB" dirty="0" smtClean="0"/>
              <a:t> </a:t>
            </a:r>
            <a:r>
              <a:rPr lang="en-GB" dirty="0" err="1" smtClean="0"/>
              <a:t>görevlileri</a:t>
            </a:r>
            <a:r>
              <a:rPr lang="en-GB" dirty="0" smtClean="0"/>
              <a:t> </a:t>
            </a:r>
            <a:r>
              <a:rPr lang="en-GB" dirty="0" err="1" smtClean="0"/>
              <a:t>ve</a:t>
            </a:r>
            <a:r>
              <a:rPr lang="en-GB" dirty="0" smtClean="0"/>
              <a:t> </a:t>
            </a:r>
            <a:r>
              <a:rPr lang="en-GB" dirty="0" err="1" smtClean="0"/>
              <a:t>idareciler</a:t>
            </a:r>
            <a:r>
              <a:rPr lang="en-GB" dirty="0" smtClean="0"/>
              <a:t> </a:t>
            </a:r>
            <a:r>
              <a:rPr lang="en-GB" dirty="0" err="1" smtClean="0"/>
              <a:t>için</a:t>
            </a:r>
            <a:r>
              <a:rPr lang="en-GB" dirty="0" smtClean="0"/>
              <a:t>, </a:t>
            </a:r>
            <a:r>
              <a:rPr lang="en-GB" dirty="0" err="1" smtClean="0"/>
              <a:t>yerleşik</a:t>
            </a:r>
            <a:r>
              <a:rPr lang="en-GB" dirty="0" smtClean="0"/>
              <a:t> hale </a:t>
            </a:r>
            <a:r>
              <a:rPr lang="en-GB" dirty="0" err="1" smtClean="0"/>
              <a:t>gelmiş</a:t>
            </a:r>
            <a:r>
              <a:rPr lang="en-GB" dirty="0" smtClean="0"/>
              <a:t> </a:t>
            </a:r>
            <a:r>
              <a:rPr lang="en-GB" dirty="0" err="1" smtClean="0"/>
              <a:t>hukuki</a:t>
            </a:r>
            <a:r>
              <a:rPr lang="en-GB" dirty="0" smtClean="0"/>
              <a:t> </a:t>
            </a:r>
            <a:r>
              <a:rPr lang="en-GB" dirty="0" err="1" smtClean="0"/>
              <a:t>bir</a:t>
            </a:r>
            <a:r>
              <a:rPr lang="en-GB" dirty="0" smtClean="0"/>
              <a:t> </a:t>
            </a:r>
            <a:r>
              <a:rPr lang="en-GB" dirty="0" err="1" smtClean="0"/>
              <a:t>yaptırım</a:t>
            </a:r>
            <a:r>
              <a:rPr lang="en-GB" dirty="0" smtClean="0"/>
              <a:t> yok)</a:t>
            </a:r>
            <a:endParaRPr lang="en-GB" dirty="0"/>
          </a:p>
          <a:p>
            <a:r>
              <a:rPr lang="en-GB" dirty="0" smtClean="0"/>
              <a:t>ANKARA </a:t>
            </a:r>
            <a:r>
              <a:rPr lang="en-GB" dirty="0"/>
              <a:t>ÜNİVERSİTESİ LİSANSÜSTÜ EĞİTİM ÖĞRETİM </a:t>
            </a:r>
            <a:r>
              <a:rPr lang="en-GB" dirty="0" smtClean="0"/>
              <a:t>YÖNETMELİĞİ (</a:t>
            </a:r>
            <a:r>
              <a:rPr lang="en-GB" dirty="0" err="1" smtClean="0"/>
              <a:t>intihal</a:t>
            </a:r>
            <a:r>
              <a:rPr lang="en-GB" dirty="0" smtClean="0"/>
              <a:t> </a:t>
            </a:r>
            <a:r>
              <a:rPr lang="en-GB" dirty="0" err="1" smtClean="0"/>
              <a:t>var</a:t>
            </a:r>
            <a:r>
              <a:rPr lang="en-GB" dirty="0" smtClean="0"/>
              <a:t>, </a:t>
            </a:r>
            <a:r>
              <a:rPr lang="en-GB" dirty="0" err="1" smtClean="0"/>
              <a:t>kopya</a:t>
            </a:r>
            <a:r>
              <a:rPr lang="en-GB" dirty="0" smtClean="0"/>
              <a:t> </a:t>
            </a:r>
            <a:r>
              <a:rPr lang="en-GB" dirty="0" err="1" smtClean="0"/>
              <a:t>yok</a:t>
            </a:r>
            <a:r>
              <a:rPr lang="en-GB" dirty="0" smtClean="0"/>
              <a:t>)</a:t>
            </a:r>
          </a:p>
          <a:p>
            <a:r>
              <a:rPr lang="en-GB" dirty="0" smtClean="0"/>
              <a:t>FİKİR VE SANAT ESERLERİ KANUNU (</a:t>
            </a:r>
            <a:r>
              <a:rPr lang="en-GB" dirty="0" err="1" smtClean="0"/>
              <a:t>intihal</a:t>
            </a:r>
            <a:r>
              <a:rPr lang="en-GB" dirty="0" smtClean="0"/>
              <a:t> </a:t>
            </a:r>
            <a:r>
              <a:rPr lang="en-GB" dirty="0" err="1" smtClean="0"/>
              <a:t>var</a:t>
            </a:r>
            <a:r>
              <a:rPr lang="en-GB" dirty="0"/>
              <a:t>)</a:t>
            </a:r>
            <a:endParaRPr lang="en-GB" dirty="0" smtClean="0"/>
          </a:p>
          <a:p>
            <a:endParaRPr lang="en-GB" dirty="0"/>
          </a:p>
        </p:txBody>
      </p:sp>
    </p:spTree>
    <p:extLst>
      <p:ext uri="{BB962C8B-B14F-4D97-AF65-F5344CB8AC3E}">
        <p14:creationId xmlns:p14="http://schemas.microsoft.com/office/powerpoint/2010/main" val="2703554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Sorunlar</a:t>
            </a:r>
            <a:endParaRPr lang="en-GB" dirty="0"/>
          </a:p>
        </p:txBody>
      </p:sp>
      <p:sp>
        <p:nvSpPr>
          <p:cNvPr id="3" name="Content Placeholder 2"/>
          <p:cNvSpPr>
            <a:spLocks noGrp="1"/>
          </p:cNvSpPr>
          <p:nvPr>
            <p:ph idx="1"/>
          </p:nvPr>
        </p:nvSpPr>
        <p:spPr>
          <a:xfrm>
            <a:off x="457200" y="1600200"/>
            <a:ext cx="8229600" cy="5069160"/>
          </a:xfrm>
        </p:spPr>
        <p:txBody>
          <a:bodyPr>
            <a:normAutofit/>
          </a:bodyPr>
          <a:lstStyle/>
          <a:p>
            <a:r>
              <a:rPr lang="en-GB" dirty="0" err="1"/>
              <a:t>Tek</a:t>
            </a:r>
            <a:r>
              <a:rPr lang="en-GB" dirty="0"/>
              <a:t> </a:t>
            </a:r>
            <a:r>
              <a:rPr lang="en-GB" dirty="0" err="1"/>
              <a:t>başına</a:t>
            </a:r>
            <a:r>
              <a:rPr lang="en-GB" dirty="0"/>
              <a:t> </a:t>
            </a:r>
            <a:r>
              <a:rPr lang="en-GB" dirty="0" err="1"/>
              <a:t>hukukun</a:t>
            </a:r>
            <a:r>
              <a:rPr lang="en-GB" dirty="0"/>
              <a:t> </a:t>
            </a:r>
            <a:r>
              <a:rPr lang="en-GB" dirty="0" err="1"/>
              <a:t>yetersizliği</a:t>
            </a:r>
            <a:endParaRPr lang="en-GB" dirty="0"/>
          </a:p>
          <a:p>
            <a:pPr lvl="1"/>
            <a:r>
              <a:rPr lang="en-GB" b="1" dirty="0" err="1"/>
              <a:t>Sadece</a:t>
            </a:r>
            <a:r>
              <a:rPr lang="en-GB" b="1" dirty="0"/>
              <a:t> </a:t>
            </a:r>
            <a:r>
              <a:rPr lang="en-GB" b="1" dirty="0" err="1" smtClean="0"/>
              <a:t>maddi</a:t>
            </a:r>
            <a:r>
              <a:rPr lang="en-GB" b="1" dirty="0" smtClean="0"/>
              <a:t> </a:t>
            </a:r>
            <a:r>
              <a:rPr lang="en-GB" b="1" dirty="0" err="1" smtClean="0"/>
              <a:t>hukuk</a:t>
            </a:r>
            <a:r>
              <a:rPr lang="en-GB" b="1" dirty="0" smtClean="0"/>
              <a:t> </a:t>
            </a:r>
            <a:r>
              <a:rPr lang="en-GB" b="1" dirty="0" err="1"/>
              <a:t>yoluyla</a:t>
            </a:r>
            <a:r>
              <a:rPr lang="en-GB" b="1" dirty="0"/>
              <a:t> </a:t>
            </a:r>
            <a:r>
              <a:rPr lang="en-GB" b="1" dirty="0" err="1"/>
              <a:t>suç</a:t>
            </a:r>
            <a:r>
              <a:rPr lang="en-GB" b="1" dirty="0"/>
              <a:t> </a:t>
            </a:r>
            <a:r>
              <a:rPr lang="en-GB" b="1" dirty="0" err="1"/>
              <a:t>ve</a:t>
            </a:r>
            <a:r>
              <a:rPr lang="en-GB" b="1" dirty="0"/>
              <a:t> </a:t>
            </a:r>
            <a:r>
              <a:rPr lang="en-GB" b="1" dirty="0" err="1"/>
              <a:t>kabahat</a:t>
            </a:r>
            <a:r>
              <a:rPr lang="en-GB" b="1" dirty="0"/>
              <a:t> </a:t>
            </a:r>
            <a:r>
              <a:rPr lang="en-GB" b="1" dirty="0" err="1"/>
              <a:t>ile</a:t>
            </a:r>
            <a:r>
              <a:rPr lang="en-GB" b="1" dirty="0"/>
              <a:t> </a:t>
            </a:r>
            <a:r>
              <a:rPr lang="en-GB" b="1" dirty="0" err="1"/>
              <a:t>mücadelede</a:t>
            </a:r>
            <a:r>
              <a:rPr lang="en-GB" b="1" dirty="0"/>
              <a:t> </a:t>
            </a:r>
            <a:r>
              <a:rPr lang="en-GB" b="1" dirty="0" err="1"/>
              <a:t>suç</a:t>
            </a:r>
            <a:r>
              <a:rPr lang="en-GB" b="1" dirty="0"/>
              <a:t> </a:t>
            </a:r>
            <a:r>
              <a:rPr lang="en-GB" b="1" dirty="0" err="1"/>
              <a:t>ve</a:t>
            </a:r>
            <a:r>
              <a:rPr lang="en-GB" b="1" dirty="0"/>
              <a:t> </a:t>
            </a:r>
            <a:r>
              <a:rPr lang="en-GB" b="1" dirty="0" err="1"/>
              <a:t>kabahat</a:t>
            </a:r>
            <a:r>
              <a:rPr lang="en-GB" b="1" dirty="0"/>
              <a:t> </a:t>
            </a:r>
            <a:r>
              <a:rPr lang="en-GB" b="1" dirty="0" err="1"/>
              <a:t>ile</a:t>
            </a:r>
            <a:r>
              <a:rPr lang="en-GB" b="1" dirty="0"/>
              <a:t> </a:t>
            </a:r>
            <a:r>
              <a:rPr lang="en-GB" b="1" dirty="0" err="1"/>
              <a:t>suçun</a:t>
            </a:r>
            <a:r>
              <a:rPr lang="en-GB" b="1" dirty="0"/>
              <a:t> </a:t>
            </a:r>
            <a:r>
              <a:rPr lang="en-GB" b="1" dirty="0" err="1"/>
              <a:t>ve</a:t>
            </a:r>
            <a:r>
              <a:rPr lang="en-GB" b="1" dirty="0"/>
              <a:t> </a:t>
            </a:r>
            <a:r>
              <a:rPr lang="en-GB" b="1" dirty="0" err="1"/>
              <a:t>kabahatin</a:t>
            </a:r>
            <a:r>
              <a:rPr lang="en-GB" b="1" dirty="0"/>
              <a:t> </a:t>
            </a:r>
            <a:r>
              <a:rPr lang="en-GB" b="1" dirty="0" err="1"/>
              <a:t>yol</a:t>
            </a:r>
            <a:r>
              <a:rPr lang="en-GB" b="1" dirty="0"/>
              <a:t> </a:t>
            </a:r>
            <a:r>
              <a:rPr lang="en-GB" b="1" dirty="0" err="1"/>
              <a:t>açtığı</a:t>
            </a:r>
            <a:r>
              <a:rPr lang="en-GB" b="1" dirty="0"/>
              <a:t> </a:t>
            </a:r>
            <a:r>
              <a:rPr lang="en-GB" b="1" dirty="0" err="1"/>
              <a:t>zarar</a:t>
            </a:r>
            <a:r>
              <a:rPr lang="en-GB" b="1" dirty="0"/>
              <a:t> </a:t>
            </a:r>
            <a:r>
              <a:rPr lang="en-GB" b="1" dirty="0" err="1"/>
              <a:t>hiçbir</a:t>
            </a:r>
            <a:r>
              <a:rPr lang="en-GB" b="1" dirty="0"/>
              <a:t> </a:t>
            </a:r>
            <a:r>
              <a:rPr lang="en-GB" b="1" dirty="0" err="1"/>
              <a:t>zaman</a:t>
            </a:r>
            <a:r>
              <a:rPr lang="en-GB" b="1" dirty="0"/>
              <a:t> tam </a:t>
            </a:r>
            <a:r>
              <a:rPr lang="en-GB" b="1" dirty="0" err="1"/>
              <a:t>olarak</a:t>
            </a:r>
            <a:r>
              <a:rPr lang="en-GB" b="1" dirty="0"/>
              <a:t> </a:t>
            </a:r>
            <a:r>
              <a:rPr lang="en-GB" b="1" dirty="0" err="1"/>
              <a:t>ortadan</a:t>
            </a:r>
            <a:r>
              <a:rPr lang="en-GB" b="1" dirty="0"/>
              <a:t> </a:t>
            </a:r>
            <a:r>
              <a:rPr lang="en-GB" b="1" dirty="0" err="1"/>
              <a:t>kalkmaz</a:t>
            </a:r>
            <a:r>
              <a:rPr lang="en-GB" b="1" dirty="0"/>
              <a:t>.</a:t>
            </a:r>
          </a:p>
          <a:p>
            <a:r>
              <a:rPr lang="en-GB" dirty="0" err="1"/>
              <a:t>Tüllabın</a:t>
            </a:r>
            <a:r>
              <a:rPr lang="en-GB" dirty="0"/>
              <a:t> </a:t>
            </a:r>
            <a:r>
              <a:rPr lang="en-GB" dirty="0" err="1"/>
              <a:t>ve</a:t>
            </a:r>
            <a:r>
              <a:rPr lang="en-GB" dirty="0"/>
              <a:t> </a:t>
            </a:r>
            <a:r>
              <a:rPr lang="en-GB" dirty="0" err="1"/>
              <a:t>akademik</a:t>
            </a:r>
            <a:r>
              <a:rPr lang="en-GB" dirty="0"/>
              <a:t> </a:t>
            </a:r>
            <a:r>
              <a:rPr lang="en-GB" dirty="0" err="1"/>
              <a:t>personelin</a:t>
            </a:r>
            <a:r>
              <a:rPr lang="en-GB" dirty="0"/>
              <a:t> </a:t>
            </a:r>
            <a:r>
              <a:rPr lang="en-GB" dirty="0" err="1"/>
              <a:t>bilgisizliği</a:t>
            </a:r>
            <a:endParaRPr lang="en-GB" dirty="0"/>
          </a:p>
          <a:p>
            <a:pPr lvl="1"/>
            <a:r>
              <a:rPr lang="en-GB" b="1" dirty="0"/>
              <a:t>“</a:t>
            </a:r>
            <a:r>
              <a:rPr lang="en-GB" b="1" dirty="0" err="1"/>
              <a:t>Bilmiyordum</a:t>
            </a:r>
            <a:r>
              <a:rPr lang="en-GB" b="1" dirty="0"/>
              <a:t>!”</a:t>
            </a:r>
          </a:p>
          <a:p>
            <a:r>
              <a:rPr lang="en-GB" dirty="0" err="1" smtClean="0"/>
              <a:t>Kurumların</a:t>
            </a:r>
            <a:r>
              <a:rPr lang="en-GB" dirty="0" smtClean="0"/>
              <a:t> </a:t>
            </a:r>
            <a:r>
              <a:rPr lang="en-GB" dirty="0" err="1" smtClean="0"/>
              <a:t>isteksizliği</a:t>
            </a:r>
            <a:endParaRPr lang="en-GB" dirty="0" smtClean="0"/>
          </a:p>
          <a:p>
            <a:pPr lvl="1"/>
            <a:r>
              <a:rPr lang="en-GB" b="1" dirty="0" err="1" smtClean="0"/>
              <a:t>Mülkiye’de</a:t>
            </a:r>
            <a:r>
              <a:rPr lang="en-GB" b="1" dirty="0" smtClean="0"/>
              <a:t> </a:t>
            </a:r>
            <a:r>
              <a:rPr lang="en-GB" b="1" dirty="0" err="1" smtClean="0"/>
              <a:t>kopya</a:t>
            </a:r>
            <a:r>
              <a:rPr lang="en-GB" b="1" dirty="0" smtClean="0"/>
              <a:t> </a:t>
            </a:r>
            <a:r>
              <a:rPr lang="en-GB" b="1" dirty="0" err="1" smtClean="0"/>
              <a:t>ya</a:t>
            </a:r>
            <a:r>
              <a:rPr lang="en-GB" b="1" dirty="0" smtClean="0"/>
              <a:t> da </a:t>
            </a:r>
            <a:r>
              <a:rPr lang="en-GB" b="1" dirty="0" err="1" smtClean="0"/>
              <a:t>intihalle</a:t>
            </a:r>
            <a:r>
              <a:rPr lang="en-GB" b="1" dirty="0" smtClean="0"/>
              <a:t> </a:t>
            </a:r>
            <a:r>
              <a:rPr lang="en-GB" b="1" dirty="0" err="1" smtClean="0"/>
              <a:t>ilgili</a:t>
            </a:r>
            <a:r>
              <a:rPr lang="en-GB" b="1" dirty="0" smtClean="0"/>
              <a:t> </a:t>
            </a:r>
            <a:r>
              <a:rPr lang="en-GB" b="1" dirty="0" err="1" smtClean="0"/>
              <a:t>olarak</a:t>
            </a:r>
            <a:r>
              <a:rPr lang="en-GB" b="1" dirty="0" smtClean="0"/>
              <a:t> her </a:t>
            </a:r>
            <a:r>
              <a:rPr lang="en-GB" b="1" dirty="0" err="1" smtClean="0"/>
              <a:t>hangi</a:t>
            </a:r>
            <a:r>
              <a:rPr lang="en-GB" b="1" dirty="0" smtClean="0"/>
              <a:t> </a:t>
            </a:r>
            <a:r>
              <a:rPr lang="en-GB" b="1" dirty="0" err="1" smtClean="0"/>
              <a:t>bir</a:t>
            </a:r>
            <a:r>
              <a:rPr lang="en-GB" b="1" dirty="0" smtClean="0"/>
              <a:t> </a:t>
            </a:r>
            <a:r>
              <a:rPr lang="en-GB" b="1" dirty="0" err="1" smtClean="0"/>
              <a:t>yaptırıma</a:t>
            </a:r>
            <a:r>
              <a:rPr lang="en-GB" b="1" dirty="0" smtClean="0"/>
              <a:t> </a:t>
            </a:r>
            <a:r>
              <a:rPr lang="en-GB" b="1" dirty="0" err="1" smtClean="0"/>
              <a:t>uğrayan</a:t>
            </a:r>
            <a:r>
              <a:rPr lang="en-GB" b="1" dirty="0" smtClean="0"/>
              <a:t> </a:t>
            </a:r>
            <a:r>
              <a:rPr lang="en-GB" b="1" dirty="0" err="1" smtClean="0"/>
              <a:t>kimse</a:t>
            </a:r>
            <a:r>
              <a:rPr lang="en-GB" b="1" dirty="0" smtClean="0"/>
              <a:t> bulunmuyor.*</a:t>
            </a:r>
          </a:p>
          <a:p>
            <a:endParaRPr lang="en-GB" dirty="0"/>
          </a:p>
        </p:txBody>
      </p:sp>
    </p:spTree>
    <p:extLst>
      <p:ext uri="{BB962C8B-B14F-4D97-AF65-F5344CB8AC3E}">
        <p14:creationId xmlns:p14="http://schemas.microsoft.com/office/powerpoint/2010/main" val="1659647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err="1" smtClean="0"/>
              <a:t>Kurumların</a:t>
            </a:r>
            <a:r>
              <a:rPr lang="en-GB" dirty="0" smtClean="0"/>
              <a:t> </a:t>
            </a:r>
            <a:r>
              <a:rPr lang="en-GB" dirty="0" err="1" smtClean="0"/>
              <a:t>isteksizliği</a:t>
            </a:r>
            <a:r>
              <a:rPr lang="en-GB" dirty="0" smtClean="0"/>
              <a:t> </a:t>
            </a:r>
            <a:br>
              <a:rPr lang="en-GB" dirty="0" smtClean="0"/>
            </a:br>
            <a:r>
              <a:rPr lang="en-GB" dirty="0" smtClean="0"/>
              <a:t>(</a:t>
            </a:r>
            <a:r>
              <a:rPr lang="en-GB" dirty="0" err="1" smtClean="0"/>
              <a:t>ya</a:t>
            </a:r>
            <a:r>
              <a:rPr lang="en-GB" dirty="0" smtClean="0"/>
              <a:t> da </a:t>
            </a:r>
            <a:r>
              <a:rPr lang="en-GB" dirty="0" err="1" smtClean="0"/>
              <a:t>meslektaş</a:t>
            </a:r>
            <a:r>
              <a:rPr lang="en-GB" dirty="0" smtClean="0"/>
              <a:t> </a:t>
            </a:r>
            <a:r>
              <a:rPr lang="en-GB" dirty="0" err="1" smtClean="0"/>
              <a:t>dayanışması</a:t>
            </a:r>
            <a:r>
              <a:rPr lang="en-GB" dirty="0" smtClean="0"/>
              <a:t>)</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565548"/>
            <a:ext cx="8229600" cy="2595266"/>
          </a:xfrm>
        </p:spPr>
      </p:pic>
    </p:spTree>
    <p:extLst>
      <p:ext uri="{BB962C8B-B14F-4D97-AF65-F5344CB8AC3E}">
        <p14:creationId xmlns:p14="http://schemas.microsoft.com/office/powerpoint/2010/main" val="949763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err="1"/>
              <a:t>Kurumların</a:t>
            </a:r>
            <a:r>
              <a:rPr lang="en-GB" dirty="0"/>
              <a:t> </a:t>
            </a:r>
            <a:r>
              <a:rPr lang="en-GB" dirty="0" err="1"/>
              <a:t>isteksizliği</a:t>
            </a:r>
            <a:r>
              <a:rPr lang="en-GB" dirty="0"/>
              <a:t> </a:t>
            </a:r>
            <a:br>
              <a:rPr lang="en-GB" dirty="0"/>
            </a:br>
            <a:r>
              <a:rPr lang="en-GB" dirty="0"/>
              <a:t>(</a:t>
            </a:r>
            <a:r>
              <a:rPr lang="en-GB" dirty="0" err="1"/>
              <a:t>ya</a:t>
            </a:r>
            <a:r>
              <a:rPr lang="en-GB" dirty="0"/>
              <a:t> da </a:t>
            </a:r>
            <a:r>
              <a:rPr lang="en-GB" dirty="0" err="1"/>
              <a:t>meslektaş</a:t>
            </a:r>
            <a:r>
              <a:rPr lang="en-GB" dirty="0"/>
              <a:t> </a:t>
            </a:r>
            <a:r>
              <a:rPr lang="en-GB" dirty="0" err="1"/>
              <a:t>dayanışması</a:t>
            </a:r>
            <a:r>
              <a:rPr lang="en-GB" dirty="0"/>
              <a: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2492896"/>
            <a:ext cx="8229600" cy="2637507"/>
          </a:xfrm>
        </p:spPr>
      </p:pic>
    </p:spTree>
    <p:extLst>
      <p:ext uri="{BB962C8B-B14F-4D97-AF65-F5344CB8AC3E}">
        <p14:creationId xmlns:p14="http://schemas.microsoft.com/office/powerpoint/2010/main" val="2141900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Kullanılabilecek</a:t>
            </a:r>
            <a:r>
              <a:rPr lang="en-GB" dirty="0" smtClean="0"/>
              <a:t> </a:t>
            </a:r>
            <a:r>
              <a:rPr lang="en-GB" dirty="0" err="1" smtClean="0"/>
              <a:t>iki</a:t>
            </a:r>
            <a:r>
              <a:rPr lang="en-GB" dirty="0" smtClean="0"/>
              <a:t> </a:t>
            </a:r>
            <a:r>
              <a:rPr lang="en-GB" dirty="0" err="1" smtClean="0"/>
              <a:t>yazılım</a:t>
            </a:r>
            <a:endParaRPr lang="en-GB" dirty="0"/>
          </a:p>
        </p:txBody>
      </p:sp>
      <p:sp>
        <p:nvSpPr>
          <p:cNvPr id="3" name="Content Placeholder 2"/>
          <p:cNvSpPr>
            <a:spLocks noGrp="1"/>
          </p:cNvSpPr>
          <p:nvPr>
            <p:ph idx="1"/>
          </p:nvPr>
        </p:nvSpPr>
        <p:spPr/>
        <p:txBody>
          <a:bodyPr/>
          <a:lstStyle/>
          <a:p>
            <a:r>
              <a:rPr lang="en-GB" dirty="0" err="1" smtClean="0"/>
              <a:t>iThenticate</a:t>
            </a:r>
            <a:endParaRPr lang="en-GB" dirty="0" smtClean="0"/>
          </a:p>
          <a:p>
            <a:pPr lvl="1"/>
            <a:r>
              <a:rPr lang="en-GB" b="1" dirty="0" smtClean="0"/>
              <a:t>PhD </a:t>
            </a:r>
            <a:r>
              <a:rPr lang="en-GB" b="1" dirty="0" err="1" smtClean="0"/>
              <a:t>ve</a:t>
            </a:r>
            <a:r>
              <a:rPr lang="en-GB" b="1" dirty="0" smtClean="0"/>
              <a:t> </a:t>
            </a:r>
            <a:r>
              <a:rPr lang="en-GB" b="1" dirty="0" err="1" smtClean="0"/>
              <a:t>üzeri</a:t>
            </a:r>
            <a:r>
              <a:rPr lang="en-GB" b="1" dirty="0" smtClean="0"/>
              <a:t> </a:t>
            </a:r>
            <a:r>
              <a:rPr lang="en-GB" b="1" dirty="0" err="1" smtClean="0"/>
              <a:t>pozisyondaki</a:t>
            </a:r>
            <a:r>
              <a:rPr lang="en-GB" b="1" dirty="0"/>
              <a:t> </a:t>
            </a:r>
            <a:r>
              <a:rPr lang="en-GB" b="1" dirty="0" err="1" smtClean="0"/>
              <a:t>akademisyenler</a:t>
            </a:r>
            <a:r>
              <a:rPr lang="en-GB" b="1" dirty="0" smtClean="0"/>
              <a:t> </a:t>
            </a:r>
            <a:r>
              <a:rPr lang="en-GB" b="1" dirty="0" err="1" smtClean="0"/>
              <a:t>için</a:t>
            </a:r>
            <a:r>
              <a:rPr lang="en-GB" dirty="0" smtClean="0"/>
              <a:t>: </a:t>
            </a:r>
            <a:r>
              <a:rPr lang="en-GB" dirty="0" err="1" smtClean="0"/>
              <a:t>sadece</a:t>
            </a:r>
            <a:r>
              <a:rPr lang="en-GB" dirty="0" smtClean="0"/>
              <a:t> </a:t>
            </a:r>
            <a:r>
              <a:rPr lang="en-GB" dirty="0" err="1" smtClean="0"/>
              <a:t>profesyönel</a:t>
            </a:r>
            <a:r>
              <a:rPr lang="en-GB" dirty="0" smtClean="0"/>
              <a:t> </a:t>
            </a:r>
            <a:r>
              <a:rPr lang="en-GB" dirty="0" err="1" smtClean="0"/>
              <a:t>akademik</a:t>
            </a:r>
            <a:r>
              <a:rPr lang="en-GB" dirty="0" smtClean="0"/>
              <a:t> </a:t>
            </a:r>
            <a:r>
              <a:rPr lang="en-GB" dirty="0" err="1" smtClean="0"/>
              <a:t>makaleler</a:t>
            </a:r>
            <a:r>
              <a:rPr lang="en-GB" dirty="0" smtClean="0"/>
              <a:t> </a:t>
            </a:r>
            <a:r>
              <a:rPr lang="en-GB" dirty="0" err="1" smtClean="0"/>
              <a:t>arasında</a:t>
            </a:r>
            <a:r>
              <a:rPr lang="en-GB" dirty="0" smtClean="0"/>
              <a:t> </a:t>
            </a:r>
            <a:r>
              <a:rPr lang="en-GB" dirty="0" err="1"/>
              <a:t>t</a:t>
            </a:r>
            <a:r>
              <a:rPr lang="en-GB" dirty="0" err="1" smtClean="0"/>
              <a:t>arama</a:t>
            </a:r>
            <a:r>
              <a:rPr lang="en-GB" dirty="0" smtClean="0"/>
              <a:t> </a:t>
            </a:r>
            <a:r>
              <a:rPr lang="en-GB" dirty="0" err="1" smtClean="0"/>
              <a:t>yapabilir</a:t>
            </a:r>
            <a:r>
              <a:rPr lang="en-GB" dirty="0" smtClean="0"/>
              <a:t>.</a:t>
            </a:r>
          </a:p>
          <a:p>
            <a:r>
              <a:rPr lang="en-GB" dirty="0" err="1" smtClean="0"/>
              <a:t>Turnitin</a:t>
            </a:r>
            <a:endParaRPr lang="en-GB" dirty="0" smtClean="0"/>
          </a:p>
          <a:p>
            <a:pPr lvl="1"/>
            <a:r>
              <a:rPr lang="en-GB" b="1" dirty="0" err="1" smtClean="0"/>
              <a:t>Öğrenciler</a:t>
            </a:r>
            <a:r>
              <a:rPr lang="en-GB" b="1" dirty="0" smtClean="0"/>
              <a:t> </a:t>
            </a:r>
            <a:r>
              <a:rPr lang="en-GB" b="1" dirty="0" err="1" smtClean="0"/>
              <a:t>için</a:t>
            </a:r>
            <a:r>
              <a:rPr lang="en-GB" dirty="0" smtClean="0"/>
              <a:t>: </a:t>
            </a:r>
            <a:r>
              <a:rPr lang="en-GB" dirty="0" err="1" smtClean="0"/>
              <a:t>ödevler</a:t>
            </a:r>
            <a:r>
              <a:rPr lang="en-GB" dirty="0" smtClean="0"/>
              <a:t>, </a:t>
            </a:r>
            <a:r>
              <a:rPr lang="en-GB" dirty="0" err="1" smtClean="0"/>
              <a:t>tezler</a:t>
            </a:r>
            <a:r>
              <a:rPr lang="en-GB" dirty="0" smtClean="0"/>
              <a:t>, </a:t>
            </a:r>
            <a:r>
              <a:rPr lang="en-GB" dirty="0" err="1" smtClean="0"/>
              <a:t>raporlar</a:t>
            </a:r>
            <a:r>
              <a:rPr lang="en-GB" dirty="0" smtClean="0"/>
              <a:t>, </a:t>
            </a:r>
            <a:r>
              <a:rPr lang="en-GB" dirty="0" err="1" smtClean="0"/>
              <a:t>projeler</a:t>
            </a:r>
            <a:r>
              <a:rPr lang="en-GB" dirty="0" smtClean="0"/>
              <a:t> </a:t>
            </a:r>
            <a:r>
              <a:rPr lang="en-GB" dirty="0" err="1" smtClean="0"/>
              <a:t>arasında</a:t>
            </a:r>
            <a:r>
              <a:rPr lang="en-GB" dirty="0" smtClean="0"/>
              <a:t> </a:t>
            </a:r>
            <a:r>
              <a:rPr lang="en-GB" dirty="0" err="1" smtClean="0"/>
              <a:t>tarama</a:t>
            </a:r>
            <a:r>
              <a:rPr lang="en-GB" dirty="0" smtClean="0"/>
              <a:t> </a:t>
            </a:r>
            <a:r>
              <a:rPr lang="en-GB" dirty="0" err="1" smtClean="0"/>
              <a:t>yapılabilir</a:t>
            </a:r>
            <a:r>
              <a:rPr lang="en-GB" dirty="0" smtClean="0"/>
              <a:t>.</a:t>
            </a:r>
          </a:p>
          <a:p>
            <a:pPr lvl="1"/>
            <a:endParaRPr lang="en-GB" dirty="0"/>
          </a:p>
        </p:txBody>
      </p:sp>
    </p:spTree>
    <p:extLst>
      <p:ext uri="{BB962C8B-B14F-4D97-AF65-F5344CB8AC3E}">
        <p14:creationId xmlns:p14="http://schemas.microsoft.com/office/powerpoint/2010/main" val="3632985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İki</a:t>
            </a:r>
            <a:r>
              <a:rPr lang="en-GB" dirty="0" smtClean="0"/>
              <a:t> platform</a:t>
            </a:r>
            <a:endParaRPr lang="tr-TR" dirty="0"/>
          </a:p>
        </p:txBody>
      </p:sp>
      <p:sp>
        <p:nvSpPr>
          <p:cNvPr id="3" name="Content Placeholder 2"/>
          <p:cNvSpPr>
            <a:spLocks noGrp="1"/>
          </p:cNvSpPr>
          <p:nvPr>
            <p:ph idx="1"/>
          </p:nvPr>
        </p:nvSpPr>
        <p:spPr/>
        <p:txBody>
          <a:bodyPr/>
          <a:lstStyle/>
          <a:p>
            <a:pPr marL="0" indent="0">
              <a:buNone/>
            </a:pPr>
            <a:endParaRPr lang="en-GB" dirty="0" smtClean="0"/>
          </a:p>
          <a:p>
            <a:r>
              <a:rPr lang="tr-TR" dirty="0">
                <a:hlinkClick r:id="rId2"/>
              </a:rPr>
              <a:t>https://</a:t>
            </a:r>
            <a:r>
              <a:rPr lang="tr-TR" dirty="0" smtClean="0">
                <a:hlinkClick r:id="rId2"/>
              </a:rPr>
              <a:t>www.ithenticate.com</a:t>
            </a:r>
            <a:r>
              <a:rPr lang="en-GB" dirty="0" smtClean="0"/>
              <a:t> </a:t>
            </a:r>
          </a:p>
          <a:p>
            <a:r>
              <a:rPr lang="tr-TR" dirty="0">
                <a:hlinkClick r:id="rId3"/>
              </a:rPr>
              <a:t>https://</a:t>
            </a:r>
            <a:r>
              <a:rPr lang="tr-TR" dirty="0" smtClean="0">
                <a:hlinkClick r:id="rId3"/>
              </a:rPr>
              <a:t>turnitin.com</a:t>
            </a:r>
            <a:r>
              <a:rPr lang="en-GB" dirty="0" smtClean="0"/>
              <a:t> </a:t>
            </a:r>
            <a:endParaRPr lang="tr-TR" dirty="0"/>
          </a:p>
        </p:txBody>
      </p:sp>
    </p:spTree>
    <p:extLst>
      <p:ext uri="{BB962C8B-B14F-4D97-AF65-F5344CB8AC3E}">
        <p14:creationId xmlns:p14="http://schemas.microsoft.com/office/powerpoint/2010/main" val="189098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İntihal</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err="1" smtClean="0"/>
              <a:t>Bir</a:t>
            </a:r>
            <a:r>
              <a:rPr lang="en-GB" dirty="0" smtClean="0"/>
              <a:t> </a:t>
            </a:r>
            <a:r>
              <a:rPr lang="en-GB" dirty="0" err="1" smtClean="0"/>
              <a:t>yazarın</a:t>
            </a:r>
            <a:r>
              <a:rPr lang="en-GB" dirty="0" smtClean="0"/>
              <a:t> </a:t>
            </a:r>
            <a:r>
              <a:rPr lang="en-GB" dirty="0" err="1" smtClean="0"/>
              <a:t>ya</a:t>
            </a:r>
            <a:r>
              <a:rPr lang="en-GB" dirty="0" smtClean="0"/>
              <a:t> da </a:t>
            </a:r>
            <a:r>
              <a:rPr lang="en-GB" dirty="0" err="1" smtClean="0"/>
              <a:t>konuşmacının</a:t>
            </a:r>
            <a:r>
              <a:rPr lang="en-GB" dirty="0" smtClean="0"/>
              <a:t>, </a:t>
            </a:r>
            <a:r>
              <a:rPr lang="en-GB" dirty="0" err="1" smtClean="0"/>
              <a:t>başkasına</a:t>
            </a:r>
            <a:r>
              <a:rPr lang="en-GB" dirty="0" smtClean="0"/>
              <a:t> ait </a:t>
            </a:r>
            <a:r>
              <a:rPr lang="en-GB" dirty="0" err="1" smtClean="0"/>
              <a:t>bir</a:t>
            </a:r>
            <a:r>
              <a:rPr lang="en-GB" dirty="0" smtClean="0"/>
              <a:t> </a:t>
            </a:r>
            <a:r>
              <a:rPr lang="en-GB" dirty="0" err="1" smtClean="0"/>
              <a:t>fikri</a:t>
            </a:r>
            <a:r>
              <a:rPr lang="en-GB" dirty="0" smtClean="0"/>
              <a:t> </a:t>
            </a:r>
            <a:r>
              <a:rPr lang="en-GB" dirty="0" err="1" smtClean="0"/>
              <a:t>ya</a:t>
            </a:r>
            <a:r>
              <a:rPr lang="en-GB" dirty="0" smtClean="0"/>
              <a:t> da </a:t>
            </a:r>
            <a:r>
              <a:rPr lang="en-GB" dirty="0" err="1" smtClean="0"/>
              <a:t>eseri</a:t>
            </a:r>
            <a:r>
              <a:rPr lang="en-GB" dirty="0" smtClean="0"/>
              <a:t>, </a:t>
            </a:r>
            <a:r>
              <a:rPr lang="en-GB" dirty="0" err="1" smtClean="0"/>
              <a:t>kısmen</a:t>
            </a:r>
            <a:r>
              <a:rPr lang="en-GB" dirty="0" smtClean="0"/>
              <a:t> </a:t>
            </a:r>
            <a:r>
              <a:rPr lang="en-GB" dirty="0" err="1" smtClean="0"/>
              <a:t>ya</a:t>
            </a:r>
            <a:r>
              <a:rPr lang="en-GB" dirty="0" smtClean="0"/>
              <a:t> da </a:t>
            </a:r>
            <a:r>
              <a:rPr lang="en-GB" dirty="0" err="1" smtClean="0"/>
              <a:t>tamamen</a:t>
            </a:r>
            <a:r>
              <a:rPr lang="en-GB" dirty="0" smtClean="0"/>
              <a:t>, </a:t>
            </a:r>
            <a:r>
              <a:rPr lang="en-GB" dirty="0" err="1" smtClean="0"/>
              <a:t>yerleşik</a:t>
            </a:r>
            <a:r>
              <a:rPr lang="en-GB" dirty="0" smtClean="0"/>
              <a:t> hale </a:t>
            </a:r>
            <a:r>
              <a:rPr lang="en-GB" dirty="0" err="1" smtClean="0"/>
              <a:t>gelimiş</a:t>
            </a:r>
            <a:r>
              <a:rPr lang="en-GB" dirty="0" smtClean="0"/>
              <a:t> </a:t>
            </a:r>
            <a:r>
              <a:rPr lang="en-GB" dirty="0" err="1" smtClean="0"/>
              <a:t>usullere</a:t>
            </a:r>
            <a:r>
              <a:rPr lang="en-GB" dirty="0" smtClean="0"/>
              <a:t> </a:t>
            </a:r>
            <a:r>
              <a:rPr lang="en-GB" dirty="0" err="1" smtClean="0"/>
              <a:t>aykırı</a:t>
            </a:r>
            <a:r>
              <a:rPr lang="en-GB" dirty="0" smtClean="0"/>
              <a:t> </a:t>
            </a:r>
            <a:r>
              <a:rPr lang="en-GB" dirty="0" err="1" smtClean="0"/>
              <a:t>şekillerde</a:t>
            </a:r>
            <a:r>
              <a:rPr lang="en-GB" dirty="0" smtClean="0"/>
              <a:t> </a:t>
            </a:r>
            <a:r>
              <a:rPr lang="en-GB" dirty="0" err="1" smtClean="0"/>
              <a:t>kendisininmiş</a:t>
            </a:r>
            <a:r>
              <a:rPr lang="en-GB" dirty="0" smtClean="0"/>
              <a:t> </a:t>
            </a:r>
            <a:r>
              <a:rPr lang="en-GB" dirty="0" err="1" smtClean="0"/>
              <a:t>gibi</a:t>
            </a:r>
            <a:r>
              <a:rPr lang="en-GB" dirty="0" smtClean="0"/>
              <a:t> </a:t>
            </a:r>
            <a:r>
              <a:rPr lang="en-GB" dirty="0" err="1" smtClean="0"/>
              <a:t>sunması</a:t>
            </a:r>
            <a:r>
              <a:rPr lang="en-GB" dirty="0" smtClean="0"/>
              <a:t>.</a:t>
            </a:r>
            <a:endParaRPr lang="en-GB" dirty="0"/>
          </a:p>
        </p:txBody>
      </p:sp>
    </p:spTree>
    <p:extLst>
      <p:ext uri="{BB962C8B-B14F-4D97-AF65-F5344CB8AC3E}">
        <p14:creationId xmlns:p14="http://schemas.microsoft.com/office/powerpoint/2010/main" val="3689037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Kaynakça</a:t>
            </a:r>
            <a:endParaRPr lang="en-GB" dirty="0"/>
          </a:p>
        </p:txBody>
      </p:sp>
      <p:sp>
        <p:nvSpPr>
          <p:cNvPr id="3" name="Content Placeholder 2"/>
          <p:cNvSpPr>
            <a:spLocks noGrp="1"/>
          </p:cNvSpPr>
          <p:nvPr>
            <p:ph idx="1"/>
          </p:nvPr>
        </p:nvSpPr>
        <p:spPr>
          <a:xfrm>
            <a:off x="628650" y="2226469"/>
            <a:ext cx="8177893" cy="3605553"/>
          </a:xfrm>
        </p:spPr>
        <p:txBody>
          <a:bodyPr>
            <a:normAutofit fontScale="92500" lnSpcReduction="20000"/>
          </a:bodyPr>
          <a:lstStyle/>
          <a:p>
            <a:pPr marL="0" indent="0">
              <a:buNone/>
            </a:pPr>
            <a:r>
              <a:rPr lang="en-GB" dirty="0" err="1" smtClean="0"/>
              <a:t>İntihâlle</a:t>
            </a:r>
            <a:r>
              <a:rPr lang="en-GB" dirty="0" smtClean="0"/>
              <a:t> </a:t>
            </a:r>
            <a:r>
              <a:rPr lang="en-GB" dirty="0" err="1" smtClean="0"/>
              <a:t>ilgili</a:t>
            </a:r>
            <a:r>
              <a:rPr lang="en-GB" dirty="0" smtClean="0"/>
              <a:t> </a:t>
            </a:r>
            <a:r>
              <a:rPr lang="en-GB" dirty="0" err="1" smtClean="0"/>
              <a:t>bazı</a:t>
            </a:r>
            <a:r>
              <a:rPr lang="en-GB" dirty="0" smtClean="0"/>
              <a:t> internet </a:t>
            </a:r>
            <a:r>
              <a:rPr lang="en-GB" dirty="0" err="1" smtClean="0"/>
              <a:t>sayfaları</a:t>
            </a:r>
            <a:r>
              <a:rPr lang="en-GB" dirty="0" smtClean="0"/>
              <a:t>:</a:t>
            </a:r>
          </a:p>
          <a:p>
            <a:pPr marL="0" indent="0">
              <a:buNone/>
            </a:pPr>
            <a:endParaRPr lang="en-GB" u="sng" dirty="0" smtClean="0"/>
          </a:p>
          <a:p>
            <a:pPr marL="0" indent="0">
              <a:buNone/>
            </a:pPr>
            <a:r>
              <a:rPr lang="tr-TR" u="sng" dirty="0" smtClean="0">
                <a:hlinkClick r:id="rId2"/>
              </a:rPr>
              <a:t>http</a:t>
            </a:r>
            <a:r>
              <a:rPr lang="tr-TR" u="sng" dirty="0">
                <a:hlinkClick r:id="rId2"/>
              </a:rPr>
              <a:t>://plagiarism-turkish.blogspot.com.tr/</a:t>
            </a:r>
            <a:endParaRPr lang="en-GB" dirty="0"/>
          </a:p>
          <a:p>
            <a:pPr marL="0" indent="0">
              <a:buNone/>
            </a:pPr>
            <a:r>
              <a:rPr lang="tr-TR" u="sng" dirty="0">
                <a:hlinkClick r:id="rId3"/>
              </a:rPr>
              <a:t>https://intihalkarlik.wordpress.com/</a:t>
            </a:r>
            <a:r>
              <a:rPr lang="tr-TR" dirty="0"/>
              <a:t> </a:t>
            </a:r>
            <a:endParaRPr lang="en-GB" dirty="0"/>
          </a:p>
          <a:p>
            <a:pPr marL="0" indent="0">
              <a:buNone/>
            </a:pPr>
            <a:r>
              <a:rPr lang="tr-TR" u="sng" dirty="0">
                <a:hlinkClick r:id="rId4"/>
              </a:rPr>
              <a:t>https://plagiarismkarlik.wordpress.com/</a:t>
            </a:r>
            <a:endParaRPr lang="en-GB" dirty="0"/>
          </a:p>
          <a:p>
            <a:pPr marL="0" indent="0">
              <a:buNone/>
            </a:pPr>
            <a:r>
              <a:rPr lang="tr-TR" u="sng" dirty="0">
                <a:hlinkClick r:id="rId5"/>
              </a:rPr>
              <a:t>http://plagiarism-in-turkey.blogspot.com.tr</a:t>
            </a:r>
            <a:r>
              <a:rPr lang="tr-TR" u="sng" dirty="0" smtClean="0">
                <a:hlinkClick r:id="rId5"/>
              </a:rPr>
              <a:t>/</a:t>
            </a:r>
            <a:endParaRPr lang="en-GB" u="sng" dirty="0" smtClean="0"/>
          </a:p>
          <a:p>
            <a:pPr marL="0" indent="0">
              <a:buNone/>
            </a:pPr>
            <a:r>
              <a:rPr lang="en-GB" dirty="0" smtClean="0">
                <a:hlinkClick r:id="rId6"/>
              </a:rPr>
              <a:t>http://subjektif.org/2012/09/turkiye-akademisinin-arka-sokaklari/</a:t>
            </a:r>
            <a:r>
              <a:rPr lang="en-GB" dirty="0" smtClean="0"/>
              <a:t> </a:t>
            </a:r>
            <a:endParaRPr lang="en-GB" dirty="0"/>
          </a:p>
        </p:txBody>
      </p:sp>
    </p:spTree>
    <p:extLst>
      <p:ext uri="{BB962C8B-B14F-4D97-AF65-F5344CB8AC3E}">
        <p14:creationId xmlns:p14="http://schemas.microsoft.com/office/powerpoint/2010/main" val="38033732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26" name="Picture 2" descr="http://www.anayasa.gen.tr/uas-on-b.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39646" y="0"/>
            <a:ext cx="4492510" cy="630932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827584" y="6488668"/>
            <a:ext cx="7715200" cy="369332"/>
          </a:xfrm>
          <a:prstGeom prst="rect">
            <a:avLst/>
          </a:prstGeom>
          <a:noFill/>
        </p:spPr>
        <p:txBody>
          <a:bodyPr wrap="square" rtlCol="0">
            <a:spAutoFit/>
          </a:bodyPr>
          <a:lstStyle/>
          <a:p>
            <a:r>
              <a:rPr lang="tr-TR" dirty="0">
                <a:hlinkClick r:id="rId3"/>
              </a:rPr>
              <a:t>http://</a:t>
            </a:r>
            <a:r>
              <a:rPr lang="tr-TR" dirty="0" smtClean="0">
                <a:hlinkClick r:id="rId3"/>
              </a:rPr>
              <a:t>www.anayasa.gen.tr/usulsuz-alinti-sorunu.htm</a:t>
            </a:r>
            <a:r>
              <a:rPr lang="en-GB" dirty="0" smtClean="0"/>
              <a:t> [</a:t>
            </a:r>
            <a:r>
              <a:rPr lang="en-GB" dirty="0" err="1" smtClean="0"/>
              <a:t>Erişim</a:t>
            </a:r>
            <a:r>
              <a:rPr lang="en-GB" dirty="0" smtClean="0"/>
              <a:t> </a:t>
            </a:r>
            <a:r>
              <a:rPr lang="en-GB" dirty="0" err="1" smtClean="0"/>
              <a:t>Tarihi</a:t>
            </a:r>
            <a:r>
              <a:rPr lang="en-GB" dirty="0" smtClean="0"/>
              <a:t>: </a:t>
            </a:r>
            <a:r>
              <a:rPr lang="en-GB" dirty="0" err="1" smtClean="0"/>
              <a:t>Ekim</a:t>
            </a:r>
            <a:r>
              <a:rPr lang="en-GB" dirty="0" smtClean="0"/>
              <a:t> 2018]</a:t>
            </a:r>
            <a:endParaRPr lang="tr-TR" dirty="0"/>
          </a:p>
        </p:txBody>
      </p:sp>
    </p:spTree>
    <p:extLst>
      <p:ext uri="{BB962C8B-B14F-4D97-AF65-F5344CB8AC3E}">
        <p14:creationId xmlns:p14="http://schemas.microsoft.com/office/powerpoint/2010/main" val="3756429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Öz-intihal</a:t>
            </a:r>
            <a:r>
              <a:rPr lang="en-GB" dirty="0" smtClean="0"/>
              <a:t> (self plagiarism)</a:t>
            </a:r>
            <a:endParaRPr lang="en-GB" dirty="0"/>
          </a:p>
        </p:txBody>
      </p:sp>
      <p:sp>
        <p:nvSpPr>
          <p:cNvPr id="3" name="Content Placeholder 2"/>
          <p:cNvSpPr>
            <a:spLocks noGrp="1"/>
          </p:cNvSpPr>
          <p:nvPr>
            <p:ph idx="1"/>
          </p:nvPr>
        </p:nvSpPr>
        <p:spPr/>
        <p:txBody>
          <a:bodyPr/>
          <a:lstStyle/>
          <a:p>
            <a:r>
              <a:rPr lang="en-GB" dirty="0" err="1" smtClean="0"/>
              <a:t>Daha</a:t>
            </a:r>
            <a:r>
              <a:rPr lang="en-GB" dirty="0" smtClean="0"/>
              <a:t> </a:t>
            </a:r>
            <a:r>
              <a:rPr lang="en-GB" dirty="0" err="1" smtClean="0"/>
              <a:t>önce</a:t>
            </a:r>
            <a:r>
              <a:rPr lang="en-GB" dirty="0" smtClean="0"/>
              <a:t> </a:t>
            </a:r>
            <a:r>
              <a:rPr lang="en-GB" dirty="0" err="1" smtClean="0"/>
              <a:t>yayınlanmış</a:t>
            </a:r>
            <a:r>
              <a:rPr lang="en-GB" dirty="0" smtClean="0"/>
              <a:t> </a:t>
            </a:r>
            <a:r>
              <a:rPr lang="en-GB" dirty="0" err="1" smtClean="0"/>
              <a:t>kendinize</a:t>
            </a:r>
            <a:r>
              <a:rPr lang="en-GB" dirty="0" smtClean="0"/>
              <a:t> ait </a:t>
            </a:r>
            <a:r>
              <a:rPr lang="en-GB" dirty="0" err="1" smtClean="0"/>
              <a:t>bir</a:t>
            </a:r>
            <a:r>
              <a:rPr lang="en-GB" dirty="0" smtClean="0"/>
              <a:t> </a:t>
            </a:r>
            <a:r>
              <a:rPr lang="en-GB" dirty="0" err="1" smtClean="0"/>
              <a:t>metni</a:t>
            </a:r>
            <a:r>
              <a:rPr lang="en-GB" dirty="0" smtClean="0"/>
              <a:t>, </a:t>
            </a:r>
            <a:r>
              <a:rPr lang="en-GB" dirty="0" err="1" smtClean="0"/>
              <a:t>kaynağını</a:t>
            </a:r>
            <a:r>
              <a:rPr lang="en-GB" dirty="0" smtClean="0"/>
              <a:t> tam </a:t>
            </a:r>
            <a:r>
              <a:rPr lang="en-GB" dirty="0" err="1" smtClean="0"/>
              <a:t>ve</a:t>
            </a:r>
            <a:r>
              <a:rPr lang="en-GB" dirty="0" smtClean="0"/>
              <a:t> </a:t>
            </a:r>
            <a:r>
              <a:rPr lang="en-GB" dirty="0" err="1" smtClean="0"/>
              <a:t>doğru</a:t>
            </a:r>
            <a:r>
              <a:rPr lang="en-GB" dirty="0" smtClean="0"/>
              <a:t> </a:t>
            </a:r>
            <a:r>
              <a:rPr lang="en-GB" dirty="0" err="1" smtClean="0"/>
              <a:t>şekilde</a:t>
            </a:r>
            <a:r>
              <a:rPr lang="en-GB" dirty="0" smtClean="0"/>
              <a:t> </a:t>
            </a:r>
            <a:r>
              <a:rPr lang="en-GB" dirty="0" err="1" smtClean="0"/>
              <a:t>belirtmeden</a:t>
            </a:r>
            <a:r>
              <a:rPr lang="en-GB" dirty="0" smtClean="0"/>
              <a:t>, </a:t>
            </a:r>
            <a:r>
              <a:rPr lang="en-GB" dirty="0" err="1" smtClean="0"/>
              <a:t>tekrar</a:t>
            </a:r>
            <a:r>
              <a:rPr lang="en-GB" dirty="0" smtClean="0"/>
              <a:t> </a:t>
            </a:r>
            <a:r>
              <a:rPr lang="en-GB" dirty="0" err="1" smtClean="0"/>
              <a:t>kullanmak</a:t>
            </a:r>
            <a:r>
              <a:rPr lang="en-GB" dirty="0" smtClean="0"/>
              <a:t> (</a:t>
            </a:r>
            <a:r>
              <a:rPr lang="en-GB" dirty="0" err="1" smtClean="0"/>
              <a:t>iktibas</a:t>
            </a:r>
            <a:r>
              <a:rPr lang="en-GB" dirty="0" smtClean="0"/>
              <a:t>).</a:t>
            </a:r>
          </a:p>
          <a:p>
            <a:endParaRPr lang="en-GB" dirty="0" smtClean="0"/>
          </a:p>
          <a:p>
            <a:r>
              <a:rPr lang="en-GB" dirty="0" err="1" smtClean="0"/>
              <a:t>Fikri</a:t>
            </a:r>
            <a:r>
              <a:rPr lang="en-GB" dirty="0" smtClean="0"/>
              <a:t> </a:t>
            </a:r>
            <a:r>
              <a:rPr lang="en-GB" dirty="0" err="1" smtClean="0"/>
              <a:t>mülkiyet</a:t>
            </a:r>
            <a:r>
              <a:rPr lang="en-GB" dirty="0" smtClean="0"/>
              <a:t> </a:t>
            </a:r>
            <a:r>
              <a:rPr lang="en-GB" dirty="0" err="1" smtClean="0"/>
              <a:t>haklarına</a:t>
            </a:r>
            <a:r>
              <a:rPr lang="en-GB" dirty="0" smtClean="0"/>
              <a:t> </a:t>
            </a:r>
            <a:r>
              <a:rPr lang="en-GB" dirty="0" err="1" smtClean="0"/>
              <a:t>dikkat</a:t>
            </a:r>
            <a:r>
              <a:rPr lang="en-GB" dirty="0" smtClean="0"/>
              <a:t>!</a:t>
            </a:r>
          </a:p>
          <a:p>
            <a:r>
              <a:rPr lang="en-GB" dirty="0" err="1" smtClean="0"/>
              <a:t>Fikri</a:t>
            </a:r>
            <a:r>
              <a:rPr lang="en-GB" dirty="0" smtClean="0"/>
              <a:t> </a:t>
            </a:r>
            <a:r>
              <a:rPr lang="en-GB" dirty="0" err="1" smtClean="0"/>
              <a:t>ahlâka</a:t>
            </a:r>
            <a:r>
              <a:rPr lang="en-GB" dirty="0" smtClean="0"/>
              <a:t> </a:t>
            </a:r>
            <a:r>
              <a:rPr lang="en-GB" dirty="0" err="1" smtClean="0"/>
              <a:t>daha</a:t>
            </a:r>
            <a:r>
              <a:rPr lang="en-GB" dirty="0" smtClean="0"/>
              <a:t> </a:t>
            </a:r>
            <a:r>
              <a:rPr lang="en-GB" dirty="0" err="1" smtClean="0"/>
              <a:t>çok</a:t>
            </a:r>
            <a:r>
              <a:rPr lang="en-GB" dirty="0" smtClean="0"/>
              <a:t> </a:t>
            </a:r>
            <a:r>
              <a:rPr lang="en-GB" dirty="0" err="1" smtClean="0"/>
              <a:t>dikkat</a:t>
            </a:r>
            <a:r>
              <a:rPr lang="en-GB" dirty="0" smtClean="0"/>
              <a:t>!</a:t>
            </a:r>
            <a:endParaRPr lang="en-GB" dirty="0"/>
          </a:p>
        </p:txBody>
      </p:sp>
    </p:spTree>
    <p:extLst>
      <p:ext uri="{BB962C8B-B14F-4D97-AF65-F5344CB8AC3E}">
        <p14:creationId xmlns:p14="http://schemas.microsoft.com/office/powerpoint/2010/main" val="3580049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a:t>Bilimsel</a:t>
            </a:r>
            <a:r>
              <a:rPr lang="en-GB" dirty="0"/>
              <a:t> </a:t>
            </a:r>
            <a:r>
              <a:rPr lang="en-GB" dirty="0" err="1"/>
              <a:t>Suistimalin</a:t>
            </a:r>
            <a:r>
              <a:rPr lang="en-GB" dirty="0"/>
              <a:t> </a:t>
            </a:r>
            <a:r>
              <a:rPr lang="en-GB" dirty="0" err="1" smtClean="0"/>
              <a:t>Doğası</a:t>
            </a:r>
            <a:endParaRPr lang="en-GB" dirty="0"/>
          </a:p>
        </p:txBody>
      </p:sp>
      <p:sp>
        <p:nvSpPr>
          <p:cNvPr id="3" name="Content Placeholder 2"/>
          <p:cNvSpPr>
            <a:spLocks noGrp="1"/>
          </p:cNvSpPr>
          <p:nvPr>
            <p:ph idx="1"/>
          </p:nvPr>
        </p:nvSpPr>
        <p:spPr>
          <a:xfrm>
            <a:off x="467544" y="1412776"/>
            <a:ext cx="8280920" cy="5040560"/>
          </a:xfrm>
        </p:spPr>
        <p:txBody>
          <a:bodyPr>
            <a:normAutofit/>
          </a:bodyPr>
          <a:lstStyle/>
          <a:p>
            <a:pPr marL="0" indent="0">
              <a:buNone/>
            </a:pPr>
            <a:r>
              <a:rPr lang="en-GB" sz="2400" dirty="0"/>
              <a:t>İNTİHÂL – </a:t>
            </a:r>
            <a:r>
              <a:rPr lang="en-GB" sz="2400" dirty="0" err="1" smtClean="0"/>
              <a:t>Örnek</a:t>
            </a:r>
            <a:r>
              <a:rPr lang="en-GB" sz="2400" dirty="0" smtClean="0"/>
              <a:t> (1/3):</a:t>
            </a:r>
            <a:endParaRPr lang="en-GB" sz="2400" dirty="0"/>
          </a:p>
          <a:p>
            <a:pPr marL="0" indent="0">
              <a:buNone/>
            </a:pPr>
            <a:endParaRPr lang="en-GB" sz="2400" dirty="0"/>
          </a:p>
          <a:p>
            <a:pPr marL="0" indent="0">
              <a:buNone/>
            </a:pPr>
            <a:r>
              <a:rPr lang="en-GB" sz="2400" dirty="0"/>
              <a:t>… Bu </a:t>
            </a:r>
            <a:r>
              <a:rPr lang="en-GB" sz="2400" dirty="0" err="1"/>
              <a:t>makalede</a:t>
            </a:r>
            <a:r>
              <a:rPr lang="en-GB" sz="2400" dirty="0"/>
              <a:t> TÜİK </a:t>
            </a:r>
            <a:r>
              <a:rPr lang="en-GB" sz="2400" dirty="0" err="1"/>
              <a:t>verilerine</a:t>
            </a:r>
            <a:r>
              <a:rPr lang="en-GB" sz="2400" dirty="0"/>
              <a:t> </a:t>
            </a:r>
            <a:r>
              <a:rPr lang="en-GB" sz="2400" dirty="0" err="1"/>
              <a:t>dayanarak</a:t>
            </a:r>
            <a:r>
              <a:rPr lang="en-GB" sz="2400" dirty="0"/>
              <a:t> </a:t>
            </a:r>
            <a:r>
              <a:rPr lang="en-GB" sz="2400" dirty="0" err="1"/>
              <a:t>Türkiye’deki</a:t>
            </a:r>
            <a:r>
              <a:rPr lang="en-GB" sz="2400" dirty="0"/>
              <a:t> </a:t>
            </a:r>
            <a:r>
              <a:rPr lang="en-GB" sz="2400" dirty="0" err="1"/>
              <a:t>tarım</a:t>
            </a:r>
            <a:r>
              <a:rPr lang="en-GB" sz="2400" dirty="0"/>
              <a:t> </a:t>
            </a:r>
            <a:r>
              <a:rPr lang="en-GB" sz="2400" dirty="0" err="1"/>
              <a:t>ürünleri</a:t>
            </a:r>
            <a:r>
              <a:rPr lang="en-GB" sz="2400" dirty="0"/>
              <a:t> </a:t>
            </a:r>
            <a:r>
              <a:rPr lang="en-GB" sz="2400" dirty="0" err="1"/>
              <a:t>fiyatlarının</a:t>
            </a:r>
            <a:r>
              <a:rPr lang="en-GB" sz="2400" dirty="0"/>
              <a:t> </a:t>
            </a:r>
            <a:r>
              <a:rPr lang="en-GB" sz="2400" dirty="0" err="1"/>
              <a:t>seyrini</a:t>
            </a:r>
            <a:r>
              <a:rPr lang="en-GB" sz="2400" dirty="0"/>
              <a:t> </a:t>
            </a:r>
            <a:r>
              <a:rPr lang="en-GB" sz="2400" dirty="0" err="1"/>
              <a:t>analiz</a:t>
            </a:r>
            <a:r>
              <a:rPr lang="en-GB" sz="2400" dirty="0"/>
              <a:t> </a:t>
            </a:r>
            <a:r>
              <a:rPr lang="en-GB" sz="2400" dirty="0" err="1"/>
              <a:t>etmekteyiz</a:t>
            </a:r>
            <a:r>
              <a:rPr lang="en-GB" sz="2400" dirty="0"/>
              <a:t>. </a:t>
            </a:r>
            <a:r>
              <a:rPr lang="tr-TR" sz="2400" dirty="0"/>
              <a:t>Şeker, çay, pamuk, patates, kinin ve koka gibi tohumlar en az insan faktörü kadar dünya tarihi üzerinde etkili oldu. Tohumlar birer ürün, yiyecek ve ilaç kaynağı olarak insanların ve ulusların kaderini defalarca değiştirmiştir. Çoğu zaman da öngörülemeyen sonuçlar doğur</a:t>
            </a:r>
            <a:r>
              <a:rPr lang="en-GB" sz="2400" dirty="0" err="1"/>
              <a:t>muştur</a:t>
            </a:r>
            <a:r>
              <a:rPr lang="en-GB" sz="2400" dirty="0"/>
              <a:t>.</a:t>
            </a:r>
            <a:r>
              <a:rPr lang="tr-TR" sz="2400" dirty="0"/>
              <a:t> Biz de bu çalışmada …</a:t>
            </a:r>
            <a:endParaRPr lang="en-GB" sz="2400" dirty="0"/>
          </a:p>
          <a:p>
            <a:pPr marL="0" indent="0">
              <a:buNone/>
            </a:pPr>
            <a:endParaRPr lang="en-GB" sz="2400" dirty="0"/>
          </a:p>
        </p:txBody>
      </p:sp>
    </p:spTree>
    <p:extLst>
      <p:ext uri="{BB962C8B-B14F-4D97-AF65-F5344CB8AC3E}">
        <p14:creationId xmlns:p14="http://schemas.microsoft.com/office/powerpoint/2010/main" val="3876427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a:t>Bilimsel</a:t>
            </a:r>
            <a:r>
              <a:rPr lang="en-GB" dirty="0"/>
              <a:t> </a:t>
            </a:r>
            <a:r>
              <a:rPr lang="en-GB" dirty="0" err="1"/>
              <a:t>Suistimalin</a:t>
            </a:r>
            <a:r>
              <a:rPr lang="en-GB" dirty="0"/>
              <a:t> </a:t>
            </a:r>
            <a:r>
              <a:rPr lang="en-GB" dirty="0" err="1" smtClean="0"/>
              <a:t>Doğası</a:t>
            </a:r>
            <a:endParaRPr lang="en-GB" dirty="0"/>
          </a:p>
        </p:txBody>
      </p:sp>
      <p:sp>
        <p:nvSpPr>
          <p:cNvPr id="3" name="Content Placeholder 2"/>
          <p:cNvSpPr>
            <a:spLocks noGrp="1"/>
          </p:cNvSpPr>
          <p:nvPr>
            <p:ph idx="1"/>
          </p:nvPr>
        </p:nvSpPr>
        <p:spPr>
          <a:xfrm>
            <a:off x="628650" y="2226468"/>
            <a:ext cx="7886700" cy="3520835"/>
          </a:xfrm>
        </p:spPr>
        <p:txBody>
          <a:bodyPr>
            <a:normAutofit/>
          </a:bodyPr>
          <a:lstStyle/>
          <a:p>
            <a:pPr marL="0" indent="0">
              <a:buNone/>
            </a:pPr>
            <a:r>
              <a:rPr lang="en-GB" sz="1800" dirty="0"/>
              <a:t>İNTİHÂL – </a:t>
            </a:r>
            <a:r>
              <a:rPr lang="en-GB" sz="1800" dirty="0" err="1" smtClean="0"/>
              <a:t>Örnek</a:t>
            </a:r>
            <a:r>
              <a:rPr lang="en-GB" sz="1800" dirty="0" smtClean="0"/>
              <a:t> (2/3):</a:t>
            </a:r>
            <a:endParaRPr lang="en-GB" sz="1800" dirty="0"/>
          </a:p>
          <a:p>
            <a:pPr marL="0" indent="0">
              <a:buNone/>
            </a:pPr>
            <a:endParaRPr lang="en-GB" sz="1800" dirty="0"/>
          </a:p>
          <a:p>
            <a:pPr marL="0" indent="0">
              <a:buNone/>
            </a:pPr>
            <a:endParaRPr lang="en-GB"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954" y="1799914"/>
            <a:ext cx="4251463" cy="4306439"/>
          </a:xfrm>
          <a:prstGeom prst="rect">
            <a:avLst/>
          </a:prstGeom>
        </p:spPr>
      </p:pic>
    </p:spTree>
    <p:extLst>
      <p:ext uri="{BB962C8B-B14F-4D97-AF65-F5344CB8AC3E}">
        <p14:creationId xmlns:p14="http://schemas.microsoft.com/office/powerpoint/2010/main" val="455315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a:t>Bilimsel</a:t>
            </a:r>
            <a:r>
              <a:rPr lang="en-GB" dirty="0"/>
              <a:t> </a:t>
            </a:r>
            <a:r>
              <a:rPr lang="en-GB" dirty="0" err="1"/>
              <a:t>Suistimalin</a:t>
            </a:r>
            <a:r>
              <a:rPr lang="en-GB" dirty="0"/>
              <a:t> </a:t>
            </a:r>
            <a:r>
              <a:rPr lang="en-GB" dirty="0" err="1" smtClean="0"/>
              <a:t>Doğası</a:t>
            </a:r>
            <a:endParaRPr lang="en-GB" dirty="0"/>
          </a:p>
        </p:txBody>
      </p:sp>
      <p:sp>
        <p:nvSpPr>
          <p:cNvPr id="3" name="Content Placeholder 2"/>
          <p:cNvSpPr>
            <a:spLocks noGrp="1"/>
          </p:cNvSpPr>
          <p:nvPr>
            <p:ph idx="1"/>
          </p:nvPr>
        </p:nvSpPr>
        <p:spPr>
          <a:xfrm>
            <a:off x="539552" y="1412776"/>
            <a:ext cx="8352928" cy="5112568"/>
          </a:xfrm>
        </p:spPr>
        <p:txBody>
          <a:bodyPr>
            <a:normAutofit/>
          </a:bodyPr>
          <a:lstStyle/>
          <a:p>
            <a:pPr marL="0" indent="0">
              <a:buNone/>
            </a:pPr>
            <a:r>
              <a:rPr lang="en-GB" sz="2400" dirty="0"/>
              <a:t>İNTİHÂL – </a:t>
            </a:r>
            <a:r>
              <a:rPr lang="en-GB" sz="2400" dirty="0" err="1" smtClean="0"/>
              <a:t>Örnek</a:t>
            </a:r>
            <a:r>
              <a:rPr lang="en-GB" sz="2400" dirty="0" smtClean="0"/>
              <a:t> (3/3):</a:t>
            </a:r>
            <a:endParaRPr lang="en-GB" sz="2400" dirty="0"/>
          </a:p>
          <a:p>
            <a:pPr marL="0" indent="0">
              <a:buNone/>
            </a:pPr>
            <a:endParaRPr lang="en-GB" sz="2400" dirty="0"/>
          </a:p>
          <a:p>
            <a:pPr marL="0" indent="0">
              <a:buNone/>
            </a:pPr>
            <a:r>
              <a:rPr lang="en-GB" sz="2400" dirty="0"/>
              <a:t>… Bu </a:t>
            </a:r>
            <a:r>
              <a:rPr lang="en-GB" sz="2400" dirty="0" err="1"/>
              <a:t>makalede</a:t>
            </a:r>
            <a:r>
              <a:rPr lang="en-GB" sz="2400" dirty="0"/>
              <a:t> TÜİK </a:t>
            </a:r>
            <a:r>
              <a:rPr lang="en-GB" sz="2400" dirty="0" err="1"/>
              <a:t>verilerine</a:t>
            </a:r>
            <a:r>
              <a:rPr lang="en-GB" sz="2400" dirty="0"/>
              <a:t> </a:t>
            </a:r>
            <a:r>
              <a:rPr lang="en-GB" sz="2400" dirty="0" err="1"/>
              <a:t>dayanarak</a:t>
            </a:r>
            <a:r>
              <a:rPr lang="en-GB" sz="2400" dirty="0"/>
              <a:t> </a:t>
            </a:r>
            <a:r>
              <a:rPr lang="en-GB" sz="2400" dirty="0" err="1"/>
              <a:t>Türkiye’deki</a:t>
            </a:r>
            <a:r>
              <a:rPr lang="en-GB" sz="2400" dirty="0"/>
              <a:t> </a:t>
            </a:r>
            <a:r>
              <a:rPr lang="en-GB" sz="2400" dirty="0" err="1"/>
              <a:t>tarım</a:t>
            </a:r>
            <a:r>
              <a:rPr lang="en-GB" sz="2400" dirty="0"/>
              <a:t> </a:t>
            </a:r>
            <a:r>
              <a:rPr lang="en-GB" sz="2400" dirty="0" err="1"/>
              <a:t>ürünleri</a:t>
            </a:r>
            <a:r>
              <a:rPr lang="en-GB" sz="2400" dirty="0"/>
              <a:t> </a:t>
            </a:r>
            <a:r>
              <a:rPr lang="en-GB" sz="2400" dirty="0" err="1"/>
              <a:t>fiyatlarının</a:t>
            </a:r>
            <a:r>
              <a:rPr lang="en-GB" sz="2400" dirty="0"/>
              <a:t> </a:t>
            </a:r>
            <a:r>
              <a:rPr lang="en-GB" sz="2400" dirty="0" err="1"/>
              <a:t>seyrini</a:t>
            </a:r>
            <a:r>
              <a:rPr lang="en-GB" sz="2400" dirty="0"/>
              <a:t> </a:t>
            </a:r>
            <a:r>
              <a:rPr lang="en-GB" sz="2400" dirty="0" err="1"/>
              <a:t>analiz</a:t>
            </a:r>
            <a:r>
              <a:rPr lang="en-GB" sz="2400" dirty="0"/>
              <a:t> </a:t>
            </a:r>
            <a:r>
              <a:rPr lang="en-GB" sz="2400" dirty="0" err="1"/>
              <a:t>etmekteyiz</a:t>
            </a:r>
            <a:r>
              <a:rPr lang="en-GB" sz="2400" dirty="0"/>
              <a:t>. Henry </a:t>
            </a:r>
            <a:r>
              <a:rPr lang="en-GB" sz="2400" dirty="0" err="1"/>
              <a:t>Hobhouse</a:t>
            </a:r>
            <a:r>
              <a:rPr lang="en-GB" sz="2400" dirty="0"/>
              <a:t> “[ş]</a:t>
            </a:r>
            <a:r>
              <a:rPr lang="tr-TR" sz="2400" dirty="0"/>
              <a:t>eker, çay, pamuk, patates, kinin ve koka gibi tohumlar en az insan faktörü kadar dünya tarihi üzerinde etkili</a:t>
            </a:r>
            <a:r>
              <a:rPr lang="en-GB" sz="2400" dirty="0"/>
              <a:t>”</a:t>
            </a:r>
            <a:r>
              <a:rPr lang="tr-TR" sz="2400" dirty="0"/>
              <a:t> </a:t>
            </a:r>
            <a:r>
              <a:rPr lang="en-GB" sz="2400" dirty="0" err="1"/>
              <a:t>olduğunu</a:t>
            </a:r>
            <a:r>
              <a:rPr lang="en-GB" sz="2400" dirty="0"/>
              <a:t> </a:t>
            </a:r>
            <a:r>
              <a:rPr lang="en-GB" sz="2400" dirty="0" err="1"/>
              <a:t>belirtiyor</a:t>
            </a:r>
            <a:r>
              <a:rPr lang="en-GB" sz="2400" dirty="0"/>
              <a:t> (</a:t>
            </a:r>
            <a:r>
              <a:rPr lang="en-GB" sz="2400" dirty="0" err="1"/>
              <a:t>Hobhouse</a:t>
            </a:r>
            <a:r>
              <a:rPr lang="en-GB" sz="2400" dirty="0"/>
              <a:t> 2007: 11). </a:t>
            </a:r>
            <a:r>
              <a:rPr lang="en-GB" sz="2400" dirty="0" err="1"/>
              <a:t>Ayrıca</a:t>
            </a:r>
            <a:r>
              <a:rPr lang="en-GB" sz="2400" dirty="0"/>
              <a:t> </a:t>
            </a:r>
            <a:r>
              <a:rPr lang="en-GB" sz="2400" dirty="0" err="1"/>
              <a:t>Hobhouse</a:t>
            </a:r>
            <a:r>
              <a:rPr lang="en-GB" sz="2400" dirty="0"/>
              <a:t> (2007: 14)’de </a:t>
            </a:r>
            <a:r>
              <a:rPr lang="en-GB" sz="2400" dirty="0" err="1"/>
              <a:t>belirtildiği</a:t>
            </a:r>
            <a:r>
              <a:rPr lang="en-GB" sz="2400" dirty="0"/>
              <a:t> </a:t>
            </a:r>
            <a:r>
              <a:rPr lang="en-GB" sz="2400" dirty="0" err="1"/>
              <a:t>gibi</a:t>
            </a:r>
            <a:r>
              <a:rPr lang="en-GB" sz="2400" dirty="0"/>
              <a:t>, t</a:t>
            </a:r>
            <a:r>
              <a:rPr lang="tr-TR" sz="2400" dirty="0" err="1"/>
              <a:t>ohumların</a:t>
            </a:r>
            <a:r>
              <a:rPr lang="tr-TR" sz="2400" dirty="0"/>
              <a:t> yiyecek ve ilaç kaynağı olarak insanların ve ulusların kaderini değiştirmiştir</a:t>
            </a:r>
            <a:r>
              <a:rPr lang="en-GB" sz="2400" dirty="0"/>
              <a:t>; </a:t>
            </a:r>
            <a:r>
              <a:rPr lang="en-GB" sz="2400" dirty="0" err="1"/>
              <a:t>ayrıca</a:t>
            </a:r>
            <a:r>
              <a:rPr lang="en-GB" sz="2400" dirty="0"/>
              <a:t> </a:t>
            </a:r>
            <a:r>
              <a:rPr lang="tr-TR" sz="2400" dirty="0"/>
              <a:t>öngörülemeyen sonuçlar </a:t>
            </a:r>
            <a:r>
              <a:rPr lang="en-GB" sz="2400" dirty="0"/>
              <a:t>da </a:t>
            </a:r>
            <a:r>
              <a:rPr lang="tr-TR" sz="2400" dirty="0"/>
              <a:t>doğurur. Biz de b</a:t>
            </a:r>
            <a:r>
              <a:rPr lang="en-GB" sz="2400" dirty="0"/>
              <a:t>u</a:t>
            </a:r>
            <a:r>
              <a:rPr lang="tr-TR" sz="2400" dirty="0"/>
              <a:t> çalışmada …</a:t>
            </a:r>
            <a:endParaRPr lang="en-GB" sz="2400" dirty="0"/>
          </a:p>
          <a:p>
            <a:pPr marL="0" indent="0">
              <a:buNone/>
            </a:pPr>
            <a:endParaRPr lang="en-GB" sz="2400" dirty="0"/>
          </a:p>
        </p:txBody>
      </p:sp>
    </p:spTree>
    <p:extLst>
      <p:ext uri="{BB962C8B-B14F-4D97-AF65-F5344CB8AC3E}">
        <p14:creationId xmlns:p14="http://schemas.microsoft.com/office/powerpoint/2010/main" val="65491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İntihalin</a:t>
            </a:r>
            <a:r>
              <a:rPr lang="en-GB" dirty="0" smtClean="0"/>
              <a:t> </a:t>
            </a:r>
            <a:r>
              <a:rPr lang="en-GB" dirty="0" err="1" smtClean="0"/>
              <a:t>Doğası</a:t>
            </a:r>
            <a:r>
              <a:rPr lang="en-GB" dirty="0" smtClean="0"/>
              <a:t> (1/2)</a:t>
            </a:r>
            <a:endParaRPr lang="en-GB" dirty="0"/>
          </a:p>
        </p:txBody>
      </p:sp>
      <p:sp>
        <p:nvSpPr>
          <p:cNvPr id="3" name="Content Placeholder 2"/>
          <p:cNvSpPr>
            <a:spLocks noGrp="1"/>
          </p:cNvSpPr>
          <p:nvPr>
            <p:ph idx="1"/>
          </p:nvPr>
        </p:nvSpPr>
        <p:spPr>
          <a:xfrm>
            <a:off x="539552" y="1412776"/>
            <a:ext cx="8280920" cy="5112568"/>
          </a:xfrm>
        </p:spPr>
        <p:txBody>
          <a:bodyPr>
            <a:normAutofit/>
          </a:bodyPr>
          <a:lstStyle/>
          <a:p>
            <a:endParaRPr lang="en-GB" sz="2400" b="1" dirty="0" smtClean="0"/>
          </a:p>
          <a:p>
            <a:r>
              <a:rPr lang="en-GB" sz="2400" b="1" dirty="0" err="1" smtClean="0"/>
              <a:t>İntihâlden</a:t>
            </a:r>
            <a:r>
              <a:rPr lang="en-GB" sz="2400" b="1" dirty="0" smtClean="0"/>
              <a:t> </a:t>
            </a:r>
            <a:r>
              <a:rPr lang="en-GB" sz="2400" b="1" dirty="0" err="1"/>
              <a:t>kaçınmanın</a:t>
            </a:r>
            <a:r>
              <a:rPr lang="en-GB" sz="2400" b="1" dirty="0"/>
              <a:t> </a:t>
            </a:r>
            <a:r>
              <a:rPr lang="en-GB" sz="2400" b="1" dirty="0" err="1"/>
              <a:t>yolu</a:t>
            </a:r>
            <a:r>
              <a:rPr lang="en-GB" sz="2400" b="1" dirty="0"/>
              <a:t> </a:t>
            </a:r>
            <a:r>
              <a:rPr lang="en-GB" sz="2400" b="1" dirty="0" err="1"/>
              <a:t>doğru</a:t>
            </a:r>
            <a:r>
              <a:rPr lang="en-GB" sz="2400" b="1" dirty="0"/>
              <a:t> </a:t>
            </a:r>
            <a:r>
              <a:rPr lang="en-GB" sz="2400" b="1" dirty="0" err="1"/>
              <a:t>alıntı</a:t>
            </a:r>
            <a:r>
              <a:rPr lang="en-GB" sz="2400" b="1" dirty="0"/>
              <a:t> </a:t>
            </a:r>
            <a:r>
              <a:rPr lang="en-GB" sz="2400" b="1" dirty="0" err="1"/>
              <a:t>yapmak</a:t>
            </a:r>
            <a:r>
              <a:rPr lang="en-GB" sz="2400" b="1" dirty="0"/>
              <a:t> </a:t>
            </a:r>
            <a:r>
              <a:rPr lang="en-GB" sz="2400" b="1" dirty="0" err="1"/>
              <a:t>ve</a:t>
            </a:r>
            <a:r>
              <a:rPr lang="en-GB" sz="2400" b="1" dirty="0"/>
              <a:t> </a:t>
            </a:r>
            <a:r>
              <a:rPr lang="en-GB" sz="2400" b="1" dirty="0" err="1"/>
              <a:t>kaynak</a:t>
            </a:r>
            <a:r>
              <a:rPr lang="en-GB" sz="2400" b="1" dirty="0"/>
              <a:t> </a:t>
            </a:r>
            <a:r>
              <a:rPr lang="en-GB" sz="2400" b="1" dirty="0" err="1"/>
              <a:t>göstermektir</a:t>
            </a:r>
            <a:r>
              <a:rPr lang="en-GB" sz="2400" b="1" dirty="0"/>
              <a:t>.</a:t>
            </a:r>
          </a:p>
          <a:p>
            <a:r>
              <a:rPr lang="en-GB" sz="2400" dirty="0" err="1"/>
              <a:t>Telif</a:t>
            </a:r>
            <a:r>
              <a:rPr lang="en-GB" sz="2400" dirty="0"/>
              <a:t> </a:t>
            </a:r>
            <a:r>
              <a:rPr lang="en-GB" sz="2400" dirty="0" err="1"/>
              <a:t>hakları</a:t>
            </a:r>
            <a:r>
              <a:rPr lang="en-GB" sz="2400" dirty="0"/>
              <a:t> </a:t>
            </a:r>
            <a:r>
              <a:rPr lang="en-GB" sz="2400" dirty="0" err="1"/>
              <a:t>ve</a:t>
            </a:r>
            <a:r>
              <a:rPr lang="en-GB" sz="2400" dirty="0"/>
              <a:t> </a:t>
            </a:r>
            <a:r>
              <a:rPr lang="en-GB" sz="2400" dirty="0" err="1"/>
              <a:t>ahlâki</a:t>
            </a:r>
            <a:r>
              <a:rPr lang="en-GB" sz="2400" dirty="0"/>
              <a:t> </a:t>
            </a:r>
            <a:r>
              <a:rPr lang="en-GB" sz="2400" dirty="0" err="1"/>
              <a:t>haklar</a:t>
            </a:r>
            <a:endParaRPr lang="en-GB" sz="2400" dirty="0"/>
          </a:p>
          <a:p>
            <a:r>
              <a:rPr lang="en-GB" sz="2400" dirty="0"/>
              <a:t>“</a:t>
            </a:r>
            <a:r>
              <a:rPr lang="en-GB" sz="2400" dirty="0" err="1"/>
              <a:t>Tırnak</a:t>
            </a:r>
            <a:r>
              <a:rPr lang="en-GB" sz="2400" dirty="0"/>
              <a:t> </a:t>
            </a:r>
            <a:r>
              <a:rPr lang="en-GB" sz="2400" dirty="0" err="1"/>
              <a:t>işareti</a:t>
            </a:r>
            <a:r>
              <a:rPr lang="en-GB" sz="2400" dirty="0"/>
              <a:t>” </a:t>
            </a:r>
            <a:r>
              <a:rPr lang="en-GB" sz="2400" dirty="0" err="1"/>
              <a:t>içine</a:t>
            </a:r>
            <a:r>
              <a:rPr lang="en-GB" sz="2400" dirty="0"/>
              <a:t> </a:t>
            </a:r>
            <a:r>
              <a:rPr lang="en-GB" sz="2400" dirty="0" err="1"/>
              <a:t>alınsa</a:t>
            </a:r>
            <a:r>
              <a:rPr lang="en-GB" sz="2400" dirty="0"/>
              <a:t> </a:t>
            </a:r>
            <a:r>
              <a:rPr lang="en-GB" sz="2400" dirty="0" err="1"/>
              <a:t>ve</a:t>
            </a:r>
            <a:r>
              <a:rPr lang="en-GB" sz="2400" dirty="0"/>
              <a:t> </a:t>
            </a:r>
            <a:r>
              <a:rPr lang="en-GB" sz="2400" dirty="0" err="1"/>
              <a:t>kaynak</a:t>
            </a:r>
            <a:r>
              <a:rPr lang="en-GB" sz="2400" dirty="0"/>
              <a:t> </a:t>
            </a:r>
            <a:r>
              <a:rPr lang="en-GB" sz="2400" dirty="0" err="1"/>
              <a:t>verilse</a:t>
            </a:r>
            <a:r>
              <a:rPr lang="en-GB" sz="2400" dirty="0"/>
              <a:t> bile </a:t>
            </a:r>
            <a:r>
              <a:rPr lang="en-GB" sz="2400" dirty="0" err="1"/>
              <a:t>intihalden</a:t>
            </a:r>
            <a:r>
              <a:rPr lang="en-GB" sz="2400" dirty="0"/>
              <a:t> </a:t>
            </a:r>
            <a:r>
              <a:rPr lang="en-GB" sz="2400" dirty="0" err="1"/>
              <a:t>kaçınıyor</a:t>
            </a:r>
            <a:r>
              <a:rPr lang="en-GB" sz="2400" dirty="0"/>
              <a:t> </a:t>
            </a:r>
            <a:r>
              <a:rPr lang="en-GB" sz="2400" dirty="0" err="1"/>
              <a:t>olmayabiliriz</a:t>
            </a:r>
            <a:r>
              <a:rPr lang="en-GB" sz="2400" dirty="0" smtClean="0"/>
              <a:t>.</a:t>
            </a:r>
          </a:p>
          <a:p>
            <a:pPr lvl="1"/>
            <a:r>
              <a:rPr lang="en-GB" sz="2000" dirty="0" err="1" smtClean="0"/>
              <a:t>Örnek</a:t>
            </a:r>
            <a:r>
              <a:rPr lang="en-GB" sz="2000" dirty="0" smtClean="0"/>
              <a:t>: </a:t>
            </a:r>
            <a:r>
              <a:rPr lang="en-GB" sz="2000" dirty="0" err="1" smtClean="0"/>
              <a:t>Foucault’nın</a:t>
            </a:r>
            <a:r>
              <a:rPr lang="en-GB" sz="2000" dirty="0" smtClean="0"/>
              <a:t> “</a:t>
            </a:r>
            <a:r>
              <a:rPr lang="en-GB" sz="2000" dirty="0" err="1" smtClean="0"/>
              <a:t>biyopolitik</a:t>
            </a:r>
            <a:r>
              <a:rPr lang="en-GB" sz="2000" dirty="0" smtClean="0"/>
              <a:t>” darken </a:t>
            </a:r>
            <a:r>
              <a:rPr lang="en-GB" sz="2000" dirty="0" err="1" smtClean="0"/>
              <a:t>kastettiği</a:t>
            </a:r>
            <a:r>
              <a:rPr lang="en-GB" sz="2000" dirty="0" smtClean="0"/>
              <a:t> </a:t>
            </a:r>
            <a:r>
              <a:rPr lang="en-GB" sz="2000" dirty="0" err="1" smtClean="0"/>
              <a:t>aslında</a:t>
            </a:r>
            <a:r>
              <a:rPr lang="en-GB" sz="2000" dirty="0" smtClean="0"/>
              <a:t> …</a:t>
            </a:r>
            <a:endParaRPr lang="en-GB" sz="2000" dirty="0"/>
          </a:p>
          <a:p>
            <a:r>
              <a:rPr lang="en-GB" sz="2400" b="1" dirty="0" err="1"/>
              <a:t>Uzun</a:t>
            </a:r>
            <a:r>
              <a:rPr lang="en-GB" sz="2400" b="1" dirty="0"/>
              <a:t> </a:t>
            </a:r>
            <a:r>
              <a:rPr lang="en-GB" sz="2400" b="1" dirty="0" err="1"/>
              <a:t>paragraflar</a:t>
            </a:r>
            <a:r>
              <a:rPr lang="en-GB" sz="2400" b="1" dirty="0"/>
              <a:t> </a:t>
            </a:r>
            <a:r>
              <a:rPr lang="en-GB" sz="2400" b="1" dirty="0" err="1"/>
              <a:t>ve</a:t>
            </a:r>
            <a:r>
              <a:rPr lang="en-GB" sz="2400" b="1" dirty="0"/>
              <a:t> </a:t>
            </a:r>
            <a:r>
              <a:rPr lang="en-GB" sz="2400" b="1" dirty="0" err="1"/>
              <a:t>tablolar</a:t>
            </a:r>
            <a:r>
              <a:rPr lang="en-GB" sz="2400" b="1" dirty="0"/>
              <a:t> </a:t>
            </a:r>
            <a:r>
              <a:rPr lang="en-GB" sz="2400" b="1" dirty="0" err="1"/>
              <a:t>yazılı</a:t>
            </a:r>
            <a:r>
              <a:rPr lang="en-GB" sz="2400" b="1" dirty="0"/>
              <a:t> </a:t>
            </a:r>
            <a:r>
              <a:rPr lang="en-GB" sz="2400" b="1" dirty="0" err="1"/>
              <a:t>izin</a:t>
            </a:r>
            <a:r>
              <a:rPr lang="en-GB" sz="2400" b="1" dirty="0"/>
              <a:t> </a:t>
            </a:r>
            <a:r>
              <a:rPr lang="en-GB" sz="2400" b="1" dirty="0" err="1"/>
              <a:t>gerektirir</a:t>
            </a:r>
            <a:r>
              <a:rPr lang="en-GB" sz="2400" b="1" dirty="0"/>
              <a:t>!</a:t>
            </a:r>
          </a:p>
        </p:txBody>
      </p:sp>
    </p:spTree>
    <p:extLst>
      <p:ext uri="{BB962C8B-B14F-4D97-AF65-F5344CB8AC3E}">
        <p14:creationId xmlns:p14="http://schemas.microsoft.com/office/powerpoint/2010/main" val="971143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İntihalin</a:t>
            </a:r>
            <a:r>
              <a:rPr lang="en-GB" dirty="0" smtClean="0"/>
              <a:t> </a:t>
            </a:r>
            <a:r>
              <a:rPr lang="en-GB" dirty="0" err="1" smtClean="0"/>
              <a:t>Doğası</a:t>
            </a:r>
            <a:r>
              <a:rPr lang="en-GB" dirty="0" smtClean="0"/>
              <a:t> (2/2)</a:t>
            </a:r>
            <a:endParaRPr lang="en-GB" dirty="0"/>
          </a:p>
        </p:txBody>
      </p:sp>
      <p:sp>
        <p:nvSpPr>
          <p:cNvPr id="3" name="Content Placeholder 2"/>
          <p:cNvSpPr>
            <a:spLocks noGrp="1"/>
          </p:cNvSpPr>
          <p:nvPr>
            <p:ph idx="1"/>
          </p:nvPr>
        </p:nvSpPr>
        <p:spPr>
          <a:xfrm>
            <a:off x="539552" y="1412776"/>
            <a:ext cx="8136904" cy="5040560"/>
          </a:xfrm>
        </p:spPr>
        <p:txBody>
          <a:bodyPr>
            <a:normAutofit/>
          </a:bodyPr>
          <a:lstStyle/>
          <a:p>
            <a:pPr marL="0" indent="0">
              <a:buNone/>
            </a:pPr>
            <a:endParaRPr lang="en-GB" sz="2400" dirty="0"/>
          </a:p>
          <a:p>
            <a:r>
              <a:rPr lang="en-GB" sz="2400" dirty="0" err="1"/>
              <a:t>Bilinen</a:t>
            </a:r>
            <a:r>
              <a:rPr lang="en-GB" sz="2400" dirty="0"/>
              <a:t> </a:t>
            </a:r>
            <a:r>
              <a:rPr lang="en-GB" sz="2400" dirty="0" err="1"/>
              <a:t>kavram</a:t>
            </a:r>
            <a:r>
              <a:rPr lang="en-GB" sz="2400" dirty="0"/>
              <a:t> </a:t>
            </a:r>
            <a:r>
              <a:rPr lang="en-GB" sz="2400" dirty="0" err="1"/>
              <a:t>ve</a:t>
            </a:r>
            <a:r>
              <a:rPr lang="en-GB" sz="2400" dirty="0"/>
              <a:t> </a:t>
            </a:r>
            <a:r>
              <a:rPr lang="en-GB" sz="2400" dirty="0" err="1"/>
              <a:t>terimler</a:t>
            </a:r>
            <a:r>
              <a:rPr lang="en-GB" sz="2400" dirty="0"/>
              <a:t> </a:t>
            </a:r>
            <a:r>
              <a:rPr lang="en-GB" sz="2400" dirty="0" err="1"/>
              <a:t>için</a:t>
            </a:r>
            <a:r>
              <a:rPr lang="en-GB" sz="2400" dirty="0"/>
              <a:t> </a:t>
            </a:r>
            <a:r>
              <a:rPr lang="en-GB" sz="2400" dirty="0" err="1"/>
              <a:t>kaynak</a:t>
            </a:r>
            <a:r>
              <a:rPr lang="en-GB" sz="2400" dirty="0"/>
              <a:t> </a:t>
            </a:r>
            <a:r>
              <a:rPr lang="en-GB" sz="2400" dirty="0" err="1"/>
              <a:t>göstermeye</a:t>
            </a:r>
            <a:r>
              <a:rPr lang="en-GB" sz="2400" dirty="0"/>
              <a:t> </a:t>
            </a:r>
            <a:r>
              <a:rPr lang="en-GB" sz="2400" dirty="0" err="1"/>
              <a:t>gerek</a:t>
            </a:r>
            <a:r>
              <a:rPr lang="en-GB" sz="2400" dirty="0"/>
              <a:t> </a:t>
            </a:r>
            <a:r>
              <a:rPr lang="en-GB" sz="2400" dirty="0" err="1"/>
              <a:t>yoktur</a:t>
            </a:r>
            <a:r>
              <a:rPr lang="en-GB" sz="2400" dirty="0"/>
              <a:t>. (</a:t>
            </a:r>
            <a:r>
              <a:rPr lang="en-GB" sz="2400" dirty="0" err="1"/>
              <a:t>Örnek</a:t>
            </a:r>
            <a:r>
              <a:rPr lang="en-GB" sz="2400" dirty="0"/>
              <a:t>: </a:t>
            </a:r>
            <a:r>
              <a:rPr lang="en-GB" sz="2400" dirty="0" err="1"/>
              <a:t>görünmeyen</a:t>
            </a:r>
            <a:r>
              <a:rPr lang="en-GB" sz="2400" dirty="0"/>
              <a:t> el, </a:t>
            </a:r>
            <a:r>
              <a:rPr lang="en-GB" sz="2400" dirty="0" err="1"/>
              <a:t>gösteriş</a:t>
            </a:r>
            <a:r>
              <a:rPr lang="en-GB" sz="2400" dirty="0"/>
              <a:t> </a:t>
            </a:r>
            <a:r>
              <a:rPr lang="en-GB" sz="2400" dirty="0" err="1"/>
              <a:t>tüketimi</a:t>
            </a:r>
            <a:r>
              <a:rPr lang="en-GB" sz="2400" dirty="0"/>
              <a:t>, Solow </a:t>
            </a:r>
            <a:r>
              <a:rPr lang="en-GB" sz="2400" dirty="0" err="1"/>
              <a:t>Büyüme</a:t>
            </a:r>
            <a:r>
              <a:rPr lang="en-GB" sz="2400" dirty="0"/>
              <a:t> </a:t>
            </a:r>
            <a:r>
              <a:rPr lang="en-GB" sz="2400" dirty="0" err="1"/>
              <a:t>Modeli</a:t>
            </a:r>
            <a:r>
              <a:rPr lang="en-GB" sz="2400" dirty="0"/>
              <a:t> vs.)</a:t>
            </a:r>
          </a:p>
          <a:p>
            <a:r>
              <a:rPr lang="en-GB" sz="2400" b="1" dirty="0" err="1"/>
              <a:t>Tercüme</a:t>
            </a:r>
            <a:r>
              <a:rPr lang="en-GB" sz="2400" b="1" dirty="0"/>
              <a:t> </a:t>
            </a:r>
            <a:r>
              <a:rPr lang="en-GB" sz="2400" b="1" dirty="0" err="1"/>
              <a:t>yaygın</a:t>
            </a:r>
            <a:r>
              <a:rPr lang="en-GB" sz="2400" b="1" dirty="0"/>
              <a:t> </a:t>
            </a:r>
            <a:r>
              <a:rPr lang="en-GB" sz="2400" b="1" dirty="0" err="1"/>
              <a:t>bir</a:t>
            </a:r>
            <a:r>
              <a:rPr lang="en-GB" sz="2400" b="1" dirty="0"/>
              <a:t> </a:t>
            </a:r>
            <a:r>
              <a:rPr lang="en-GB" sz="2400" b="1" dirty="0" err="1"/>
              <a:t>intihâl</a:t>
            </a:r>
            <a:r>
              <a:rPr lang="en-GB" sz="2400" b="1" dirty="0"/>
              <a:t> </a:t>
            </a:r>
            <a:r>
              <a:rPr lang="en-GB" sz="2400" b="1" dirty="0" err="1"/>
              <a:t>şeklidir</a:t>
            </a:r>
            <a:r>
              <a:rPr lang="en-GB" sz="2400" b="1" dirty="0"/>
              <a:t>.</a:t>
            </a:r>
          </a:p>
          <a:p>
            <a:r>
              <a:rPr lang="en-GB" sz="2400" b="1" dirty="0" err="1"/>
              <a:t>Kastın</a:t>
            </a:r>
            <a:r>
              <a:rPr lang="en-GB" sz="2400" b="1" dirty="0"/>
              <a:t> </a:t>
            </a:r>
            <a:r>
              <a:rPr lang="en-GB" sz="2400" b="1" dirty="0" err="1"/>
              <a:t>olmaması</a:t>
            </a:r>
            <a:r>
              <a:rPr lang="en-GB" sz="2400" b="1" dirty="0"/>
              <a:t> </a:t>
            </a:r>
            <a:r>
              <a:rPr lang="en-GB" sz="2400" b="1" dirty="0" err="1"/>
              <a:t>intihâlin</a:t>
            </a:r>
            <a:r>
              <a:rPr lang="en-GB" sz="2400" b="1" dirty="0"/>
              <a:t> </a:t>
            </a:r>
            <a:r>
              <a:rPr lang="en-GB" sz="2400" b="1" dirty="0" err="1"/>
              <a:t>sonuçlarını</a:t>
            </a:r>
            <a:r>
              <a:rPr lang="en-GB" sz="2400" b="1" dirty="0"/>
              <a:t> </a:t>
            </a:r>
            <a:r>
              <a:rPr lang="en-GB" sz="2400" b="1" dirty="0" err="1"/>
              <a:t>ortadan</a:t>
            </a:r>
            <a:r>
              <a:rPr lang="en-GB" sz="2400" b="1" dirty="0"/>
              <a:t> </a:t>
            </a:r>
            <a:r>
              <a:rPr lang="en-GB" sz="2400" b="1" dirty="0" err="1"/>
              <a:t>kaldırmaz</a:t>
            </a:r>
            <a:r>
              <a:rPr lang="en-GB" sz="2400" b="1" dirty="0"/>
              <a:t>.</a:t>
            </a:r>
          </a:p>
        </p:txBody>
      </p:sp>
    </p:spTree>
    <p:extLst>
      <p:ext uri="{BB962C8B-B14F-4D97-AF65-F5344CB8AC3E}">
        <p14:creationId xmlns:p14="http://schemas.microsoft.com/office/powerpoint/2010/main" val="4079682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TotalTime>
  <Words>1061</Words>
  <Application>Microsoft Office PowerPoint</Application>
  <PresentationFormat>On-screen Show (4:3)</PresentationFormat>
  <Paragraphs>133</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Ofis Teması</vt:lpstr>
      <vt:lpstr>İntihal Nedir?</vt:lpstr>
      <vt:lpstr>Bilimsel Suistimalin Doğası</vt:lpstr>
      <vt:lpstr>İntihal</vt:lpstr>
      <vt:lpstr>Öz-intihal (self plagiarism)</vt:lpstr>
      <vt:lpstr>Bilimsel Suistimalin Doğası</vt:lpstr>
      <vt:lpstr>Bilimsel Suistimalin Doğası</vt:lpstr>
      <vt:lpstr>Bilimsel Suistimalin Doğası</vt:lpstr>
      <vt:lpstr>İntihalin Doğası (1/2)</vt:lpstr>
      <vt:lpstr>İntihalin Doğası (2/2)</vt:lpstr>
      <vt:lpstr>İntihâl Vakaları</vt:lpstr>
      <vt:lpstr>Alıntılama</vt:lpstr>
      <vt:lpstr>Alıntılama</vt:lpstr>
      <vt:lpstr>Alıntı yapmadan referans vermek</vt:lpstr>
      <vt:lpstr>Fikirler ve intihal</vt:lpstr>
      <vt:lpstr>Fikirler ve intihal</vt:lpstr>
      <vt:lpstr>Önemli bir not</vt:lpstr>
      <vt:lpstr>Adil kullanım (fair use) - 1</vt:lpstr>
      <vt:lpstr>Adil kullanım (fair use) - 2</vt:lpstr>
      <vt:lpstr>Pozitif hukuk sorunu olarak intihal</vt:lpstr>
      <vt:lpstr>Yasa ve mevzuatlarda intihal</vt:lpstr>
      <vt:lpstr>Yasa ve mevzuatlarda intihal</vt:lpstr>
      <vt:lpstr>Yasa ve mevzuatlarda intihal</vt:lpstr>
      <vt:lpstr>Yasa ve mevzuatlarda intihal</vt:lpstr>
      <vt:lpstr>Yasa ve mevzuatlar - Özet</vt:lpstr>
      <vt:lpstr>Sorunlar</vt:lpstr>
      <vt:lpstr>Kurumların isteksizliği  (ya da meslektaş dayanışması)</vt:lpstr>
      <vt:lpstr>Kurumların isteksizliği  (ya da meslektaş dayanışması)</vt:lpstr>
      <vt:lpstr>Kullanılabilecek iki yazılım</vt:lpstr>
      <vt:lpstr>İki platform</vt:lpstr>
      <vt:lpstr>Kaynakça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Referans ve kaynakça hazırlama</dc:title>
  <dc:creator>samsung</dc:creator>
  <cp:lastModifiedBy>USER</cp:lastModifiedBy>
  <cp:revision>140</cp:revision>
  <dcterms:created xsi:type="dcterms:W3CDTF">2013-12-01T16:18:16Z</dcterms:created>
  <dcterms:modified xsi:type="dcterms:W3CDTF">2020-12-09T10:47:55Z</dcterms:modified>
</cp:coreProperties>
</file>