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70" r:id="rId4"/>
    <p:sldId id="259"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30E919-A004-4868-97D6-ECD25A58B7E9}"/>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BAB35E54-B36E-41BE-904C-420E0818F9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0FE43BF-F999-42A1-8CC2-EEC767D4D6C5}"/>
              </a:ext>
            </a:extLst>
          </p:cNvPr>
          <p:cNvSpPr>
            <a:spLocks noGrp="1"/>
          </p:cNvSpPr>
          <p:nvPr>
            <p:ph type="dt" sz="half" idx="10"/>
          </p:nvPr>
        </p:nvSpPr>
        <p:spPr/>
        <p:txBody>
          <a:bodyPr/>
          <a:lstStyle/>
          <a:p>
            <a:fld id="{366F8AFC-6861-424A-8FF6-5129E3B05492}" type="datetimeFigureOut">
              <a:rPr lang="tr-TR" smtClean="0"/>
              <a:t>21.03.2020</a:t>
            </a:fld>
            <a:endParaRPr lang="tr-TR"/>
          </a:p>
        </p:txBody>
      </p:sp>
      <p:sp>
        <p:nvSpPr>
          <p:cNvPr id="5" name="Alt Bilgi Yer Tutucusu 4">
            <a:extLst>
              <a:ext uri="{FF2B5EF4-FFF2-40B4-BE49-F238E27FC236}">
                <a16:creationId xmlns:a16="http://schemas.microsoft.com/office/drawing/2014/main" id="{72CC0D12-ED28-4EF2-B3AD-461325DDB8F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4DB7459-BFC3-4BFC-B0B4-1A4E592BED33}"/>
              </a:ext>
            </a:extLst>
          </p:cNvPr>
          <p:cNvSpPr>
            <a:spLocks noGrp="1"/>
          </p:cNvSpPr>
          <p:nvPr>
            <p:ph type="sldNum" sz="quarter" idx="12"/>
          </p:nvPr>
        </p:nvSpPr>
        <p:spPr/>
        <p:txBody>
          <a:bodyPr/>
          <a:lstStyle/>
          <a:p>
            <a:fld id="{78F48914-F33D-4330-A227-C5FA8169477F}" type="slidenum">
              <a:rPr lang="tr-TR" smtClean="0"/>
              <a:t>‹#›</a:t>
            </a:fld>
            <a:endParaRPr lang="tr-TR"/>
          </a:p>
        </p:txBody>
      </p:sp>
    </p:spTree>
    <p:extLst>
      <p:ext uri="{BB962C8B-B14F-4D97-AF65-F5344CB8AC3E}">
        <p14:creationId xmlns:p14="http://schemas.microsoft.com/office/powerpoint/2010/main" val="750949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F5DC11-96AF-4B39-B353-D761BD7E1A7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BB631F1-7F15-49F4-8E49-B3C601B0878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01503F7-E60D-491E-9A8D-6F55AD71D87F}"/>
              </a:ext>
            </a:extLst>
          </p:cNvPr>
          <p:cNvSpPr>
            <a:spLocks noGrp="1"/>
          </p:cNvSpPr>
          <p:nvPr>
            <p:ph type="dt" sz="half" idx="10"/>
          </p:nvPr>
        </p:nvSpPr>
        <p:spPr/>
        <p:txBody>
          <a:bodyPr/>
          <a:lstStyle/>
          <a:p>
            <a:fld id="{366F8AFC-6861-424A-8FF6-5129E3B05492}" type="datetimeFigureOut">
              <a:rPr lang="tr-TR" smtClean="0"/>
              <a:t>21.03.2020</a:t>
            </a:fld>
            <a:endParaRPr lang="tr-TR"/>
          </a:p>
        </p:txBody>
      </p:sp>
      <p:sp>
        <p:nvSpPr>
          <p:cNvPr id="5" name="Alt Bilgi Yer Tutucusu 4">
            <a:extLst>
              <a:ext uri="{FF2B5EF4-FFF2-40B4-BE49-F238E27FC236}">
                <a16:creationId xmlns:a16="http://schemas.microsoft.com/office/drawing/2014/main" id="{E3ECD1AD-FE6D-42C8-A3C5-A02DE6F4021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338CD32-A7D4-47EF-BBD0-F2AE0998E0FE}"/>
              </a:ext>
            </a:extLst>
          </p:cNvPr>
          <p:cNvSpPr>
            <a:spLocks noGrp="1"/>
          </p:cNvSpPr>
          <p:nvPr>
            <p:ph type="sldNum" sz="quarter" idx="12"/>
          </p:nvPr>
        </p:nvSpPr>
        <p:spPr/>
        <p:txBody>
          <a:bodyPr/>
          <a:lstStyle/>
          <a:p>
            <a:fld id="{78F48914-F33D-4330-A227-C5FA8169477F}" type="slidenum">
              <a:rPr lang="tr-TR" smtClean="0"/>
              <a:t>‹#›</a:t>
            </a:fld>
            <a:endParaRPr lang="tr-TR"/>
          </a:p>
        </p:txBody>
      </p:sp>
    </p:spTree>
    <p:extLst>
      <p:ext uri="{BB962C8B-B14F-4D97-AF65-F5344CB8AC3E}">
        <p14:creationId xmlns:p14="http://schemas.microsoft.com/office/powerpoint/2010/main" val="4204838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A7973F6A-5F0E-4EBF-B77E-CD673388DDC7}"/>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DB5B9C8-A0A6-4135-8946-B927A63A68AA}"/>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6844DF3-7743-42B9-AA28-B0612E783561}"/>
              </a:ext>
            </a:extLst>
          </p:cNvPr>
          <p:cNvSpPr>
            <a:spLocks noGrp="1"/>
          </p:cNvSpPr>
          <p:nvPr>
            <p:ph type="dt" sz="half" idx="10"/>
          </p:nvPr>
        </p:nvSpPr>
        <p:spPr/>
        <p:txBody>
          <a:bodyPr/>
          <a:lstStyle/>
          <a:p>
            <a:fld id="{366F8AFC-6861-424A-8FF6-5129E3B05492}" type="datetimeFigureOut">
              <a:rPr lang="tr-TR" smtClean="0"/>
              <a:t>21.03.2020</a:t>
            </a:fld>
            <a:endParaRPr lang="tr-TR"/>
          </a:p>
        </p:txBody>
      </p:sp>
      <p:sp>
        <p:nvSpPr>
          <p:cNvPr id="5" name="Alt Bilgi Yer Tutucusu 4">
            <a:extLst>
              <a:ext uri="{FF2B5EF4-FFF2-40B4-BE49-F238E27FC236}">
                <a16:creationId xmlns:a16="http://schemas.microsoft.com/office/drawing/2014/main" id="{953D5F59-216F-47DB-A377-0BEF5282588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F7CD22A-6494-47CE-885B-0A73656E0CCF}"/>
              </a:ext>
            </a:extLst>
          </p:cNvPr>
          <p:cNvSpPr>
            <a:spLocks noGrp="1"/>
          </p:cNvSpPr>
          <p:nvPr>
            <p:ph type="sldNum" sz="quarter" idx="12"/>
          </p:nvPr>
        </p:nvSpPr>
        <p:spPr/>
        <p:txBody>
          <a:bodyPr/>
          <a:lstStyle/>
          <a:p>
            <a:fld id="{78F48914-F33D-4330-A227-C5FA8169477F}" type="slidenum">
              <a:rPr lang="tr-TR" smtClean="0"/>
              <a:t>‹#›</a:t>
            </a:fld>
            <a:endParaRPr lang="tr-TR"/>
          </a:p>
        </p:txBody>
      </p:sp>
    </p:spTree>
    <p:extLst>
      <p:ext uri="{BB962C8B-B14F-4D97-AF65-F5344CB8AC3E}">
        <p14:creationId xmlns:p14="http://schemas.microsoft.com/office/powerpoint/2010/main" val="2811525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7A5E93-21CE-442B-999A-076C57F0D66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C6A3A53-87EA-497A-9A13-3AC709726B6A}"/>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E15BF5C-4EC9-4390-850D-897484463153}"/>
              </a:ext>
            </a:extLst>
          </p:cNvPr>
          <p:cNvSpPr>
            <a:spLocks noGrp="1"/>
          </p:cNvSpPr>
          <p:nvPr>
            <p:ph type="dt" sz="half" idx="10"/>
          </p:nvPr>
        </p:nvSpPr>
        <p:spPr/>
        <p:txBody>
          <a:bodyPr/>
          <a:lstStyle/>
          <a:p>
            <a:fld id="{366F8AFC-6861-424A-8FF6-5129E3B05492}" type="datetimeFigureOut">
              <a:rPr lang="tr-TR" smtClean="0"/>
              <a:t>21.03.2020</a:t>
            </a:fld>
            <a:endParaRPr lang="tr-TR"/>
          </a:p>
        </p:txBody>
      </p:sp>
      <p:sp>
        <p:nvSpPr>
          <p:cNvPr id="5" name="Alt Bilgi Yer Tutucusu 4">
            <a:extLst>
              <a:ext uri="{FF2B5EF4-FFF2-40B4-BE49-F238E27FC236}">
                <a16:creationId xmlns:a16="http://schemas.microsoft.com/office/drawing/2014/main" id="{2C37A2AC-DA94-44E3-9035-18238D4341C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DB16423-65BA-4CB5-8A72-4DDDBECDF928}"/>
              </a:ext>
            </a:extLst>
          </p:cNvPr>
          <p:cNvSpPr>
            <a:spLocks noGrp="1"/>
          </p:cNvSpPr>
          <p:nvPr>
            <p:ph type="sldNum" sz="quarter" idx="12"/>
          </p:nvPr>
        </p:nvSpPr>
        <p:spPr/>
        <p:txBody>
          <a:bodyPr/>
          <a:lstStyle/>
          <a:p>
            <a:fld id="{78F48914-F33D-4330-A227-C5FA8169477F}" type="slidenum">
              <a:rPr lang="tr-TR" smtClean="0"/>
              <a:t>‹#›</a:t>
            </a:fld>
            <a:endParaRPr lang="tr-TR"/>
          </a:p>
        </p:txBody>
      </p:sp>
    </p:spTree>
    <p:extLst>
      <p:ext uri="{BB962C8B-B14F-4D97-AF65-F5344CB8AC3E}">
        <p14:creationId xmlns:p14="http://schemas.microsoft.com/office/powerpoint/2010/main" val="2119187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BC1FAC-118A-48EA-9A2A-04A31A70F365}"/>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D2D952B1-3BBA-4FA5-A9B2-AF94BD6F16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6ABB5AC9-6AF9-469F-851A-7A89EEA4B657}"/>
              </a:ext>
            </a:extLst>
          </p:cNvPr>
          <p:cNvSpPr>
            <a:spLocks noGrp="1"/>
          </p:cNvSpPr>
          <p:nvPr>
            <p:ph type="dt" sz="half" idx="10"/>
          </p:nvPr>
        </p:nvSpPr>
        <p:spPr/>
        <p:txBody>
          <a:bodyPr/>
          <a:lstStyle/>
          <a:p>
            <a:fld id="{366F8AFC-6861-424A-8FF6-5129E3B05492}" type="datetimeFigureOut">
              <a:rPr lang="tr-TR" smtClean="0"/>
              <a:t>21.03.2020</a:t>
            </a:fld>
            <a:endParaRPr lang="tr-TR"/>
          </a:p>
        </p:txBody>
      </p:sp>
      <p:sp>
        <p:nvSpPr>
          <p:cNvPr id="5" name="Alt Bilgi Yer Tutucusu 4">
            <a:extLst>
              <a:ext uri="{FF2B5EF4-FFF2-40B4-BE49-F238E27FC236}">
                <a16:creationId xmlns:a16="http://schemas.microsoft.com/office/drawing/2014/main" id="{2E1DFBB5-C67B-4C4C-8E7C-C2C8D41DEE6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84F129E-B6BD-47FE-AA32-35EA4CF7E32B}"/>
              </a:ext>
            </a:extLst>
          </p:cNvPr>
          <p:cNvSpPr>
            <a:spLocks noGrp="1"/>
          </p:cNvSpPr>
          <p:nvPr>
            <p:ph type="sldNum" sz="quarter" idx="12"/>
          </p:nvPr>
        </p:nvSpPr>
        <p:spPr/>
        <p:txBody>
          <a:bodyPr/>
          <a:lstStyle/>
          <a:p>
            <a:fld id="{78F48914-F33D-4330-A227-C5FA8169477F}" type="slidenum">
              <a:rPr lang="tr-TR" smtClean="0"/>
              <a:t>‹#›</a:t>
            </a:fld>
            <a:endParaRPr lang="tr-TR"/>
          </a:p>
        </p:txBody>
      </p:sp>
    </p:spTree>
    <p:extLst>
      <p:ext uri="{BB962C8B-B14F-4D97-AF65-F5344CB8AC3E}">
        <p14:creationId xmlns:p14="http://schemas.microsoft.com/office/powerpoint/2010/main" val="760687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DF2FCD7-4FF4-4ED6-9195-E3393EDAC9F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E437325-7C5C-4AD4-9B6A-CAD148DC9D8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72576AF-48C2-4269-9424-7DBDF36E1D3C}"/>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03A0940-9AFB-4CE9-A5C4-C05D587AED7C}"/>
              </a:ext>
            </a:extLst>
          </p:cNvPr>
          <p:cNvSpPr>
            <a:spLocks noGrp="1"/>
          </p:cNvSpPr>
          <p:nvPr>
            <p:ph type="dt" sz="half" idx="10"/>
          </p:nvPr>
        </p:nvSpPr>
        <p:spPr/>
        <p:txBody>
          <a:bodyPr/>
          <a:lstStyle/>
          <a:p>
            <a:fld id="{366F8AFC-6861-424A-8FF6-5129E3B05492}" type="datetimeFigureOut">
              <a:rPr lang="tr-TR" smtClean="0"/>
              <a:t>21.03.2020</a:t>
            </a:fld>
            <a:endParaRPr lang="tr-TR"/>
          </a:p>
        </p:txBody>
      </p:sp>
      <p:sp>
        <p:nvSpPr>
          <p:cNvPr id="6" name="Alt Bilgi Yer Tutucusu 5">
            <a:extLst>
              <a:ext uri="{FF2B5EF4-FFF2-40B4-BE49-F238E27FC236}">
                <a16:creationId xmlns:a16="http://schemas.microsoft.com/office/drawing/2014/main" id="{8B642361-D33E-46B5-9599-6B0D2F2C081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413CBE3-1706-402B-B2B8-1CFD93D64E64}"/>
              </a:ext>
            </a:extLst>
          </p:cNvPr>
          <p:cNvSpPr>
            <a:spLocks noGrp="1"/>
          </p:cNvSpPr>
          <p:nvPr>
            <p:ph type="sldNum" sz="quarter" idx="12"/>
          </p:nvPr>
        </p:nvSpPr>
        <p:spPr/>
        <p:txBody>
          <a:bodyPr/>
          <a:lstStyle/>
          <a:p>
            <a:fld id="{78F48914-F33D-4330-A227-C5FA8169477F}" type="slidenum">
              <a:rPr lang="tr-TR" smtClean="0"/>
              <a:t>‹#›</a:t>
            </a:fld>
            <a:endParaRPr lang="tr-TR"/>
          </a:p>
        </p:txBody>
      </p:sp>
    </p:spTree>
    <p:extLst>
      <p:ext uri="{BB962C8B-B14F-4D97-AF65-F5344CB8AC3E}">
        <p14:creationId xmlns:p14="http://schemas.microsoft.com/office/powerpoint/2010/main" val="733666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65CE04-C004-449B-A4D5-80039C8FD19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60F3056-EC05-4DD3-A843-B3AFD46096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171FB223-2A75-4832-B9BC-E7CC71B9EE49}"/>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AECEBC90-0B84-42FF-A140-57263CBAD9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5E00F833-FBA2-4754-89D8-2276AAAEB771}"/>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CD26DE51-C8D6-4F27-9744-A27B71B83F11}"/>
              </a:ext>
            </a:extLst>
          </p:cNvPr>
          <p:cNvSpPr>
            <a:spLocks noGrp="1"/>
          </p:cNvSpPr>
          <p:nvPr>
            <p:ph type="dt" sz="half" idx="10"/>
          </p:nvPr>
        </p:nvSpPr>
        <p:spPr/>
        <p:txBody>
          <a:bodyPr/>
          <a:lstStyle/>
          <a:p>
            <a:fld id="{366F8AFC-6861-424A-8FF6-5129E3B05492}" type="datetimeFigureOut">
              <a:rPr lang="tr-TR" smtClean="0"/>
              <a:t>21.03.2020</a:t>
            </a:fld>
            <a:endParaRPr lang="tr-TR"/>
          </a:p>
        </p:txBody>
      </p:sp>
      <p:sp>
        <p:nvSpPr>
          <p:cNvPr id="8" name="Alt Bilgi Yer Tutucusu 7">
            <a:extLst>
              <a:ext uri="{FF2B5EF4-FFF2-40B4-BE49-F238E27FC236}">
                <a16:creationId xmlns:a16="http://schemas.microsoft.com/office/drawing/2014/main" id="{759E4ED3-2F5B-4749-8F74-CFD6DBD3840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73D87410-EE01-4FDD-A069-41BC505EB157}"/>
              </a:ext>
            </a:extLst>
          </p:cNvPr>
          <p:cNvSpPr>
            <a:spLocks noGrp="1"/>
          </p:cNvSpPr>
          <p:nvPr>
            <p:ph type="sldNum" sz="quarter" idx="12"/>
          </p:nvPr>
        </p:nvSpPr>
        <p:spPr/>
        <p:txBody>
          <a:bodyPr/>
          <a:lstStyle/>
          <a:p>
            <a:fld id="{78F48914-F33D-4330-A227-C5FA8169477F}" type="slidenum">
              <a:rPr lang="tr-TR" smtClean="0"/>
              <a:t>‹#›</a:t>
            </a:fld>
            <a:endParaRPr lang="tr-TR"/>
          </a:p>
        </p:txBody>
      </p:sp>
    </p:spTree>
    <p:extLst>
      <p:ext uri="{BB962C8B-B14F-4D97-AF65-F5344CB8AC3E}">
        <p14:creationId xmlns:p14="http://schemas.microsoft.com/office/powerpoint/2010/main" val="1740457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9F31251-02A4-431B-A164-5ECAE509678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9B20603E-F326-4C2C-88A4-5C0C90A9AED0}"/>
              </a:ext>
            </a:extLst>
          </p:cNvPr>
          <p:cNvSpPr>
            <a:spLocks noGrp="1"/>
          </p:cNvSpPr>
          <p:nvPr>
            <p:ph type="dt" sz="half" idx="10"/>
          </p:nvPr>
        </p:nvSpPr>
        <p:spPr/>
        <p:txBody>
          <a:bodyPr/>
          <a:lstStyle/>
          <a:p>
            <a:fld id="{366F8AFC-6861-424A-8FF6-5129E3B05492}" type="datetimeFigureOut">
              <a:rPr lang="tr-TR" smtClean="0"/>
              <a:t>21.03.2020</a:t>
            </a:fld>
            <a:endParaRPr lang="tr-TR"/>
          </a:p>
        </p:txBody>
      </p:sp>
      <p:sp>
        <p:nvSpPr>
          <p:cNvPr id="4" name="Alt Bilgi Yer Tutucusu 3">
            <a:extLst>
              <a:ext uri="{FF2B5EF4-FFF2-40B4-BE49-F238E27FC236}">
                <a16:creationId xmlns:a16="http://schemas.microsoft.com/office/drawing/2014/main" id="{4D776290-90DB-433F-AB0A-D87D4E64AA0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9D257451-0FD9-4C41-BA31-B252E101D477}"/>
              </a:ext>
            </a:extLst>
          </p:cNvPr>
          <p:cNvSpPr>
            <a:spLocks noGrp="1"/>
          </p:cNvSpPr>
          <p:nvPr>
            <p:ph type="sldNum" sz="quarter" idx="12"/>
          </p:nvPr>
        </p:nvSpPr>
        <p:spPr/>
        <p:txBody>
          <a:bodyPr/>
          <a:lstStyle/>
          <a:p>
            <a:fld id="{78F48914-F33D-4330-A227-C5FA8169477F}" type="slidenum">
              <a:rPr lang="tr-TR" smtClean="0"/>
              <a:t>‹#›</a:t>
            </a:fld>
            <a:endParaRPr lang="tr-TR"/>
          </a:p>
        </p:txBody>
      </p:sp>
    </p:spTree>
    <p:extLst>
      <p:ext uri="{BB962C8B-B14F-4D97-AF65-F5344CB8AC3E}">
        <p14:creationId xmlns:p14="http://schemas.microsoft.com/office/powerpoint/2010/main" val="1570648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941ACAB-377C-450C-B871-90417E5BABE6}"/>
              </a:ext>
            </a:extLst>
          </p:cNvPr>
          <p:cNvSpPr>
            <a:spLocks noGrp="1"/>
          </p:cNvSpPr>
          <p:nvPr>
            <p:ph type="dt" sz="half" idx="10"/>
          </p:nvPr>
        </p:nvSpPr>
        <p:spPr/>
        <p:txBody>
          <a:bodyPr/>
          <a:lstStyle/>
          <a:p>
            <a:fld id="{366F8AFC-6861-424A-8FF6-5129E3B05492}" type="datetimeFigureOut">
              <a:rPr lang="tr-TR" smtClean="0"/>
              <a:t>21.03.2020</a:t>
            </a:fld>
            <a:endParaRPr lang="tr-TR"/>
          </a:p>
        </p:txBody>
      </p:sp>
      <p:sp>
        <p:nvSpPr>
          <p:cNvPr id="3" name="Alt Bilgi Yer Tutucusu 2">
            <a:extLst>
              <a:ext uri="{FF2B5EF4-FFF2-40B4-BE49-F238E27FC236}">
                <a16:creationId xmlns:a16="http://schemas.microsoft.com/office/drawing/2014/main" id="{C27A2834-786F-4D61-B2D3-61B85616865B}"/>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9C067E9-E896-4BB4-AB63-39889547AF22}"/>
              </a:ext>
            </a:extLst>
          </p:cNvPr>
          <p:cNvSpPr>
            <a:spLocks noGrp="1"/>
          </p:cNvSpPr>
          <p:nvPr>
            <p:ph type="sldNum" sz="quarter" idx="12"/>
          </p:nvPr>
        </p:nvSpPr>
        <p:spPr/>
        <p:txBody>
          <a:bodyPr/>
          <a:lstStyle/>
          <a:p>
            <a:fld id="{78F48914-F33D-4330-A227-C5FA8169477F}" type="slidenum">
              <a:rPr lang="tr-TR" smtClean="0"/>
              <a:t>‹#›</a:t>
            </a:fld>
            <a:endParaRPr lang="tr-TR"/>
          </a:p>
        </p:txBody>
      </p:sp>
    </p:spTree>
    <p:extLst>
      <p:ext uri="{BB962C8B-B14F-4D97-AF65-F5344CB8AC3E}">
        <p14:creationId xmlns:p14="http://schemas.microsoft.com/office/powerpoint/2010/main" val="3374503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BFF30D-5E0F-4852-BCB2-BC1A8249AF8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854E56C-2AE1-4F0A-A89A-56CA11C442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FA19DE6-4F4E-406D-97B2-D73E42569E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2A193C3-FC5D-40A0-B00F-77066EC4B857}"/>
              </a:ext>
            </a:extLst>
          </p:cNvPr>
          <p:cNvSpPr>
            <a:spLocks noGrp="1"/>
          </p:cNvSpPr>
          <p:nvPr>
            <p:ph type="dt" sz="half" idx="10"/>
          </p:nvPr>
        </p:nvSpPr>
        <p:spPr/>
        <p:txBody>
          <a:bodyPr/>
          <a:lstStyle/>
          <a:p>
            <a:fld id="{366F8AFC-6861-424A-8FF6-5129E3B05492}" type="datetimeFigureOut">
              <a:rPr lang="tr-TR" smtClean="0"/>
              <a:t>21.03.2020</a:t>
            </a:fld>
            <a:endParaRPr lang="tr-TR"/>
          </a:p>
        </p:txBody>
      </p:sp>
      <p:sp>
        <p:nvSpPr>
          <p:cNvPr id="6" name="Alt Bilgi Yer Tutucusu 5">
            <a:extLst>
              <a:ext uri="{FF2B5EF4-FFF2-40B4-BE49-F238E27FC236}">
                <a16:creationId xmlns:a16="http://schemas.microsoft.com/office/drawing/2014/main" id="{510F8482-BD4B-45CA-BC76-E78EB380184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40A9890-ACD0-4657-A258-024F7576DADF}"/>
              </a:ext>
            </a:extLst>
          </p:cNvPr>
          <p:cNvSpPr>
            <a:spLocks noGrp="1"/>
          </p:cNvSpPr>
          <p:nvPr>
            <p:ph type="sldNum" sz="quarter" idx="12"/>
          </p:nvPr>
        </p:nvSpPr>
        <p:spPr/>
        <p:txBody>
          <a:bodyPr/>
          <a:lstStyle/>
          <a:p>
            <a:fld id="{78F48914-F33D-4330-A227-C5FA8169477F}" type="slidenum">
              <a:rPr lang="tr-TR" smtClean="0"/>
              <a:t>‹#›</a:t>
            </a:fld>
            <a:endParaRPr lang="tr-TR"/>
          </a:p>
        </p:txBody>
      </p:sp>
    </p:spTree>
    <p:extLst>
      <p:ext uri="{BB962C8B-B14F-4D97-AF65-F5344CB8AC3E}">
        <p14:creationId xmlns:p14="http://schemas.microsoft.com/office/powerpoint/2010/main" val="3285375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C06B639-C845-4B2A-A4E2-511E690E13A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674152E6-E862-4C66-B75D-28D7D9C102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3ED2A5AE-64B8-49FB-84C9-2B85314417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5EB39AD-E300-4453-9A78-FB77BE421379}"/>
              </a:ext>
            </a:extLst>
          </p:cNvPr>
          <p:cNvSpPr>
            <a:spLocks noGrp="1"/>
          </p:cNvSpPr>
          <p:nvPr>
            <p:ph type="dt" sz="half" idx="10"/>
          </p:nvPr>
        </p:nvSpPr>
        <p:spPr/>
        <p:txBody>
          <a:bodyPr/>
          <a:lstStyle/>
          <a:p>
            <a:fld id="{366F8AFC-6861-424A-8FF6-5129E3B05492}" type="datetimeFigureOut">
              <a:rPr lang="tr-TR" smtClean="0"/>
              <a:t>21.03.2020</a:t>
            </a:fld>
            <a:endParaRPr lang="tr-TR"/>
          </a:p>
        </p:txBody>
      </p:sp>
      <p:sp>
        <p:nvSpPr>
          <p:cNvPr id="6" name="Alt Bilgi Yer Tutucusu 5">
            <a:extLst>
              <a:ext uri="{FF2B5EF4-FFF2-40B4-BE49-F238E27FC236}">
                <a16:creationId xmlns:a16="http://schemas.microsoft.com/office/drawing/2014/main" id="{9320B42D-0E96-41E2-A201-426DD0A9902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489237C-3C97-450D-ABAA-493691004C60}"/>
              </a:ext>
            </a:extLst>
          </p:cNvPr>
          <p:cNvSpPr>
            <a:spLocks noGrp="1"/>
          </p:cNvSpPr>
          <p:nvPr>
            <p:ph type="sldNum" sz="quarter" idx="12"/>
          </p:nvPr>
        </p:nvSpPr>
        <p:spPr/>
        <p:txBody>
          <a:bodyPr/>
          <a:lstStyle/>
          <a:p>
            <a:fld id="{78F48914-F33D-4330-A227-C5FA8169477F}" type="slidenum">
              <a:rPr lang="tr-TR" smtClean="0"/>
              <a:t>‹#›</a:t>
            </a:fld>
            <a:endParaRPr lang="tr-TR"/>
          </a:p>
        </p:txBody>
      </p:sp>
    </p:spTree>
    <p:extLst>
      <p:ext uri="{BB962C8B-B14F-4D97-AF65-F5344CB8AC3E}">
        <p14:creationId xmlns:p14="http://schemas.microsoft.com/office/powerpoint/2010/main" val="301406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AA68E4B-0603-4D0B-9DA2-C489977545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FAF9B49-360A-4FC1-9B76-119EE9B146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97A6163-D7BC-45B2-9B0E-64B36C6545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6F8AFC-6861-424A-8FF6-5129E3B05492}" type="datetimeFigureOut">
              <a:rPr lang="tr-TR" smtClean="0"/>
              <a:t>21.03.2020</a:t>
            </a:fld>
            <a:endParaRPr lang="tr-TR"/>
          </a:p>
        </p:txBody>
      </p:sp>
      <p:sp>
        <p:nvSpPr>
          <p:cNvPr id="5" name="Alt Bilgi Yer Tutucusu 4">
            <a:extLst>
              <a:ext uri="{FF2B5EF4-FFF2-40B4-BE49-F238E27FC236}">
                <a16:creationId xmlns:a16="http://schemas.microsoft.com/office/drawing/2014/main" id="{D08D33A5-7EB9-4ECA-AEA1-615295CCA1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CEA3BBB-F6A1-4ABE-8CDE-049AF2837D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F48914-F33D-4330-A227-C5FA8169477F}" type="slidenum">
              <a:rPr lang="tr-TR" smtClean="0"/>
              <a:t>‹#›</a:t>
            </a:fld>
            <a:endParaRPr lang="tr-TR"/>
          </a:p>
        </p:txBody>
      </p:sp>
    </p:spTree>
    <p:extLst>
      <p:ext uri="{BB962C8B-B14F-4D97-AF65-F5344CB8AC3E}">
        <p14:creationId xmlns:p14="http://schemas.microsoft.com/office/powerpoint/2010/main" val="24592331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BECE6F-77DE-4E92-AF8B-4F228C612D2C}"/>
              </a:ext>
            </a:extLst>
          </p:cNvPr>
          <p:cNvSpPr>
            <a:spLocks noGrp="1"/>
          </p:cNvSpPr>
          <p:nvPr>
            <p:ph type="title"/>
          </p:nvPr>
        </p:nvSpPr>
        <p:spPr>
          <a:xfrm>
            <a:off x="689113" y="1"/>
            <a:ext cx="10664687" cy="681036"/>
          </a:xfrm>
        </p:spPr>
        <p:txBody>
          <a:bodyPr>
            <a:normAutofit fontScale="90000"/>
          </a:bodyPr>
          <a:lstStyle/>
          <a:p>
            <a:r>
              <a:rPr lang="tr-TR" dirty="0"/>
              <a:t>            </a:t>
            </a:r>
            <a:r>
              <a:rPr lang="tr-TR" b="1" dirty="0">
                <a:solidFill>
                  <a:srgbClr val="FF0000"/>
                </a:solidFill>
              </a:rPr>
              <a:t>Girişimcilik Kavramları</a:t>
            </a:r>
          </a:p>
        </p:txBody>
      </p:sp>
      <p:sp>
        <p:nvSpPr>
          <p:cNvPr id="3" name="İçerik Yer Tutucusu 2">
            <a:extLst>
              <a:ext uri="{FF2B5EF4-FFF2-40B4-BE49-F238E27FC236}">
                <a16:creationId xmlns:a16="http://schemas.microsoft.com/office/drawing/2014/main" id="{B633F6EB-93F7-4241-BAD6-636E9610FC7A}"/>
              </a:ext>
            </a:extLst>
          </p:cNvPr>
          <p:cNvSpPr>
            <a:spLocks noGrp="1"/>
          </p:cNvSpPr>
          <p:nvPr>
            <p:ph idx="1"/>
          </p:nvPr>
        </p:nvSpPr>
        <p:spPr>
          <a:xfrm>
            <a:off x="689113" y="681036"/>
            <a:ext cx="10664687" cy="6176964"/>
          </a:xfrm>
        </p:spPr>
        <p:txBody>
          <a:bodyPr>
            <a:normAutofit fontScale="62500" lnSpcReduction="20000"/>
          </a:bodyPr>
          <a:lstStyle/>
          <a:p>
            <a:r>
              <a:rPr lang="tr-TR" sz="3800" b="1" dirty="0">
                <a:solidFill>
                  <a:srgbClr val="FF0000"/>
                </a:solidFill>
              </a:rPr>
              <a:t>İşletme ve Girişim</a:t>
            </a:r>
          </a:p>
          <a:p>
            <a:pPr marL="0" indent="0">
              <a:buNone/>
            </a:pPr>
            <a:r>
              <a:rPr lang="tr-TR" sz="3800" b="1" dirty="0"/>
              <a:t>İşletme, belirli amaçlar doğrultusunda, ürün ve hizmetler üretip pazarlayarak insanların istek ve ihtiyaçlarını karşılayan ekonomik bir birimdir. Bu kısa tanımda vurgulanması gereken üç temel öğe bulunmaktadır. Bunlar amaç, ürün, istek/ihtiyaç olarak ifade edilebilir. </a:t>
            </a:r>
          </a:p>
          <a:p>
            <a:pPr marL="0" indent="0">
              <a:buNone/>
            </a:pPr>
            <a:r>
              <a:rPr lang="tr-TR" sz="3800" b="1" dirty="0"/>
              <a:t>Bu üç öğe işletmenin temel taşlarını oluşturmaktadır. Yukarıda işletmenin içsel amaçlarının kâr, büyüme ve sürdürülebilirlikten oluştuğu detaylı olarak açıklanmıştı. </a:t>
            </a:r>
          </a:p>
          <a:p>
            <a:pPr marL="0" indent="0">
              <a:buNone/>
            </a:pPr>
            <a:r>
              <a:rPr lang="tr-TR" sz="3800" b="1" dirty="0"/>
              <a:t>Ticari amaçla kurulan işletmelerin yanı sıra, faaliyetleri sonunda ticari beklentileri olmayan iktisadi işletmeler de bulunmaktadır.</a:t>
            </a:r>
          </a:p>
          <a:p>
            <a:pPr marL="0" indent="0">
              <a:buNone/>
            </a:pPr>
            <a:r>
              <a:rPr lang="tr-TR" sz="3800" b="1" dirty="0"/>
              <a:t> Örneğin; belediyelerin halka hizmet etmek için kurdukları ekmek fabrikaları, çöp tesisleri, ekonomik faaliyetler yürütse de bu faaliyetler </a:t>
            </a:r>
            <a:r>
              <a:rPr lang="tr-TR" sz="3800" b="1" dirty="0" err="1"/>
              <a:t>ödenilen</a:t>
            </a:r>
            <a:r>
              <a:rPr lang="tr-TR" sz="3800" b="1" dirty="0"/>
              <a:t> vergilerden karşılanmakta ve bu nedenle bu tip işletmelerin ana amacı kâr elde etmek değil sosyal fayda sağlamaktadır. </a:t>
            </a:r>
          </a:p>
          <a:p>
            <a:pPr marL="0" indent="0">
              <a:buNone/>
            </a:pPr>
            <a:r>
              <a:rPr lang="tr-TR" sz="3800" b="1" dirty="0"/>
              <a:t>Bu gibi işletmelerde de ekonomik faaliyetler yürütülmekle birlikte amaçları bakımından ticari işletmelere göre farklılıkları bulunmaktadır. </a:t>
            </a:r>
          </a:p>
          <a:p>
            <a:pPr marL="0" indent="0">
              <a:buNone/>
            </a:pPr>
            <a:r>
              <a:rPr lang="tr-TR" sz="3800" b="1" dirty="0"/>
              <a:t>Dolayısıyla bir işletme, kuruluş öncesi amaçlarını net olarak ortaya koymalı ve bu konuda paydaşları (ortaklar, çalışanlar, yöneticiler </a:t>
            </a:r>
            <a:r>
              <a:rPr lang="tr-TR" sz="3800" b="1" dirty="0" err="1"/>
              <a:t>vs</a:t>
            </a:r>
            <a:r>
              <a:rPr lang="tr-TR" sz="3800" b="1" dirty="0"/>
              <a:t>) ile bir amaç birliği oluşturmalıdır.</a:t>
            </a:r>
          </a:p>
          <a:p>
            <a:endParaRPr lang="tr-TR" dirty="0"/>
          </a:p>
        </p:txBody>
      </p:sp>
    </p:spTree>
    <p:extLst>
      <p:ext uri="{BB962C8B-B14F-4D97-AF65-F5344CB8AC3E}">
        <p14:creationId xmlns:p14="http://schemas.microsoft.com/office/powerpoint/2010/main" val="3187369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9B525B-0986-474E-9C15-EC5CB7806636}"/>
              </a:ext>
            </a:extLst>
          </p:cNvPr>
          <p:cNvSpPr>
            <a:spLocks noGrp="1"/>
          </p:cNvSpPr>
          <p:nvPr>
            <p:ph type="title"/>
          </p:nvPr>
        </p:nvSpPr>
        <p:spPr>
          <a:xfrm>
            <a:off x="838200" y="92765"/>
            <a:ext cx="10515600" cy="821635"/>
          </a:xfrm>
        </p:spPr>
        <p:txBody>
          <a:bodyPr>
            <a:normAutofit/>
          </a:bodyPr>
          <a:lstStyle/>
          <a:p>
            <a:r>
              <a:rPr lang="tr-TR" b="1" dirty="0">
                <a:solidFill>
                  <a:srgbClr val="FF0000"/>
                </a:solidFill>
              </a:rPr>
              <a:t>           Orta büyüklükteki işletme</a:t>
            </a:r>
          </a:p>
        </p:txBody>
      </p:sp>
      <p:sp>
        <p:nvSpPr>
          <p:cNvPr id="3" name="İçerik Yer Tutucusu 2">
            <a:extLst>
              <a:ext uri="{FF2B5EF4-FFF2-40B4-BE49-F238E27FC236}">
                <a16:creationId xmlns:a16="http://schemas.microsoft.com/office/drawing/2014/main" id="{3D95E392-17AF-47A6-A3EB-066C0D2186ED}"/>
              </a:ext>
            </a:extLst>
          </p:cNvPr>
          <p:cNvSpPr>
            <a:spLocks noGrp="1"/>
          </p:cNvSpPr>
          <p:nvPr>
            <p:ph idx="1"/>
          </p:nvPr>
        </p:nvSpPr>
        <p:spPr>
          <a:xfrm>
            <a:off x="636104" y="914400"/>
            <a:ext cx="10717696" cy="5850835"/>
          </a:xfrm>
        </p:spPr>
        <p:txBody>
          <a:bodyPr>
            <a:normAutofit/>
          </a:bodyPr>
          <a:lstStyle/>
          <a:p>
            <a:endParaRPr lang="tr-TR" dirty="0"/>
          </a:p>
          <a:p>
            <a:r>
              <a:rPr lang="tr-TR" b="1" dirty="0"/>
              <a:t>Orta büyüklükteki işletme: 250 kişiden az yıllık çalışan istihdam eden ve yıllık net satış hasılatı veya mali bilançosundan herhangi biri 125.000.000 TL’yi aşmayan işletmelerdir.</a:t>
            </a:r>
          </a:p>
          <a:p>
            <a:r>
              <a:rPr lang="tr-TR" b="1" dirty="0"/>
              <a:t>Bu limitlerin yanı sıra bir işletmenin KOBİ olabilmesi için bağımsızlık şartını sağlaması da gereklidir. Buna göre KOBİ ölçeğindeki işletmenin ortakları arasında % 25’ten daha fazla hisse oranına sahip büyük işletme olması durumunda, bağımsızlık şartının sağlanmadığından, işletme KOBİ olmayacaktır.</a:t>
            </a:r>
          </a:p>
          <a:p>
            <a:r>
              <a:rPr lang="tr-TR" b="1" dirty="0"/>
              <a:t>Özetle bağımsızlık şartını sağlayan ve 250 kişiden az çalışan ile 125 milyon TL’den daha düşük ciro veya bilanço değeri olması durumunda işletmenin KOBİ niteliğine sahip olduğu kabul edilmektedir.</a:t>
            </a:r>
          </a:p>
          <a:p>
            <a:endParaRPr lang="tr-TR" dirty="0"/>
          </a:p>
        </p:txBody>
      </p:sp>
    </p:spTree>
    <p:extLst>
      <p:ext uri="{BB962C8B-B14F-4D97-AF65-F5344CB8AC3E}">
        <p14:creationId xmlns:p14="http://schemas.microsoft.com/office/powerpoint/2010/main" val="2468511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545D35-368F-47CE-96DE-5239B4038E09}"/>
              </a:ext>
            </a:extLst>
          </p:cNvPr>
          <p:cNvSpPr>
            <a:spLocks noGrp="1"/>
          </p:cNvSpPr>
          <p:nvPr>
            <p:ph type="title"/>
          </p:nvPr>
        </p:nvSpPr>
        <p:spPr>
          <a:xfrm>
            <a:off x="838200" y="1"/>
            <a:ext cx="10515600" cy="681036"/>
          </a:xfrm>
        </p:spPr>
        <p:txBody>
          <a:bodyPr>
            <a:normAutofit fontScale="90000"/>
          </a:bodyPr>
          <a:lstStyle/>
          <a:p>
            <a:br>
              <a:rPr lang="tr-TR" dirty="0"/>
            </a:br>
            <a:r>
              <a:rPr lang="tr-TR" dirty="0"/>
              <a:t>      </a:t>
            </a:r>
            <a:r>
              <a:rPr lang="tr-TR" b="1" dirty="0">
                <a:solidFill>
                  <a:srgbClr val="FF0000"/>
                </a:solidFill>
              </a:rPr>
              <a:t>KOBİ’lerin Önemi</a:t>
            </a:r>
            <a:br>
              <a:rPr lang="tr-TR" dirty="0"/>
            </a:br>
            <a:endParaRPr lang="tr-TR" dirty="0"/>
          </a:p>
        </p:txBody>
      </p:sp>
      <p:sp>
        <p:nvSpPr>
          <p:cNvPr id="3" name="İçerik Yer Tutucusu 2">
            <a:extLst>
              <a:ext uri="{FF2B5EF4-FFF2-40B4-BE49-F238E27FC236}">
                <a16:creationId xmlns:a16="http://schemas.microsoft.com/office/drawing/2014/main" id="{920E4AD9-F0A5-4859-8E7B-00531822BDC6}"/>
              </a:ext>
            </a:extLst>
          </p:cNvPr>
          <p:cNvSpPr>
            <a:spLocks noGrp="1"/>
          </p:cNvSpPr>
          <p:nvPr>
            <p:ph idx="1"/>
          </p:nvPr>
        </p:nvSpPr>
        <p:spPr>
          <a:xfrm>
            <a:off x="516835" y="681036"/>
            <a:ext cx="10836965" cy="6051067"/>
          </a:xfrm>
        </p:spPr>
        <p:txBody>
          <a:bodyPr>
            <a:normAutofit lnSpcReduction="10000"/>
          </a:bodyPr>
          <a:lstStyle/>
          <a:p>
            <a:pPr marL="0" indent="0">
              <a:buNone/>
            </a:pPr>
            <a:endParaRPr lang="tr-TR" dirty="0"/>
          </a:p>
          <a:p>
            <a:r>
              <a:rPr lang="tr-TR" b="1" dirty="0"/>
              <a:t>KOBİ’ler sayısal miktarı, istihdam ve üretim hacmi, serbest rekabetin oluşumuna ve toplumsal gelişmeye katkısı ayrıca girişimcilik kültürünün yaygınlaşmasındaki etkileri nedeniyle tüm dünyada olduğu gibi ülkemizde de önem kazanmaktadır.</a:t>
            </a:r>
          </a:p>
          <a:p>
            <a:r>
              <a:rPr lang="tr-TR" b="1" dirty="0"/>
              <a:t>Öncelikle KOBİ’ler sayısal olarak ülkelerin önemli ekonomik birimlerini ifade etmektedir. </a:t>
            </a:r>
          </a:p>
          <a:p>
            <a:r>
              <a:rPr lang="tr-TR" b="1" dirty="0"/>
              <a:t>KOBİ’ler sayısal miktarı, istihdam ve üretim hacmi, serbest rekabetin oluşumuna ve toplumsal gelişmeye katkısı ayrıca girişimcilik kültürünün yaygınlaşmasındaki etkileri nedeniyle tüm dünyada olduğu gibi ülkemizde de önem kazanmaktadır. Toplam sayısı 3,5 milyonun üzerinde olan KOBİ’ler toplam cironun % 62’sini, toplam katma değerin %53,5’ini toplam ihracatın %55’ini ve toplam istihdamın da %73,5’ini gerçekleştirmektedir (TÜİK Bülten, 2016). Dolayısıyla KOBİ’ler bir ülke ekonomisinin en önemli bölümünü oluşturmaktadır.</a:t>
            </a:r>
          </a:p>
          <a:p>
            <a:endParaRPr lang="tr-TR" dirty="0"/>
          </a:p>
        </p:txBody>
      </p:sp>
    </p:spTree>
    <p:extLst>
      <p:ext uri="{BB962C8B-B14F-4D97-AF65-F5344CB8AC3E}">
        <p14:creationId xmlns:p14="http://schemas.microsoft.com/office/powerpoint/2010/main" val="2382633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D32873-B772-424D-8684-C3EB3558E13B}"/>
              </a:ext>
            </a:extLst>
          </p:cNvPr>
          <p:cNvSpPr>
            <a:spLocks noGrp="1"/>
          </p:cNvSpPr>
          <p:nvPr>
            <p:ph type="title"/>
          </p:nvPr>
        </p:nvSpPr>
        <p:spPr>
          <a:xfrm>
            <a:off x="838200" y="1"/>
            <a:ext cx="10515599" cy="681036"/>
          </a:xfrm>
        </p:spPr>
        <p:txBody>
          <a:bodyPr>
            <a:normAutofit fontScale="90000"/>
          </a:bodyPr>
          <a:lstStyle/>
          <a:p>
            <a:r>
              <a:rPr lang="tr-TR" b="1" dirty="0">
                <a:solidFill>
                  <a:srgbClr val="FF0000"/>
                </a:solidFill>
              </a:rPr>
              <a:t>         Kobilerin Önemi</a:t>
            </a:r>
          </a:p>
        </p:txBody>
      </p:sp>
      <p:sp>
        <p:nvSpPr>
          <p:cNvPr id="3" name="İçerik Yer Tutucusu 2">
            <a:extLst>
              <a:ext uri="{FF2B5EF4-FFF2-40B4-BE49-F238E27FC236}">
                <a16:creationId xmlns:a16="http://schemas.microsoft.com/office/drawing/2014/main" id="{1437407F-2339-4C56-B791-441677C3A3E4}"/>
              </a:ext>
            </a:extLst>
          </p:cNvPr>
          <p:cNvSpPr>
            <a:spLocks noGrp="1"/>
          </p:cNvSpPr>
          <p:nvPr>
            <p:ph idx="1"/>
          </p:nvPr>
        </p:nvSpPr>
        <p:spPr>
          <a:xfrm>
            <a:off x="622853" y="681036"/>
            <a:ext cx="10730948" cy="6011311"/>
          </a:xfrm>
        </p:spPr>
        <p:txBody>
          <a:bodyPr>
            <a:normAutofit/>
          </a:bodyPr>
          <a:lstStyle/>
          <a:p>
            <a:endParaRPr lang="tr-TR" dirty="0"/>
          </a:p>
          <a:p>
            <a:r>
              <a:rPr lang="tr-TR" sz="3200" b="1" dirty="0"/>
              <a:t>KOBİ’lerin belki de en önem kazanan yönlerinden bir tanesi de toplumun girişimcilik kapasitesinin önemli bir göstergesi olmasıdır. Potansiyeli olan bir iş fikri geliştiren herhangi bir kişi, bu fikrini bir girişimcilik macerasına konu edebilmekte ve toplum için bir değer ortaya koyabilmektedir. Bu sayede girişimci önemli birtakım finansal ve finansal olmayan kazanımlar elde ederken, toplum da iyi bir yaşam için ihtiyaç duyduğu ürün ve hizmetleri elde edebilmektedir. </a:t>
            </a:r>
          </a:p>
          <a:p>
            <a:r>
              <a:rPr lang="tr-TR" sz="3200" b="1" dirty="0"/>
              <a:t>Girişimcilik sürecinin bir sonucu olarak ortaya çıkan KOBİ’ler bu yolla toplumsal ve ekonomik gelişmeyi sağlayan irili ufaklı üniteler olarak toplumdaki yerini almaktadır.</a:t>
            </a:r>
          </a:p>
          <a:p>
            <a:endParaRPr lang="tr-TR" dirty="0"/>
          </a:p>
        </p:txBody>
      </p:sp>
    </p:spTree>
    <p:extLst>
      <p:ext uri="{BB962C8B-B14F-4D97-AF65-F5344CB8AC3E}">
        <p14:creationId xmlns:p14="http://schemas.microsoft.com/office/powerpoint/2010/main" val="179678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DAD9EF-35F3-418C-BFB5-3B8AA1CF0639}"/>
              </a:ext>
            </a:extLst>
          </p:cNvPr>
          <p:cNvSpPr>
            <a:spLocks noGrp="1"/>
          </p:cNvSpPr>
          <p:nvPr>
            <p:ph type="title"/>
          </p:nvPr>
        </p:nvSpPr>
        <p:spPr>
          <a:xfrm>
            <a:off x="838200" y="1"/>
            <a:ext cx="10515600" cy="543338"/>
          </a:xfrm>
        </p:spPr>
        <p:txBody>
          <a:bodyPr>
            <a:normAutofit fontScale="90000"/>
          </a:bodyPr>
          <a:lstStyle/>
          <a:p>
            <a:r>
              <a:rPr lang="tr-TR" dirty="0"/>
              <a:t> </a:t>
            </a:r>
            <a:br>
              <a:rPr lang="tr-TR" dirty="0"/>
            </a:br>
            <a:r>
              <a:rPr lang="tr-TR" dirty="0"/>
              <a:t>      </a:t>
            </a:r>
            <a:r>
              <a:rPr lang="tr-TR" b="1" dirty="0">
                <a:solidFill>
                  <a:srgbClr val="FF0000"/>
                </a:solidFill>
              </a:rPr>
              <a:t>KOBİ’lerin Avantajları</a:t>
            </a:r>
            <a:br>
              <a:rPr lang="tr-TR" dirty="0"/>
            </a:br>
            <a:endParaRPr lang="tr-TR" dirty="0"/>
          </a:p>
        </p:txBody>
      </p:sp>
      <p:sp>
        <p:nvSpPr>
          <p:cNvPr id="3" name="İçerik Yer Tutucusu 2">
            <a:extLst>
              <a:ext uri="{FF2B5EF4-FFF2-40B4-BE49-F238E27FC236}">
                <a16:creationId xmlns:a16="http://schemas.microsoft.com/office/drawing/2014/main" id="{7EE2870A-A81B-4314-9C0A-F614A0362456}"/>
              </a:ext>
            </a:extLst>
          </p:cNvPr>
          <p:cNvSpPr>
            <a:spLocks noGrp="1"/>
          </p:cNvSpPr>
          <p:nvPr>
            <p:ph idx="1"/>
          </p:nvPr>
        </p:nvSpPr>
        <p:spPr>
          <a:xfrm>
            <a:off x="463827" y="543338"/>
            <a:ext cx="10889974" cy="6314661"/>
          </a:xfrm>
        </p:spPr>
        <p:txBody>
          <a:bodyPr>
            <a:normAutofit lnSpcReduction="10000"/>
          </a:bodyPr>
          <a:lstStyle/>
          <a:p>
            <a:endParaRPr lang="tr-TR" dirty="0"/>
          </a:p>
          <a:p>
            <a:r>
              <a:rPr lang="tr-TR" b="1" dirty="0"/>
              <a:t>Küçük işletmeler, finansal ve pazarlama güçleri açısından düşük bütçelere sahip olsalar da bunu avantaja çevirebilirler. Örneğin, küçük işletme sahibi, hem müşterilerini hem de çalışanlarını yakından tanımanın verdiği avantajları büyük işletmelere göre daha iyi kullanabilmektedir. Ayrıca ölçeğinin daha küçük olması dolayısıyla pazar değişimlerine daha hızlı cevap verebilmekte ve bu yolla yenilik kabiliyetini artırabilmektedir.</a:t>
            </a:r>
          </a:p>
          <a:p>
            <a:r>
              <a:rPr lang="tr-TR" b="1" dirty="0"/>
              <a:t>KOBİ’ler, sanıldığının aksine büyük işletmelerin küçük birer kopyaları değil, onlardan çok daha farklı iş modellerine, ürünlere, pazarlara ve Pazar dinamiklerine sahip olan işletmelerdir. Dolayısıyla bir KOBİ’nin büyük işletme gibi düşünmesi veya onların hareket tarzını doğru kabul ederek taklit etmesi olumlu sonuçlar getirmeyecektir. Özellikle sayıca çok olan küçük girişimciler yerel pazarın özelliklerini daha iyi tanıyan, pazardaki tüketici istek ve ihtiyaçlarını daha iyi görebilen ve pazardaki alıcı ve satıcılar ile daha yakın ilişkiler kurabilen kişilerdir.</a:t>
            </a:r>
          </a:p>
          <a:p>
            <a:endParaRPr lang="tr-TR" dirty="0"/>
          </a:p>
        </p:txBody>
      </p:sp>
    </p:spTree>
    <p:extLst>
      <p:ext uri="{BB962C8B-B14F-4D97-AF65-F5344CB8AC3E}">
        <p14:creationId xmlns:p14="http://schemas.microsoft.com/office/powerpoint/2010/main" val="18578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E2B494-B46D-45F6-AC5C-C1DC008178D0}"/>
              </a:ext>
            </a:extLst>
          </p:cNvPr>
          <p:cNvSpPr>
            <a:spLocks noGrp="1"/>
          </p:cNvSpPr>
          <p:nvPr>
            <p:ph type="title"/>
          </p:nvPr>
        </p:nvSpPr>
        <p:spPr>
          <a:xfrm>
            <a:off x="838200" y="0"/>
            <a:ext cx="10515600" cy="681038"/>
          </a:xfrm>
        </p:spPr>
        <p:txBody>
          <a:bodyPr>
            <a:normAutofit fontScale="90000"/>
          </a:bodyPr>
          <a:lstStyle/>
          <a:p>
            <a:r>
              <a:rPr lang="tr-TR" dirty="0"/>
              <a:t>    </a:t>
            </a:r>
            <a:r>
              <a:rPr lang="tr-TR" b="1" dirty="0">
                <a:solidFill>
                  <a:srgbClr val="FF0000"/>
                </a:solidFill>
              </a:rPr>
              <a:t>Girişimciliğin Temel Kavramları </a:t>
            </a:r>
          </a:p>
        </p:txBody>
      </p:sp>
      <p:sp>
        <p:nvSpPr>
          <p:cNvPr id="3" name="İçerik Yer Tutucusu 2">
            <a:extLst>
              <a:ext uri="{FF2B5EF4-FFF2-40B4-BE49-F238E27FC236}">
                <a16:creationId xmlns:a16="http://schemas.microsoft.com/office/drawing/2014/main" id="{5183E306-56FA-468D-8877-499ECFB97DF7}"/>
              </a:ext>
            </a:extLst>
          </p:cNvPr>
          <p:cNvSpPr>
            <a:spLocks noGrp="1"/>
          </p:cNvSpPr>
          <p:nvPr>
            <p:ph idx="1"/>
          </p:nvPr>
        </p:nvSpPr>
        <p:spPr>
          <a:xfrm>
            <a:off x="838200" y="681038"/>
            <a:ext cx="10515600" cy="6176962"/>
          </a:xfrm>
        </p:spPr>
        <p:txBody>
          <a:bodyPr>
            <a:normAutofit lnSpcReduction="10000"/>
          </a:bodyPr>
          <a:lstStyle/>
          <a:p>
            <a:endParaRPr lang="tr-TR" dirty="0"/>
          </a:p>
          <a:p>
            <a:r>
              <a:rPr lang="tr-TR" sz="3200" b="1" dirty="0"/>
              <a:t>Faaliyet gösterebilir. Bu faaliyetler işletmenin tipine göre bir ürünü üretmeye odaklı bir sanayi işletmesi olabildiği gibi perakendecilik, lojistik veya e-ticaret gibi ürünleri pazarlamaya da odaklı olabilir.</a:t>
            </a:r>
          </a:p>
          <a:p>
            <a:r>
              <a:rPr lang="tr-TR" sz="3200" b="1" dirty="0"/>
              <a:t>Son olarak işletmeler, istek ve ihtiyaçları karşılamak için kurulmuş ekonomik birimlerdir. Aslında işletmenin tanımında ve elbette başarısında geçen kilit nokta da burasıdır. İnsanların istek ve ihtiyaçlarını yeterli düzeyde karşılayamayan veya bunu rakiplerinden daha iyi yapamayan işletmeler zaman içinde yok olacaktır. Bundan dolayı bir işletme, kuruluş aşamasından başlayarak tatmin etmek istediği istekleri ve ihtiyaçları iyi belirlemeli ve ona uygun ürün ve hizmetleri üretebilme becerisine sahip olmalıdır.</a:t>
            </a:r>
          </a:p>
          <a:p>
            <a:endParaRPr lang="tr-TR" dirty="0"/>
          </a:p>
        </p:txBody>
      </p:sp>
    </p:spTree>
    <p:extLst>
      <p:ext uri="{BB962C8B-B14F-4D97-AF65-F5344CB8AC3E}">
        <p14:creationId xmlns:p14="http://schemas.microsoft.com/office/powerpoint/2010/main" val="2601237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8A09BF-7C33-4ABF-8CE7-DC86D8832994}"/>
              </a:ext>
            </a:extLst>
          </p:cNvPr>
          <p:cNvSpPr>
            <a:spLocks noGrp="1"/>
          </p:cNvSpPr>
          <p:nvPr>
            <p:ph type="title"/>
          </p:nvPr>
        </p:nvSpPr>
        <p:spPr>
          <a:xfrm>
            <a:off x="1036982" y="18256"/>
            <a:ext cx="10515600" cy="662782"/>
          </a:xfrm>
        </p:spPr>
        <p:txBody>
          <a:bodyPr>
            <a:normAutofit fontScale="90000"/>
          </a:bodyPr>
          <a:lstStyle/>
          <a:p>
            <a:r>
              <a:rPr lang="tr-TR" dirty="0"/>
              <a:t>        </a:t>
            </a:r>
            <a:r>
              <a:rPr lang="tr-TR" b="1" dirty="0">
                <a:solidFill>
                  <a:srgbClr val="FF0000"/>
                </a:solidFill>
              </a:rPr>
              <a:t>İşletme</a:t>
            </a:r>
          </a:p>
        </p:txBody>
      </p:sp>
      <p:sp>
        <p:nvSpPr>
          <p:cNvPr id="3" name="İçerik Yer Tutucusu 2">
            <a:extLst>
              <a:ext uri="{FF2B5EF4-FFF2-40B4-BE49-F238E27FC236}">
                <a16:creationId xmlns:a16="http://schemas.microsoft.com/office/drawing/2014/main" id="{1801816E-8AD6-4A4B-8900-C79EB392CF64}"/>
              </a:ext>
            </a:extLst>
          </p:cNvPr>
          <p:cNvSpPr>
            <a:spLocks noGrp="1"/>
          </p:cNvSpPr>
          <p:nvPr>
            <p:ph idx="1"/>
          </p:nvPr>
        </p:nvSpPr>
        <p:spPr>
          <a:xfrm>
            <a:off x="543339" y="681038"/>
            <a:ext cx="10810461" cy="6051066"/>
          </a:xfrm>
        </p:spPr>
        <p:txBody>
          <a:bodyPr>
            <a:normAutofit/>
          </a:bodyPr>
          <a:lstStyle/>
          <a:p>
            <a:r>
              <a:rPr lang="tr-TR" dirty="0"/>
              <a:t> </a:t>
            </a:r>
            <a:endParaRPr lang="tr-TR" b="1" dirty="0"/>
          </a:p>
          <a:p>
            <a:r>
              <a:rPr lang="tr-TR" b="1" dirty="0"/>
              <a:t>Kurulduğunda kimlerin işe alınacağı, bu kişilerin nasıl bir görev tanımının olacağı, ne miktarda ürün üretileceği, nasıl bir organizasyon kurulacağı, hangi pazarda faaliyet gösterileceği, ürün ve hizmetlerin kullanıcıya nasıl dağıtılacağı gibi yüzlerce konuda karar verilmesi gereklidir. </a:t>
            </a:r>
          </a:p>
          <a:p>
            <a:r>
              <a:rPr lang="tr-TR" b="1" dirty="0"/>
              <a:t>Bu kararların zamanında ve etkin şekilde verilmesi yönetim fonksiyonunun görev alanı içine girmektedir. Bir yöneticinin işletme kaynaklarını etkin şekilde idare edebilmesi, bu kaynakları iyi planlayabilme, örgütleyebilme, koordine etme ve kontrol etme becerisine bağlıdır. Yönetim fonksiyonları adı verilen bu dört faaliyet bir yöneticinin görevlerinin ne olduğunu özetlemektedir.</a:t>
            </a:r>
          </a:p>
          <a:p>
            <a:endParaRPr lang="tr-TR" dirty="0"/>
          </a:p>
        </p:txBody>
      </p:sp>
    </p:spTree>
    <p:extLst>
      <p:ext uri="{BB962C8B-B14F-4D97-AF65-F5344CB8AC3E}">
        <p14:creationId xmlns:p14="http://schemas.microsoft.com/office/powerpoint/2010/main" val="700806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F84936-7EDE-419E-9C1F-9F1D8115DFFF}"/>
              </a:ext>
            </a:extLst>
          </p:cNvPr>
          <p:cNvSpPr>
            <a:spLocks noGrp="1"/>
          </p:cNvSpPr>
          <p:nvPr>
            <p:ph type="title"/>
          </p:nvPr>
        </p:nvSpPr>
        <p:spPr>
          <a:xfrm>
            <a:off x="675861" y="1"/>
            <a:ext cx="10677939" cy="681036"/>
          </a:xfrm>
        </p:spPr>
        <p:txBody>
          <a:bodyPr>
            <a:normAutofit fontScale="90000"/>
          </a:bodyPr>
          <a:lstStyle/>
          <a:p>
            <a:br>
              <a:rPr lang="tr-TR" dirty="0"/>
            </a:br>
            <a:r>
              <a:rPr lang="tr-TR" dirty="0"/>
              <a:t>              </a:t>
            </a:r>
            <a:r>
              <a:rPr lang="tr-TR" b="1" dirty="0">
                <a:solidFill>
                  <a:srgbClr val="FF0000"/>
                </a:solidFill>
              </a:rPr>
              <a:t>Yönetim</a:t>
            </a:r>
            <a:br>
              <a:rPr lang="tr-TR" dirty="0"/>
            </a:br>
            <a:endParaRPr lang="tr-TR" dirty="0"/>
          </a:p>
        </p:txBody>
      </p:sp>
      <p:sp>
        <p:nvSpPr>
          <p:cNvPr id="3" name="İçerik Yer Tutucusu 2">
            <a:extLst>
              <a:ext uri="{FF2B5EF4-FFF2-40B4-BE49-F238E27FC236}">
                <a16:creationId xmlns:a16="http://schemas.microsoft.com/office/drawing/2014/main" id="{E5E15871-272F-49DB-A9DD-75CE7152D90C}"/>
              </a:ext>
            </a:extLst>
          </p:cNvPr>
          <p:cNvSpPr>
            <a:spLocks noGrp="1"/>
          </p:cNvSpPr>
          <p:nvPr>
            <p:ph idx="1"/>
          </p:nvPr>
        </p:nvSpPr>
        <p:spPr>
          <a:xfrm>
            <a:off x="675861" y="681036"/>
            <a:ext cx="10677939" cy="6037815"/>
          </a:xfrm>
        </p:spPr>
        <p:txBody>
          <a:bodyPr>
            <a:normAutofit fontScale="92500" lnSpcReduction="20000"/>
          </a:bodyPr>
          <a:lstStyle/>
          <a:p>
            <a:r>
              <a:rPr lang="tr-TR" sz="3000" b="1" dirty="0"/>
              <a:t>Girişimcilik ile ilgili açıklamalarda temel vurgunun üretim faktörlerini belirli bir amaç doğrultusunda bir araya getirme, risk alma ve yenilik yapma konularında olduğuna değinilmişti. Burada girişimcinin temel sorumluluklarından biri de diğer üretim faktörleri olan sermaye, emek ve doğayı amaca uygun biçimde bir araya getirmek ve uyumlu bir şekilde çalışmasını sağlamaktır. Diğer bir ifade ile girişimci, geliştirdiği iş fikri için yeterli düzeyde sermaye bulmak veya bunu kendisi karşılamak, uygun nitelikli çalışanları bir araya getirmek ve işletme için bir alan bulmak zorundadır. </a:t>
            </a:r>
          </a:p>
          <a:p>
            <a:r>
              <a:rPr lang="tr-TR" sz="3000" b="1" dirty="0"/>
              <a:t>İşletme bu kaynaklar ile faaliyete geçmesiyle birlikte gündeme gelen en önemli konu, işletmenin sahip olduğu bu beşeri ve beşeri olmayan kaynakların birbiriyle uyumlu biçimde yönetilmesi olacaktır. Diğer bir ifadeyle, işletmenin finansal varlıklarının, makine ve üretim süreçlerinin, insan kaynaklarının birbiriyle uyumunun sağlanması işletme başarısında en önemli konulardan birini oluşturmaktadır. Dolayısıyla başarılı olabilmek için, belirli bir amaç doğrultusunda bir araya gelen kaynakların yönetilmesi gereklidir. </a:t>
            </a:r>
          </a:p>
          <a:p>
            <a:r>
              <a:rPr lang="tr-TR" sz="3000" b="1" dirty="0"/>
              <a:t>Bu nedenle kaynakların sevk ve idaresi kısaca bunların yönetimi girişimcilik başarısında kritik bir öneme sahiptir.</a:t>
            </a:r>
          </a:p>
          <a:p>
            <a:endParaRPr lang="tr-TR" dirty="0"/>
          </a:p>
        </p:txBody>
      </p:sp>
    </p:spTree>
    <p:extLst>
      <p:ext uri="{BB962C8B-B14F-4D97-AF65-F5344CB8AC3E}">
        <p14:creationId xmlns:p14="http://schemas.microsoft.com/office/powerpoint/2010/main" val="1005166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714BCF-F36F-4F79-AA97-17FD22ED6012}"/>
              </a:ext>
            </a:extLst>
          </p:cNvPr>
          <p:cNvSpPr>
            <a:spLocks noGrp="1"/>
          </p:cNvSpPr>
          <p:nvPr>
            <p:ph type="title"/>
          </p:nvPr>
        </p:nvSpPr>
        <p:spPr>
          <a:xfrm>
            <a:off x="1166190" y="1"/>
            <a:ext cx="10187609" cy="477077"/>
          </a:xfrm>
        </p:spPr>
        <p:txBody>
          <a:bodyPr>
            <a:normAutofit fontScale="90000"/>
          </a:bodyPr>
          <a:lstStyle/>
          <a:p>
            <a:br>
              <a:rPr lang="tr-TR" dirty="0"/>
            </a:br>
            <a:r>
              <a:rPr lang="tr-TR" dirty="0"/>
              <a:t>    </a:t>
            </a:r>
            <a:r>
              <a:rPr lang="tr-TR" b="1" dirty="0">
                <a:solidFill>
                  <a:srgbClr val="FF0000"/>
                </a:solidFill>
              </a:rPr>
              <a:t>Yönetim Fonksiyonları</a:t>
            </a:r>
            <a:br>
              <a:rPr lang="tr-TR" b="1" dirty="0">
                <a:solidFill>
                  <a:srgbClr val="FF0000"/>
                </a:solidFill>
              </a:rPr>
            </a:br>
            <a:endParaRPr lang="tr-TR" b="1" dirty="0">
              <a:solidFill>
                <a:srgbClr val="FF0000"/>
              </a:solidFill>
            </a:endParaRPr>
          </a:p>
        </p:txBody>
      </p:sp>
      <p:sp>
        <p:nvSpPr>
          <p:cNvPr id="3" name="İçerik Yer Tutucusu 2">
            <a:extLst>
              <a:ext uri="{FF2B5EF4-FFF2-40B4-BE49-F238E27FC236}">
                <a16:creationId xmlns:a16="http://schemas.microsoft.com/office/drawing/2014/main" id="{5C980059-EBCE-4289-A15E-1DF232C13CFE}"/>
              </a:ext>
            </a:extLst>
          </p:cNvPr>
          <p:cNvSpPr>
            <a:spLocks noGrp="1"/>
          </p:cNvSpPr>
          <p:nvPr>
            <p:ph idx="1"/>
          </p:nvPr>
        </p:nvSpPr>
        <p:spPr>
          <a:xfrm>
            <a:off x="516835" y="622852"/>
            <a:ext cx="10836965" cy="6235148"/>
          </a:xfrm>
        </p:spPr>
        <p:txBody>
          <a:bodyPr>
            <a:normAutofit/>
          </a:bodyPr>
          <a:lstStyle/>
          <a:p>
            <a:r>
              <a:rPr lang="tr-TR" b="1" dirty="0"/>
              <a:t>Gerçekten de etkin bir yöneticinin öncelikle iyi bir planlayıcı olması gerekmektedir. İşletmenin gelecekte ulaşmak istediği amaçlarına uygun olarak yöneticinin bu amaçlara nasıl ulaşılabileceğini net bir şekilde ortaya koyması diğer bir ifade ile planlaması gereklidir. Planlama aşamasında “Ne, ne zaman yapılacaktır, kim hangi kaynakları kullanarak, hangi amaçla yapacaktır?” sorularına cevap aranır. </a:t>
            </a:r>
          </a:p>
          <a:p>
            <a:r>
              <a:rPr lang="tr-TR" b="1" dirty="0"/>
              <a:t>İşletmedeki tüm çalışanlar, bu plan doğrultusunda harekete geçerek işletmenin amacına en etkin şekilde ulaşmasına yardımcı olacaktır.</a:t>
            </a:r>
          </a:p>
          <a:p>
            <a:r>
              <a:rPr lang="tr-TR" b="1" dirty="0"/>
              <a:t>Yönetimin ikinci fonksiyonu ise örgütleme veya organize etmedir. İşletme içinde birbirinden farklı onlarca faaliyetin belirli bir plana göre yürütülebilmesi için bir organizasyon yapısının ve bu yapı içinde hangi işlerin, kimler tarafından yapılması gerektiğinin belirlenmesi gerekir. </a:t>
            </a:r>
          </a:p>
          <a:p>
            <a:endParaRPr lang="tr-TR" dirty="0"/>
          </a:p>
        </p:txBody>
      </p:sp>
    </p:spTree>
    <p:extLst>
      <p:ext uri="{BB962C8B-B14F-4D97-AF65-F5344CB8AC3E}">
        <p14:creationId xmlns:p14="http://schemas.microsoft.com/office/powerpoint/2010/main" val="2906842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C1C688-5A44-4BD6-B969-643229B066D8}"/>
              </a:ext>
            </a:extLst>
          </p:cNvPr>
          <p:cNvSpPr>
            <a:spLocks noGrp="1"/>
          </p:cNvSpPr>
          <p:nvPr>
            <p:ph type="title"/>
          </p:nvPr>
        </p:nvSpPr>
        <p:spPr>
          <a:xfrm>
            <a:off x="838200" y="1"/>
            <a:ext cx="10515600" cy="781877"/>
          </a:xfrm>
        </p:spPr>
        <p:txBody>
          <a:bodyPr/>
          <a:lstStyle/>
          <a:p>
            <a:r>
              <a:rPr lang="tr-TR" dirty="0"/>
              <a:t>    </a:t>
            </a:r>
            <a:r>
              <a:rPr lang="tr-TR" b="1" dirty="0">
                <a:solidFill>
                  <a:srgbClr val="FF0000"/>
                </a:solidFill>
              </a:rPr>
              <a:t>Yöneltme veya yürütme </a:t>
            </a:r>
          </a:p>
        </p:txBody>
      </p:sp>
      <p:sp>
        <p:nvSpPr>
          <p:cNvPr id="3" name="İçerik Yer Tutucusu 2">
            <a:extLst>
              <a:ext uri="{FF2B5EF4-FFF2-40B4-BE49-F238E27FC236}">
                <a16:creationId xmlns:a16="http://schemas.microsoft.com/office/drawing/2014/main" id="{13BACB19-FAC6-46DE-8214-C4D179F2D5A2}"/>
              </a:ext>
            </a:extLst>
          </p:cNvPr>
          <p:cNvSpPr>
            <a:spLocks noGrp="1"/>
          </p:cNvSpPr>
          <p:nvPr>
            <p:ph idx="1"/>
          </p:nvPr>
        </p:nvSpPr>
        <p:spPr>
          <a:xfrm>
            <a:off x="838200" y="622852"/>
            <a:ext cx="10515600" cy="6235148"/>
          </a:xfrm>
        </p:spPr>
        <p:txBody>
          <a:bodyPr>
            <a:normAutofit fontScale="62500" lnSpcReduction="20000"/>
          </a:bodyPr>
          <a:lstStyle/>
          <a:p>
            <a:endParaRPr lang="tr-TR" sz="3300" b="1" dirty="0"/>
          </a:p>
          <a:p>
            <a:r>
              <a:rPr lang="tr-TR" sz="4000" b="1" dirty="0"/>
              <a:t>Yöneltme veya yürütme adı verilen bu işlev yoluyla çalışanlar arasında amaç birliği sağlanarak belirlenen hedefe ulaşmak kolaylaşır. Yöneticinin çalışanlar arasında amaç birliğini sağlayabilmesi için çalışanların motivasyonunu yüksek tutabilmesi, onlara etkin bir liderlik yapabilmesi ve iletişim kanallarını iyi tasarlaması gereklidir. Bunun için de çalışanlar arasında takım ruhunun oluşturulması, çalışanlar için anlamlı amaçlar belirlenmesi, iyi bir ödül ve ceza sisteminin kurulması ve yöneticinin çalışanlarına örnek olacak davranışlar sergilemesi, adil ve tarafsız olması gereklidir.</a:t>
            </a:r>
          </a:p>
          <a:p>
            <a:r>
              <a:rPr lang="tr-TR" sz="4000" b="1" dirty="0"/>
              <a:t>Bu üç fonksiyon oluştuktan sonra başlangıçta hedeflenen sonuçlara ulaşılıp ulaşılmadığının kontrol edilmesi, eğer sapma varsa bunun neden kaynaklandığının tespit edilmesi ve yeni bir planlama sürecine geri bildirim olarak aktarılması gereklidir.</a:t>
            </a:r>
          </a:p>
          <a:p>
            <a:r>
              <a:rPr lang="tr-TR" sz="4000" b="1" dirty="0"/>
              <a:t> Kontrol fonksiyonu bu açıdan karşılaştırma ve düzeltici önlemlerin tespit edildiği faaliyetleri içinde barındırmaktadır. Bu fonksiyon yoluyla yönetici,  başlangıçta belirtilen hedeflere uygun sonuçlar alınıp alınmadığını, sonuçlar beklenenden düşük ise bunun olası nedenlerinin neler olduğunu, gelecek dönemde daha başarılı olmak için hangi düzeltici önlemlerin alınması, ne gibi yeniliklerin yapılması gerektiği konularında önemli tespitlerde bulunup kararlar alabilmektedir.</a:t>
            </a:r>
          </a:p>
          <a:p>
            <a:endParaRPr lang="tr-TR" dirty="0"/>
          </a:p>
        </p:txBody>
      </p:sp>
    </p:spTree>
    <p:extLst>
      <p:ext uri="{BB962C8B-B14F-4D97-AF65-F5344CB8AC3E}">
        <p14:creationId xmlns:p14="http://schemas.microsoft.com/office/powerpoint/2010/main" val="2725440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7A6EF8-5B76-4B52-84CB-081DC97FCB3A}"/>
              </a:ext>
            </a:extLst>
          </p:cNvPr>
          <p:cNvSpPr>
            <a:spLocks noGrp="1"/>
          </p:cNvSpPr>
          <p:nvPr>
            <p:ph type="title"/>
          </p:nvPr>
        </p:nvSpPr>
        <p:spPr>
          <a:xfrm>
            <a:off x="1027044" y="0"/>
            <a:ext cx="10515600" cy="681796"/>
          </a:xfrm>
        </p:spPr>
        <p:txBody>
          <a:bodyPr>
            <a:normAutofit fontScale="90000"/>
          </a:bodyPr>
          <a:lstStyle/>
          <a:p>
            <a:r>
              <a:rPr lang="tr-TR" b="1" dirty="0">
                <a:solidFill>
                  <a:srgbClr val="FF0000"/>
                </a:solidFill>
              </a:rPr>
              <a:t>     Girişimciliğin Temel Kavramları </a:t>
            </a:r>
          </a:p>
        </p:txBody>
      </p:sp>
      <p:sp>
        <p:nvSpPr>
          <p:cNvPr id="3" name="İçerik Yer Tutucusu 2">
            <a:extLst>
              <a:ext uri="{FF2B5EF4-FFF2-40B4-BE49-F238E27FC236}">
                <a16:creationId xmlns:a16="http://schemas.microsoft.com/office/drawing/2014/main" id="{3D4CD9A1-7418-440E-9455-60A25E894870}"/>
              </a:ext>
            </a:extLst>
          </p:cNvPr>
          <p:cNvSpPr>
            <a:spLocks noGrp="1"/>
          </p:cNvSpPr>
          <p:nvPr>
            <p:ph idx="1"/>
          </p:nvPr>
        </p:nvSpPr>
        <p:spPr>
          <a:xfrm>
            <a:off x="649356" y="681796"/>
            <a:ext cx="10704444" cy="6176204"/>
          </a:xfrm>
        </p:spPr>
        <p:txBody>
          <a:bodyPr>
            <a:normAutofit fontScale="92500" lnSpcReduction="20000"/>
          </a:bodyPr>
          <a:lstStyle/>
          <a:p>
            <a:r>
              <a:rPr lang="tr-TR" b="1" dirty="0"/>
              <a:t>İşletmede yönetici olarak çalışan kişinin yukarıda verilen bu dört işlevi başarıyla yerine getirmesi gereklidir. Dolayısıyla bu dört fonksiyon bir yöneticinin işletmede hangi konular ile ilgili çalışması gerektiği konusunda da ipuçları vermektedir. Girişimcilik penceresinden bakıldığında, girişimci ile yöneticinin bazı işletmelerde ayrıldığı görülmektedir. Gerçekten de işletmeler ilk kurulduğunda, sermaye sahibi, girişimci, yönetici aynı kişiyi ifade ederken, belirli bir büyüklüğe ulaşıldığında yapılması gereken işler artıkça ve farklılaştıkça bu görevler farklı kişileri tanımlamaya başlayacaktır.</a:t>
            </a:r>
          </a:p>
          <a:p>
            <a:r>
              <a:rPr lang="tr-TR" b="1" dirty="0"/>
              <a:t>Örneğin, bir kişinin kendi sermayesi ve KOSGEB’in yeni girişimcilere verdiği destek ile küçük bir bakkal dükkânı açtığını varsayalım. Bu aşamada, girişimci, sermayedar ve yönetici kendisi olacaktır.</a:t>
            </a:r>
          </a:p>
          <a:p>
            <a:r>
              <a:rPr lang="tr-TR" b="1" dirty="0"/>
              <a:t>Zamanla bu işletmenin işlerinin iyi gitmesiyle girişimcimizin yeni ortaklar bulduğunu ve bu ortaklarla işletmenin sermayesini artırarak ve bu sermaye ile birkaç şube daha açtığını ve orta ölçekli bir perakende zinciri haline geldiğini düşünelim. Bu durumda şirketin toplam sermayesi artmış ancak girişimcinin şirketteki ortaklık payı azalmış, işler büyüdüğü için de girişimci profesyonel yönetici istihdam etmiştir. Bu durumda girişimci, sermayedar ve yönetici farklı kişilerin rollerini tanımlamaya başlamıştır. Bu durumda yöneticilik ile girişimcilik farklı kavramlar haline gelmeye başlamıştır.</a:t>
            </a:r>
          </a:p>
          <a:p>
            <a:endParaRPr lang="tr-TR" dirty="0"/>
          </a:p>
        </p:txBody>
      </p:sp>
    </p:spTree>
    <p:extLst>
      <p:ext uri="{BB962C8B-B14F-4D97-AF65-F5344CB8AC3E}">
        <p14:creationId xmlns:p14="http://schemas.microsoft.com/office/powerpoint/2010/main" val="1382809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0870D4-D136-4154-99D2-30F67AA45581}"/>
              </a:ext>
            </a:extLst>
          </p:cNvPr>
          <p:cNvSpPr>
            <a:spLocks noGrp="1"/>
          </p:cNvSpPr>
          <p:nvPr>
            <p:ph type="title"/>
          </p:nvPr>
        </p:nvSpPr>
        <p:spPr>
          <a:xfrm>
            <a:off x="838200" y="0"/>
            <a:ext cx="10515600" cy="681037"/>
          </a:xfrm>
        </p:spPr>
        <p:txBody>
          <a:bodyPr>
            <a:normAutofit fontScale="90000"/>
          </a:bodyPr>
          <a:lstStyle/>
          <a:p>
            <a:br>
              <a:rPr lang="tr-TR" dirty="0"/>
            </a:br>
            <a:r>
              <a:rPr lang="tr-TR" dirty="0"/>
              <a:t>    </a:t>
            </a:r>
            <a:r>
              <a:rPr lang="tr-TR" b="1" dirty="0">
                <a:solidFill>
                  <a:srgbClr val="FF0000"/>
                </a:solidFill>
              </a:rPr>
              <a:t>Girişimcilik ve KOBİ</a:t>
            </a:r>
            <a:br>
              <a:rPr lang="tr-TR" dirty="0"/>
            </a:br>
            <a:endParaRPr lang="tr-TR" dirty="0"/>
          </a:p>
        </p:txBody>
      </p:sp>
      <p:sp>
        <p:nvSpPr>
          <p:cNvPr id="3" name="İçerik Yer Tutucusu 2">
            <a:extLst>
              <a:ext uri="{FF2B5EF4-FFF2-40B4-BE49-F238E27FC236}">
                <a16:creationId xmlns:a16="http://schemas.microsoft.com/office/drawing/2014/main" id="{99B948EB-C7EC-4C8F-93B7-BF822F3FE463}"/>
              </a:ext>
            </a:extLst>
          </p:cNvPr>
          <p:cNvSpPr>
            <a:spLocks noGrp="1"/>
          </p:cNvSpPr>
          <p:nvPr>
            <p:ph idx="1"/>
          </p:nvPr>
        </p:nvSpPr>
        <p:spPr>
          <a:xfrm>
            <a:off x="318053" y="681036"/>
            <a:ext cx="11035748" cy="6176963"/>
          </a:xfrm>
        </p:spPr>
        <p:txBody>
          <a:bodyPr>
            <a:normAutofit fontScale="92500" lnSpcReduction="20000"/>
          </a:bodyPr>
          <a:lstStyle/>
          <a:p>
            <a:r>
              <a:rPr lang="tr-TR" b="1" dirty="0"/>
              <a:t>Girişimcilik çoğu zaman küçük bir işletme sahipliği ile eşanlamlı bir kavram olarak düşünülür. Gerçekten de çoğu girişimcilik faaliyeti sonunda ortaya genel ölçüler ile “küçük” olan bir işletme yapısı ortaya çıkmaktadır. Ülkemizde yer alan girişimlerin de büyük çoğunluğunun (%99,5) küçük ve orta ölçekli girişimler olduğu düşünüldüğünde böyle bir düşüncenin çok da yanlış olmayacağı ortadadır¹. Girişimcilik faaliyeti sonucunda ortaya çıkan küçük ve orta ölçekli işletmeler, diğer bir ifade ile KOBİ’lerin bir bölümü zaman içinde büyük işletme sınıfına girecektir.</a:t>
            </a:r>
          </a:p>
          <a:p>
            <a:r>
              <a:rPr lang="tr-TR" b="1" dirty="0"/>
              <a:t>İşletme büyüklüğünün göreceli bir kavram olması dolayısıyla KOBİ (Küçük ve Orta Ölçekli İşletme) kavramının da tanımlanması zamana, ülkeye, kullanılan teknolojiye veya sektöre göre farklılık gösterebilmektedir. Örneğin, 20 yıl önce kullanılan kriterlere göre büyük sayılan bir işletme, günümüz ölçülerinde orta ölçekte olabilmektedir. Bunun yanında tarım alanında faaliyet gösteren ve 100 kişinin çalıştığı bir işletme, yüksek teknoloji alanında faaliyet gösteren ve 10 kişinin çalıştığı bir işletmeden çok daha düşük finansal sonuçlar elde edebilir. Örneklerden de görüleceği üzere işletme büyüklüğü göreceli bir kavramdır. Bu karmaşayı ortadan kaldırmak için ülkeler hukuki düzenlemeler yaparak KOBİ tanımlarını geliştirmektedirler. Bu tanımlar daha çok bağımsızlık, sermaye, ciro ve çalışan sayıları dikkate alınarak yapılmaktadır.</a:t>
            </a:r>
          </a:p>
          <a:p>
            <a:endParaRPr lang="tr-TR" dirty="0"/>
          </a:p>
        </p:txBody>
      </p:sp>
    </p:spTree>
    <p:extLst>
      <p:ext uri="{BB962C8B-B14F-4D97-AF65-F5344CB8AC3E}">
        <p14:creationId xmlns:p14="http://schemas.microsoft.com/office/powerpoint/2010/main" val="535649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4DC101-DC46-45AD-95E7-B13814F59B5F}"/>
              </a:ext>
            </a:extLst>
          </p:cNvPr>
          <p:cNvSpPr>
            <a:spLocks noGrp="1"/>
          </p:cNvSpPr>
          <p:nvPr>
            <p:ph type="title"/>
          </p:nvPr>
        </p:nvSpPr>
        <p:spPr>
          <a:xfrm>
            <a:off x="838200" y="0"/>
            <a:ext cx="10515600" cy="834887"/>
          </a:xfrm>
        </p:spPr>
        <p:txBody>
          <a:bodyPr/>
          <a:lstStyle/>
          <a:p>
            <a:r>
              <a:rPr lang="tr-TR" dirty="0"/>
              <a:t>       </a:t>
            </a:r>
            <a:r>
              <a:rPr lang="tr-TR" b="1" dirty="0">
                <a:solidFill>
                  <a:srgbClr val="FF0000"/>
                </a:solidFill>
              </a:rPr>
              <a:t>Mikro işletme</a:t>
            </a:r>
          </a:p>
        </p:txBody>
      </p:sp>
      <p:sp>
        <p:nvSpPr>
          <p:cNvPr id="3" name="İçerik Yer Tutucusu 2">
            <a:extLst>
              <a:ext uri="{FF2B5EF4-FFF2-40B4-BE49-F238E27FC236}">
                <a16:creationId xmlns:a16="http://schemas.microsoft.com/office/drawing/2014/main" id="{A3B80EA6-EA69-4305-B61A-98B6D2953273}"/>
              </a:ext>
            </a:extLst>
          </p:cNvPr>
          <p:cNvSpPr>
            <a:spLocks noGrp="1"/>
          </p:cNvSpPr>
          <p:nvPr>
            <p:ph idx="1"/>
          </p:nvPr>
        </p:nvSpPr>
        <p:spPr>
          <a:xfrm>
            <a:off x="583097" y="834886"/>
            <a:ext cx="10770704" cy="6023113"/>
          </a:xfrm>
        </p:spPr>
        <p:txBody>
          <a:bodyPr>
            <a:normAutofit/>
          </a:bodyPr>
          <a:lstStyle/>
          <a:p>
            <a:r>
              <a:rPr lang="tr-TR" sz="3200" b="1" dirty="0"/>
              <a:t>Mikro işletme: 10 kişiden az yıllık çalışan istihdam eden ve yıllık net satış hasılatı veya mali bilançosundan herhangi biri 3.000.000 TL’yi aşmayan işletmelerdir.</a:t>
            </a:r>
          </a:p>
          <a:p>
            <a:r>
              <a:rPr lang="tr-TR" sz="3200" b="1" dirty="0"/>
              <a:t>Küçük işletme: 50 kişiden az yıllık çalışan istihdam eden ve yıllık net satış hasılatı veya mali bilançosundan herhangi biri 25.000.000 TL’yi aşmayan işletmelerdir.</a:t>
            </a:r>
          </a:p>
          <a:p>
            <a:r>
              <a:rPr lang="tr-TR" sz="3200" b="1" dirty="0"/>
              <a:t>Küçük ve orta ölçekli işletmeler, diğer bir ifade ile KOBİ’lerin bir bölümü zaman içinde büyük işletme sınıfına girecektir.</a:t>
            </a:r>
          </a:p>
          <a:p>
            <a:r>
              <a:rPr lang="tr-TR" sz="3200" b="1" dirty="0"/>
              <a:t>Ancak yine de girişimciliğin sadece bir küçük işletme faaliyeti olarak görülmemesi gerektiğini, büyük işletmelerin de bu tanım içinde yer aldığını not etmemiz yararlı olacaktır.</a:t>
            </a:r>
          </a:p>
          <a:p>
            <a:endParaRPr lang="tr-TR" dirty="0"/>
          </a:p>
        </p:txBody>
      </p:sp>
    </p:spTree>
    <p:extLst>
      <p:ext uri="{BB962C8B-B14F-4D97-AF65-F5344CB8AC3E}">
        <p14:creationId xmlns:p14="http://schemas.microsoft.com/office/powerpoint/2010/main" val="392526515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1811</Words>
  <Application>Microsoft Office PowerPoint</Application>
  <PresentationFormat>Geniş ekran</PresentationFormat>
  <Paragraphs>59</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            Girişimcilik Kavramları</vt:lpstr>
      <vt:lpstr>    Girişimciliğin Temel Kavramları </vt:lpstr>
      <vt:lpstr>        İşletme</vt:lpstr>
      <vt:lpstr>               Yönetim </vt:lpstr>
      <vt:lpstr>     Yönetim Fonksiyonları </vt:lpstr>
      <vt:lpstr>    Yöneltme veya yürütme </vt:lpstr>
      <vt:lpstr>     Girişimciliğin Temel Kavramları </vt:lpstr>
      <vt:lpstr>     Girişimcilik ve KOBİ </vt:lpstr>
      <vt:lpstr>       Mikro işletme</vt:lpstr>
      <vt:lpstr>           Orta büyüklükteki işletme</vt:lpstr>
      <vt:lpstr>       KOBİ’lerin Önemi </vt:lpstr>
      <vt:lpstr>         Kobilerin Önemi</vt:lpstr>
      <vt:lpstr>        KOBİ’lerin Avantajları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Girişimcilik Kavramları</dc:title>
  <dc:creator>selami özal</dc:creator>
  <cp:lastModifiedBy>selami özal</cp:lastModifiedBy>
  <cp:revision>9</cp:revision>
  <dcterms:created xsi:type="dcterms:W3CDTF">2020-03-20T19:59:42Z</dcterms:created>
  <dcterms:modified xsi:type="dcterms:W3CDTF">2020-03-21T18:34:53Z</dcterms:modified>
</cp:coreProperties>
</file>