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2" r:id="rId3"/>
    <p:sldId id="263" r:id="rId4"/>
    <p:sldId id="264" r:id="rId5"/>
    <p:sldId id="265" r:id="rId6"/>
    <p:sldId id="266" r:id="rId7"/>
    <p:sldId id="267" r:id="rId8"/>
    <p:sldId id="268"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020" y="-2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4CBE05-FC47-4166-8EA5-875C8DEEFCC4}" type="datetimeFigureOut">
              <a:rPr lang="en-US" smtClean="0"/>
              <a:t>1/28/2021</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FA7AE9-1420-4910-981E-06B8C2A80C0F}" type="slidenum">
              <a:rPr lang="en-US" smtClean="0"/>
              <a:t>‹#›</a:t>
            </a:fld>
            <a:endParaRPr lang="en-US"/>
          </a:p>
        </p:txBody>
      </p:sp>
    </p:spTree>
    <p:extLst>
      <p:ext uri="{BB962C8B-B14F-4D97-AF65-F5344CB8AC3E}">
        <p14:creationId xmlns:p14="http://schemas.microsoft.com/office/powerpoint/2010/main" val="1555086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25F348E2-2936-41D3-8F45-4FBB957497E4}"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4098915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F348E2-2936-41D3-8F45-4FBB957497E4}"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1114456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F348E2-2936-41D3-8F45-4FBB957497E4}"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265947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F348E2-2936-41D3-8F45-4FBB957497E4}"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3620905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5F348E2-2936-41D3-8F45-4FBB957497E4}" type="datetimeFigureOut">
              <a:rPr lang="en-US" smtClean="0"/>
              <a:t>1/28/2021</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3988314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5F348E2-2936-41D3-8F45-4FBB957497E4}" type="datetimeFigureOut">
              <a:rPr lang="en-US" smtClean="0"/>
              <a:t>1/28/2021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3629034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5F348E2-2936-41D3-8F45-4FBB957497E4}" type="datetimeFigureOut">
              <a:rPr lang="en-US" smtClean="0"/>
              <a:t>1/28/2021</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334191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5F348E2-2936-41D3-8F45-4FBB957497E4}" type="datetimeFigureOut">
              <a:rPr lang="en-US" smtClean="0"/>
              <a:t>1/28/2021</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1320734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F348E2-2936-41D3-8F45-4FBB957497E4}" type="datetimeFigureOut">
              <a:rPr lang="en-US" smtClean="0"/>
              <a:t>1/28/2021</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2930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5F348E2-2936-41D3-8F45-4FBB957497E4}" type="datetimeFigureOut">
              <a:rPr lang="en-US" smtClean="0"/>
              <a:t>1/28/2021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36792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5F348E2-2936-41D3-8F45-4FBB957497E4}" type="datetimeFigureOut">
              <a:rPr lang="en-US" smtClean="0"/>
              <a:t>1/28/2021</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5706271-CDFC-4469-BE17-889DA4C65270}" type="slidenum">
              <a:rPr lang="en-US" smtClean="0"/>
              <a:t>‹#›</a:t>
            </a:fld>
            <a:endParaRPr lang="en-US"/>
          </a:p>
        </p:txBody>
      </p:sp>
    </p:spTree>
    <p:extLst>
      <p:ext uri="{BB962C8B-B14F-4D97-AF65-F5344CB8AC3E}">
        <p14:creationId xmlns:p14="http://schemas.microsoft.com/office/powerpoint/2010/main" val="202776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348E2-2936-41D3-8F45-4FBB957497E4}" type="datetimeFigureOut">
              <a:rPr lang="en-US" smtClean="0"/>
              <a:t>1/28/2021</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706271-CDFC-4469-BE17-889DA4C65270}" type="slidenum">
              <a:rPr lang="en-US" smtClean="0"/>
              <a:t>‹#›</a:t>
            </a:fld>
            <a:endParaRPr lang="en-US"/>
          </a:p>
        </p:txBody>
      </p:sp>
    </p:spTree>
    <p:extLst>
      <p:ext uri="{BB962C8B-B14F-4D97-AF65-F5344CB8AC3E}">
        <p14:creationId xmlns:p14="http://schemas.microsoft.com/office/powerpoint/2010/main" val="1875405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solidFill>
                  <a:srgbClr val="FF0000"/>
                </a:solidFill>
              </a:rPr>
              <a:t>Fikir ve Sanat Eserleri Hukuku</a:t>
            </a:r>
            <a:endParaRPr lang="tr-TR" b="1" dirty="0">
              <a:solidFill>
                <a:srgbClr val="FF0000"/>
              </a:solidFill>
            </a:endParaRPr>
          </a:p>
        </p:txBody>
      </p:sp>
      <p:sp>
        <p:nvSpPr>
          <p:cNvPr id="3" name="Alt Başlık 2"/>
          <p:cNvSpPr>
            <a:spLocks noGrp="1"/>
          </p:cNvSpPr>
          <p:nvPr>
            <p:ph type="subTitle" idx="1"/>
          </p:nvPr>
        </p:nvSpPr>
        <p:spPr/>
        <p:txBody>
          <a:bodyPr/>
          <a:lstStyle/>
          <a:p>
            <a:r>
              <a:rPr lang="tr-TR" dirty="0" smtClean="0">
                <a:solidFill>
                  <a:srgbClr val="002060"/>
                </a:solidFill>
              </a:rPr>
              <a:t>Prof. Dr. Arzu OĞUZ</a:t>
            </a:r>
          </a:p>
          <a:p>
            <a:r>
              <a:rPr lang="tr-TR" dirty="0" smtClean="0">
                <a:solidFill>
                  <a:srgbClr val="002060"/>
                </a:solidFill>
              </a:rPr>
              <a:t>Dr. </a:t>
            </a:r>
            <a:r>
              <a:rPr lang="tr-TR" dirty="0" err="1" smtClean="0">
                <a:solidFill>
                  <a:srgbClr val="002060"/>
                </a:solidFill>
              </a:rPr>
              <a:t>Öğr</a:t>
            </a:r>
            <a:r>
              <a:rPr lang="tr-TR" dirty="0" smtClean="0">
                <a:solidFill>
                  <a:srgbClr val="002060"/>
                </a:solidFill>
              </a:rPr>
              <a:t>. Üyesi Selin ÖZDEN MERHACI</a:t>
            </a:r>
          </a:p>
          <a:p>
            <a:r>
              <a:rPr lang="tr-TR" dirty="0" smtClean="0">
                <a:solidFill>
                  <a:srgbClr val="002060"/>
                </a:solidFill>
              </a:rPr>
              <a:t>Dr. </a:t>
            </a:r>
            <a:r>
              <a:rPr lang="tr-TR" dirty="0" err="1" smtClean="0">
                <a:solidFill>
                  <a:srgbClr val="002060"/>
                </a:solidFill>
              </a:rPr>
              <a:t>Öğr</a:t>
            </a:r>
            <a:r>
              <a:rPr lang="tr-TR" dirty="0" smtClean="0">
                <a:solidFill>
                  <a:srgbClr val="002060"/>
                </a:solidFill>
              </a:rPr>
              <a:t>. Üyesi Zehra ÖZKAN ÜNER</a:t>
            </a:r>
            <a:endParaRPr lang="tr-TR" dirty="0">
              <a:solidFill>
                <a:srgbClr val="002060"/>
              </a:solidFill>
            </a:endParaRPr>
          </a:p>
        </p:txBody>
      </p:sp>
    </p:spTree>
    <p:extLst>
      <p:ext uri="{BB962C8B-B14F-4D97-AF65-F5344CB8AC3E}">
        <p14:creationId xmlns:p14="http://schemas.microsoft.com/office/powerpoint/2010/main" val="1517319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a:bodyPr>
          <a:lstStyle/>
          <a:p>
            <a:r>
              <a:rPr lang="tr-TR" dirty="0" smtClean="0">
                <a:solidFill>
                  <a:srgbClr val="FF0000"/>
                </a:solidFill>
              </a:rPr>
              <a:t>Sınai Haklar (Sınai Mülkiyet Hakları)</a:t>
            </a:r>
            <a:endParaRPr lang="tr-TR" dirty="0">
              <a:solidFill>
                <a:srgbClr val="FF0000"/>
              </a:solidFill>
            </a:endParaRPr>
          </a:p>
        </p:txBody>
      </p:sp>
      <p:sp>
        <p:nvSpPr>
          <p:cNvPr id="6" name="İçerik Yer Tutucusu 5"/>
          <p:cNvSpPr>
            <a:spLocks noGrp="1"/>
          </p:cNvSpPr>
          <p:nvPr>
            <p:ph sz="half" idx="4294967295"/>
          </p:nvPr>
        </p:nvSpPr>
        <p:spPr>
          <a:xfrm>
            <a:off x="827584" y="1600200"/>
            <a:ext cx="7704856" cy="4525963"/>
          </a:xfrm>
        </p:spPr>
        <p:txBody>
          <a:bodyPr>
            <a:normAutofit/>
          </a:bodyPr>
          <a:lstStyle/>
          <a:p>
            <a:pPr>
              <a:buClr>
                <a:srgbClr val="FF0000"/>
              </a:buClr>
            </a:pPr>
            <a:r>
              <a:rPr lang="tr-TR" dirty="0" smtClean="0">
                <a:solidFill>
                  <a:srgbClr val="002060"/>
                </a:solidFill>
              </a:rPr>
              <a:t>Patent ve faydalı model</a:t>
            </a:r>
          </a:p>
          <a:p>
            <a:pPr>
              <a:buClr>
                <a:srgbClr val="FF0000"/>
              </a:buClr>
            </a:pPr>
            <a:r>
              <a:rPr lang="tr-TR" dirty="0" smtClean="0">
                <a:solidFill>
                  <a:srgbClr val="002060"/>
                </a:solidFill>
              </a:rPr>
              <a:t>Endüstriyel Tasarım</a:t>
            </a:r>
          </a:p>
          <a:p>
            <a:pPr>
              <a:buClr>
                <a:srgbClr val="FF0000"/>
              </a:buClr>
            </a:pPr>
            <a:r>
              <a:rPr lang="tr-TR" dirty="0" smtClean="0">
                <a:solidFill>
                  <a:srgbClr val="002060"/>
                </a:solidFill>
              </a:rPr>
              <a:t>Marka</a:t>
            </a:r>
          </a:p>
          <a:p>
            <a:pPr>
              <a:buClr>
                <a:srgbClr val="FF0000"/>
              </a:buClr>
            </a:pPr>
            <a:r>
              <a:rPr lang="tr-TR" dirty="0" smtClean="0">
                <a:solidFill>
                  <a:srgbClr val="002060"/>
                </a:solidFill>
              </a:rPr>
              <a:t>Coğrafi işaret</a:t>
            </a:r>
          </a:p>
          <a:p>
            <a:pPr>
              <a:buClr>
                <a:srgbClr val="FF0000"/>
              </a:buClr>
            </a:pPr>
            <a:r>
              <a:rPr lang="tr-TR" dirty="0" smtClean="0">
                <a:solidFill>
                  <a:srgbClr val="002060"/>
                </a:solidFill>
              </a:rPr>
              <a:t>Entegre devre topografyaları</a:t>
            </a:r>
          </a:p>
          <a:p>
            <a:pPr>
              <a:buClr>
                <a:srgbClr val="FF0000"/>
              </a:buClr>
            </a:pPr>
            <a:r>
              <a:rPr lang="tr-TR" dirty="0" smtClean="0">
                <a:solidFill>
                  <a:srgbClr val="002060"/>
                </a:solidFill>
              </a:rPr>
              <a:t>Yeni bitki çeşitleri</a:t>
            </a:r>
          </a:p>
          <a:p>
            <a:pPr marL="0" indent="0">
              <a:buClr>
                <a:srgbClr val="FF0000"/>
              </a:buClr>
              <a:buNone/>
            </a:pPr>
            <a:endParaRPr lang="tr-TR" dirty="0" smtClean="0">
              <a:solidFill>
                <a:srgbClr val="002060"/>
              </a:solidFill>
            </a:endParaRPr>
          </a:p>
          <a:p>
            <a:pPr marL="0" indent="0">
              <a:buClr>
                <a:srgbClr val="FF0000"/>
              </a:buClr>
              <a:buNone/>
            </a:pPr>
            <a:endParaRPr lang="tr-TR" dirty="0">
              <a:solidFill>
                <a:srgbClr val="002060"/>
              </a:solidFill>
            </a:endParaRPr>
          </a:p>
        </p:txBody>
      </p:sp>
    </p:spTree>
    <p:extLst>
      <p:ext uri="{BB962C8B-B14F-4D97-AF65-F5344CB8AC3E}">
        <p14:creationId xmlns:p14="http://schemas.microsoft.com/office/powerpoint/2010/main" val="1075420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Diğer Haklar/Sınai Haklar</a:t>
            </a:r>
            <a:endParaRPr lang="en-US" dirty="0"/>
          </a:p>
        </p:txBody>
      </p:sp>
      <p:sp>
        <p:nvSpPr>
          <p:cNvPr id="3" name="İçerik Yer Tutucusu 2"/>
          <p:cNvSpPr>
            <a:spLocks noGrp="1"/>
          </p:cNvSpPr>
          <p:nvPr>
            <p:ph idx="1"/>
          </p:nvPr>
        </p:nvSpPr>
        <p:spPr/>
        <p:txBody>
          <a:bodyPr/>
          <a:lstStyle/>
          <a:p>
            <a:pPr>
              <a:buClr>
                <a:srgbClr val="FF0000"/>
              </a:buClr>
            </a:pPr>
            <a:r>
              <a:rPr lang="tr-TR" dirty="0" smtClean="0">
                <a:solidFill>
                  <a:srgbClr val="002060"/>
                </a:solidFill>
              </a:rPr>
              <a:t>Alan Adları</a:t>
            </a:r>
          </a:p>
          <a:p>
            <a:pPr>
              <a:buClr>
                <a:srgbClr val="FF0000"/>
              </a:buClr>
            </a:pPr>
            <a:r>
              <a:rPr lang="tr-TR" dirty="0" err="1" smtClean="0">
                <a:solidFill>
                  <a:srgbClr val="002060"/>
                </a:solidFill>
              </a:rPr>
              <a:t>Know</a:t>
            </a:r>
            <a:r>
              <a:rPr lang="tr-TR" dirty="0" smtClean="0">
                <a:solidFill>
                  <a:srgbClr val="002060"/>
                </a:solidFill>
              </a:rPr>
              <a:t>-How</a:t>
            </a:r>
          </a:p>
          <a:p>
            <a:pPr>
              <a:buClr>
                <a:srgbClr val="FF0000"/>
              </a:buClr>
            </a:pPr>
            <a:r>
              <a:rPr lang="tr-TR" dirty="0" smtClean="0">
                <a:solidFill>
                  <a:srgbClr val="002060"/>
                </a:solidFill>
              </a:rPr>
              <a:t>Ticari Sırlar</a:t>
            </a:r>
          </a:p>
          <a:p>
            <a:pPr>
              <a:buClr>
                <a:srgbClr val="FF0000"/>
              </a:buClr>
            </a:pPr>
            <a:r>
              <a:rPr lang="tr-TR" dirty="0" smtClean="0">
                <a:solidFill>
                  <a:srgbClr val="002060"/>
                </a:solidFill>
              </a:rPr>
              <a:t>Ticaret unvanı ve alan adları</a:t>
            </a:r>
            <a:endParaRPr lang="en-US" dirty="0">
              <a:solidFill>
                <a:srgbClr val="002060"/>
              </a:solidFill>
            </a:endParaRPr>
          </a:p>
        </p:txBody>
      </p:sp>
    </p:spTree>
    <p:extLst>
      <p:ext uri="{BB962C8B-B14F-4D97-AF65-F5344CB8AC3E}">
        <p14:creationId xmlns:p14="http://schemas.microsoft.com/office/powerpoint/2010/main" val="2396261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r>
              <a:rPr lang="tr-TR" dirty="0" smtClean="0">
                <a:solidFill>
                  <a:srgbClr val="FF0000"/>
                </a:solidFill>
              </a:rPr>
              <a:t>Fikri Mülkiyet Haklarının Özellikleri</a:t>
            </a:r>
            <a:endParaRPr lang="en-US" dirty="0">
              <a:solidFill>
                <a:srgbClr val="FF0000"/>
              </a:solidFill>
            </a:endParaRPr>
          </a:p>
        </p:txBody>
      </p:sp>
      <p:sp>
        <p:nvSpPr>
          <p:cNvPr id="4" name="İçerik Yer Tutucusu 3"/>
          <p:cNvSpPr>
            <a:spLocks noGrp="1"/>
          </p:cNvSpPr>
          <p:nvPr>
            <p:ph idx="1"/>
          </p:nvPr>
        </p:nvSpPr>
        <p:spPr/>
        <p:txBody>
          <a:bodyPr>
            <a:normAutofit/>
          </a:bodyPr>
          <a:lstStyle/>
          <a:p>
            <a:pPr marL="514350" indent="-514350">
              <a:buClr>
                <a:srgbClr val="FF0000"/>
              </a:buClr>
              <a:buFont typeface="+mj-lt"/>
              <a:buAutoNum type="arabicParenR"/>
            </a:pPr>
            <a:r>
              <a:rPr lang="tr-TR" dirty="0" smtClean="0">
                <a:solidFill>
                  <a:srgbClr val="002060"/>
                </a:solidFill>
              </a:rPr>
              <a:t>Soyut: Maddi bir varlığı yoktur, çizgi, şekil renk gibi yansımaları görülür</a:t>
            </a:r>
          </a:p>
          <a:p>
            <a:pPr marL="514350" indent="-514350">
              <a:buClr>
                <a:srgbClr val="FF0000"/>
              </a:buClr>
              <a:buFont typeface="+mj-lt"/>
              <a:buAutoNum type="arabicParenR"/>
            </a:pPr>
            <a:r>
              <a:rPr lang="tr-TR" dirty="0" smtClean="0">
                <a:solidFill>
                  <a:srgbClr val="002060"/>
                </a:solidFill>
              </a:rPr>
              <a:t>Ülkeseldir: Korunması talep edilen ülkede korunur</a:t>
            </a:r>
          </a:p>
          <a:p>
            <a:pPr marL="514350" indent="-514350">
              <a:buClr>
                <a:srgbClr val="FF0000"/>
              </a:buClr>
              <a:buFont typeface="+mj-lt"/>
              <a:buAutoNum type="arabicParenR"/>
            </a:pPr>
            <a:r>
              <a:rPr lang="tr-TR" dirty="0" smtClean="0">
                <a:solidFill>
                  <a:srgbClr val="002060"/>
                </a:solidFill>
              </a:rPr>
              <a:t>Süreye tabidir</a:t>
            </a:r>
          </a:p>
          <a:p>
            <a:pPr marL="514350" indent="-514350">
              <a:buClr>
                <a:srgbClr val="FF0000"/>
              </a:buClr>
              <a:buFont typeface="+mj-lt"/>
              <a:buAutoNum type="arabicParenR"/>
            </a:pPr>
            <a:r>
              <a:rPr lang="tr-TR" dirty="0" smtClean="0">
                <a:solidFill>
                  <a:srgbClr val="002060"/>
                </a:solidFill>
              </a:rPr>
              <a:t>Somutlaştığı eşyadan farklı bir hukuki rejime tabidir</a:t>
            </a:r>
          </a:p>
          <a:p>
            <a:pPr marL="514350" indent="-514350">
              <a:buClr>
                <a:srgbClr val="FF0000"/>
              </a:buClr>
              <a:buFont typeface="+mj-lt"/>
              <a:buAutoNum type="arabicParenR"/>
            </a:pPr>
            <a:r>
              <a:rPr lang="tr-TR" dirty="0" smtClean="0">
                <a:solidFill>
                  <a:srgbClr val="002060"/>
                </a:solidFill>
              </a:rPr>
              <a:t>Sahibine tekelci haklar/mutlak haklar verir</a:t>
            </a:r>
          </a:p>
          <a:p>
            <a:pPr marL="0" indent="0">
              <a:buClr>
                <a:srgbClr val="FF0000"/>
              </a:buClr>
              <a:buNone/>
            </a:pPr>
            <a:endParaRPr lang="tr-TR" dirty="0" smtClean="0">
              <a:solidFill>
                <a:srgbClr val="002060"/>
              </a:solidFill>
            </a:endParaRPr>
          </a:p>
          <a:p>
            <a:pPr marL="0" indent="0">
              <a:buClr>
                <a:srgbClr val="FF0000"/>
              </a:buClr>
              <a:buNone/>
            </a:pPr>
            <a:endParaRPr lang="tr-TR" dirty="0" smtClean="0">
              <a:solidFill>
                <a:srgbClr val="002060"/>
              </a:solidFill>
            </a:endParaRPr>
          </a:p>
          <a:p>
            <a:pPr marL="514350" indent="-514350">
              <a:buClr>
                <a:srgbClr val="FF0000"/>
              </a:buClr>
              <a:buFont typeface="+mj-lt"/>
              <a:buAutoNum type="arabicParenR"/>
            </a:pPr>
            <a:endParaRPr lang="tr-TR" dirty="0" smtClean="0">
              <a:solidFill>
                <a:srgbClr val="002060"/>
              </a:solidFill>
            </a:endParaRPr>
          </a:p>
          <a:p>
            <a:pPr marL="514350" indent="-514350">
              <a:buClr>
                <a:srgbClr val="FF0000"/>
              </a:buClr>
              <a:buFont typeface="+mj-lt"/>
              <a:buAutoNum type="arabicParenR"/>
            </a:pPr>
            <a:endParaRPr lang="en-US" dirty="0">
              <a:solidFill>
                <a:srgbClr val="002060"/>
              </a:solidFill>
            </a:endParaRPr>
          </a:p>
        </p:txBody>
      </p:sp>
    </p:spTree>
    <p:extLst>
      <p:ext uri="{BB962C8B-B14F-4D97-AF65-F5344CB8AC3E}">
        <p14:creationId xmlns:p14="http://schemas.microsoft.com/office/powerpoint/2010/main" val="606105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Fikri Mülkiyet Hukuku Yasal Düzenlemeler</a:t>
            </a:r>
            <a:endParaRPr lang="en-US"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a:buClr>
                <a:srgbClr val="FF0000"/>
              </a:buClr>
            </a:pPr>
            <a:r>
              <a:rPr lang="tr-TR" dirty="0" smtClean="0">
                <a:solidFill>
                  <a:srgbClr val="002060"/>
                </a:solidFill>
              </a:rPr>
              <a:t>Anayasa m.35 mülkiyet hakkı</a:t>
            </a:r>
          </a:p>
          <a:p>
            <a:pPr>
              <a:buClr>
                <a:srgbClr val="FF0000"/>
              </a:buClr>
            </a:pPr>
            <a:r>
              <a:rPr lang="tr-TR" dirty="0" smtClean="0">
                <a:solidFill>
                  <a:srgbClr val="002060"/>
                </a:solidFill>
              </a:rPr>
              <a:t>Uluslararası Sözleşmeler Bern Sözleşmesi-Paris Sözleşmesi- TRIPS Sözleşmesi-WIPO Sözleşmeleri</a:t>
            </a:r>
          </a:p>
          <a:p>
            <a:pPr>
              <a:buClr>
                <a:srgbClr val="FF0000"/>
              </a:buClr>
            </a:pPr>
            <a:r>
              <a:rPr lang="tr-TR" dirty="0" smtClean="0">
                <a:solidFill>
                  <a:srgbClr val="002060"/>
                </a:solidFill>
              </a:rPr>
              <a:t>Kanunlar: </a:t>
            </a:r>
          </a:p>
          <a:p>
            <a:pPr marL="0" indent="0">
              <a:buClr>
                <a:srgbClr val="FF0000"/>
              </a:buClr>
              <a:buNone/>
            </a:pPr>
            <a:r>
              <a:rPr lang="tr-TR" dirty="0" smtClean="0">
                <a:solidFill>
                  <a:srgbClr val="002060"/>
                </a:solidFill>
              </a:rPr>
              <a:t>-5846 sayılı Fikir ve Sanat Eserleri Kanunu</a:t>
            </a:r>
          </a:p>
          <a:p>
            <a:pPr marL="0" indent="0">
              <a:buClr>
                <a:srgbClr val="FF0000"/>
              </a:buClr>
              <a:buNone/>
            </a:pPr>
            <a:endParaRPr lang="tr-TR" dirty="0" smtClean="0">
              <a:solidFill>
                <a:srgbClr val="002060"/>
              </a:solidFill>
            </a:endParaRPr>
          </a:p>
          <a:p>
            <a:pPr marL="0" indent="0">
              <a:buClr>
                <a:srgbClr val="FF0000"/>
              </a:buClr>
              <a:buNone/>
            </a:pPr>
            <a:r>
              <a:rPr lang="tr-TR" dirty="0" smtClean="0">
                <a:solidFill>
                  <a:srgbClr val="002060"/>
                </a:solidFill>
              </a:rPr>
              <a:t>-6769 sayılı Sınai Mülkiyet Kanunu </a:t>
            </a:r>
          </a:p>
          <a:p>
            <a:pPr marL="0" indent="0">
              <a:buClr>
                <a:srgbClr val="FF0000"/>
              </a:buClr>
              <a:buNone/>
            </a:pPr>
            <a:endParaRPr lang="tr-TR" dirty="0" smtClean="0">
              <a:solidFill>
                <a:srgbClr val="002060"/>
              </a:solidFill>
            </a:endParaRPr>
          </a:p>
          <a:p>
            <a:pPr marL="0" indent="0">
              <a:buClr>
                <a:srgbClr val="FF0000"/>
              </a:buClr>
              <a:buNone/>
            </a:pPr>
            <a:r>
              <a:rPr lang="tr-TR" dirty="0" smtClean="0">
                <a:solidFill>
                  <a:srgbClr val="002060"/>
                </a:solidFill>
              </a:rPr>
              <a:t>-5042 sayılı Yeni Bitki Çeşitlerine ait Islahçı Haklarının  Korunmasına ilişkin Kanun</a:t>
            </a:r>
          </a:p>
          <a:p>
            <a:pPr marL="0" indent="0">
              <a:buClr>
                <a:srgbClr val="FF0000"/>
              </a:buClr>
              <a:buNone/>
            </a:pPr>
            <a:endParaRPr lang="tr-TR" dirty="0" smtClean="0">
              <a:solidFill>
                <a:srgbClr val="002060"/>
              </a:solidFill>
            </a:endParaRPr>
          </a:p>
          <a:p>
            <a:pPr marL="0" indent="0">
              <a:buClr>
                <a:srgbClr val="FF0000"/>
              </a:buClr>
              <a:buNone/>
            </a:pPr>
            <a:r>
              <a:rPr lang="tr-TR" dirty="0" smtClean="0">
                <a:solidFill>
                  <a:srgbClr val="002060"/>
                </a:solidFill>
              </a:rPr>
              <a:t>-Entegre Devre Topografyalarının Korunması Hakkında Kanun</a:t>
            </a:r>
          </a:p>
        </p:txBody>
      </p:sp>
    </p:spTree>
    <p:extLst>
      <p:ext uri="{BB962C8B-B14F-4D97-AF65-F5344CB8AC3E}">
        <p14:creationId xmlns:p14="http://schemas.microsoft.com/office/powerpoint/2010/main" val="2629832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Fikri Mülkiyet Hukuku Aktörleri</a:t>
            </a:r>
            <a:endParaRPr lang="en-US" dirty="0"/>
          </a:p>
        </p:txBody>
      </p:sp>
      <p:sp>
        <p:nvSpPr>
          <p:cNvPr id="3" name="İçerik Yer Tutucusu 2"/>
          <p:cNvSpPr>
            <a:spLocks noGrp="1"/>
          </p:cNvSpPr>
          <p:nvPr>
            <p:ph idx="1"/>
          </p:nvPr>
        </p:nvSpPr>
        <p:spPr/>
        <p:txBody>
          <a:bodyPr/>
          <a:lstStyle/>
          <a:p>
            <a:pPr>
              <a:buClr>
                <a:srgbClr val="FF0000"/>
              </a:buClr>
            </a:pPr>
            <a:r>
              <a:rPr lang="tr-TR" b="1" dirty="0" smtClean="0">
                <a:solidFill>
                  <a:srgbClr val="002060"/>
                </a:solidFill>
              </a:rPr>
              <a:t>Dünya Fikri Mülkiyet Örgütü</a:t>
            </a:r>
          </a:p>
          <a:p>
            <a:pPr marL="0" indent="0">
              <a:buClr>
                <a:srgbClr val="FF0000"/>
              </a:buClr>
              <a:buNone/>
            </a:pPr>
            <a:endParaRPr lang="tr-TR" dirty="0" smtClean="0">
              <a:solidFill>
                <a:srgbClr val="002060"/>
              </a:solidFill>
            </a:endParaRPr>
          </a:p>
          <a:p>
            <a:pPr marL="0" indent="0">
              <a:buClr>
                <a:srgbClr val="FF0000"/>
              </a:buClr>
              <a:buNone/>
            </a:pPr>
            <a:r>
              <a:rPr lang="tr-TR" dirty="0">
                <a:solidFill>
                  <a:srgbClr val="002060"/>
                </a:solidFill>
              </a:rPr>
              <a:t>https://www.wipo.int/portal/en/index.html</a:t>
            </a:r>
          </a:p>
          <a:p>
            <a:pPr marL="0" indent="0">
              <a:buClr>
                <a:srgbClr val="FF0000"/>
              </a:buClr>
              <a:buNone/>
            </a:pPr>
            <a:endParaRPr lang="tr-TR" dirty="0" smtClean="0">
              <a:solidFill>
                <a:srgbClr val="002060"/>
              </a:solidFill>
            </a:endParaRPr>
          </a:p>
          <a:p>
            <a:pPr>
              <a:buClr>
                <a:srgbClr val="FF0000"/>
              </a:buClr>
            </a:pPr>
            <a:r>
              <a:rPr lang="tr-TR" b="1" dirty="0" smtClean="0">
                <a:solidFill>
                  <a:srgbClr val="002060"/>
                </a:solidFill>
              </a:rPr>
              <a:t>Dünya Ticaret Örgütü</a:t>
            </a:r>
          </a:p>
          <a:p>
            <a:pPr marL="0" indent="0">
              <a:buClr>
                <a:srgbClr val="FF0000"/>
              </a:buClr>
              <a:buNone/>
            </a:pPr>
            <a:r>
              <a:rPr lang="tr-TR" dirty="0">
                <a:solidFill>
                  <a:srgbClr val="002060"/>
                </a:solidFill>
              </a:rPr>
              <a:t>https://www.wto.org/</a:t>
            </a:r>
          </a:p>
        </p:txBody>
      </p:sp>
    </p:spTree>
    <p:extLst>
      <p:ext uri="{BB962C8B-B14F-4D97-AF65-F5344CB8AC3E}">
        <p14:creationId xmlns:p14="http://schemas.microsoft.com/office/powerpoint/2010/main" val="360173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Fikri Mülkiyet Hukuku Aktörleri</a:t>
            </a:r>
            <a:endParaRPr lang="en-US" dirty="0">
              <a:solidFill>
                <a:srgbClr val="FF0000"/>
              </a:solidFill>
            </a:endParaRPr>
          </a:p>
        </p:txBody>
      </p:sp>
      <p:sp>
        <p:nvSpPr>
          <p:cNvPr id="3" name="İçerik Yer Tutucusu 2"/>
          <p:cNvSpPr>
            <a:spLocks noGrp="1"/>
          </p:cNvSpPr>
          <p:nvPr>
            <p:ph idx="1"/>
          </p:nvPr>
        </p:nvSpPr>
        <p:spPr/>
        <p:txBody>
          <a:bodyPr>
            <a:normAutofit lnSpcReduction="10000"/>
          </a:bodyPr>
          <a:lstStyle/>
          <a:p>
            <a:pPr>
              <a:buClr>
                <a:srgbClr val="FF0000"/>
              </a:buClr>
            </a:pPr>
            <a:r>
              <a:rPr lang="tr-TR" b="1" dirty="0" smtClean="0">
                <a:solidFill>
                  <a:srgbClr val="002060"/>
                </a:solidFill>
              </a:rPr>
              <a:t>Türk Patent ve </a:t>
            </a:r>
            <a:r>
              <a:rPr lang="tr-TR" b="1" dirty="0">
                <a:solidFill>
                  <a:srgbClr val="002060"/>
                </a:solidFill>
              </a:rPr>
              <a:t>Marka Kurumu </a:t>
            </a:r>
            <a:endParaRPr lang="tr-TR" b="1" dirty="0" smtClean="0">
              <a:solidFill>
                <a:srgbClr val="002060"/>
              </a:solidFill>
            </a:endParaRPr>
          </a:p>
          <a:p>
            <a:pPr marL="0" indent="0">
              <a:buClr>
                <a:srgbClr val="FF0000"/>
              </a:buClr>
              <a:buNone/>
            </a:pPr>
            <a:r>
              <a:rPr lang="tr-TR" dirty="0">
                <a:solidFill>
                  <a:srgbClr val="002060"/>
                </a:solidFill>
              </a:rPr>
              <a:t>https://www.turkpatent.gov.tr/TURKPATENT</a:t>
            </a:r>
            <a:r>
              <a:rPr lang="tr-TR" dirty="0" smtClean="0">
                <a:solidFill>
                  <a:srgbClr val="002060"/>
                </a:solidFill>
              </a:rPr>
              <a:t>/</a:t>
            </a:r>
            <a:endParaRPr lang="tr-TR" b="1" dirty="0" smtClean="0">
              <a:solidFill>
                <a:srgbClr val="002060"/>
              </a:solidFill>
            </a:endParaRPr>
          </a:p>
          <a:p>
            <a:pPr>
              <a:buClr>
                <a:srgbClr val="FF0000"/>
              </a:buClr>
            </a:pPr>
            <a:r>
              <a:rPr lang="tr-TR" b="1" dirty="0" smtClean="0">
                <a:solidFill>
                  <a:srgbClr val="002060"/>
                </a:solidFill>
              </a:rPr>
              <a:t>Telif Hakları Genel Müdürlüğü </a:t>
            </a:r>
          </a:p>
          <a:p>
            <a:pPr marL="0" indent="0">
              <a:buClr>
                <a:srgbClr val="FF0000"/>
              </a:buClr>
              <a:buNone/>
            </a:pPr>
            <a:r>
              <a:rPr lang="tr-TR" dirty="0" smtClean="0">
                <a:solidFill>
                  <a:srgbClr val="002060"/>
                </a:solidFill>
              </a:rPr>
              <a:t>    https</a:t>
            </a:r>
            <a:r>
              <a:rPr lang="tr-TR" dirty="0">
                <a:solidFill>
                  <a:srgbClr val="002060"/>
                </a:solidFill>
              </a:rPr>
              <a:t>://www.telifhaklari.gov.tr/</a:t>
            </a:r>
            <a:endParaRPr lang="tr-TR" dirty="0" smtClean="0">
              <a:solidFill>
                <a:srgbClr val="002060"/>
              </a:solidFill>
            </a:endParaRPr>
          </a:p>
          <a:p>
            <a:pPr>
              <a:buClr>
                <a:srgbClr val="FF0000"/>
              </a:buClr>
            </a:pPr>
            <a:r>
              <a:rPr lang="tr-TR" b="1" dirty="0" smtClean="0">
                <a:solidFill>
                  <a:srgbClr val="002060"/>
                </a:solidFill>
              </a:rPr>
              <a:t>Bitkisel Üretim Genel Müdürlüğü (Tohumluk Tescil ve Sertifikasyon Merkez </a:t>
            </a:r>
            <a:r>
              <a:rPr lang="tr-TR" dirty="0" smtClean="0">
                <a:solidFill>
                  <a:srgbClr val="002060"/>
                </a:solidFill>
              </a:rPr>
              <a:t>Müdürlüğü)https</a:t>
            </a:r>
            <a:r>
              <a:rPr lang="tr-TR" dirty="0">
                <a:solidFill>
                  <a:srgbClr val="002060"/>
                </a:solidFill>
              </a:rPr>
              <a:t>://www.tarimorman.gov.tr/Konular/Bitkisel-Uretim/Tohumculuk/Islahci-Haklari</a:t>
            </a:r>
            <a:endParaRPr lang="tr-TR" dirty="0" smtClean="0">
              <a:solidFill>
                <a:srgbClr val="002060"/>
              </a:solidFill>
            </a:endParaRPr>
          </a:p>
          <a:p>
            <a:endParaRPr lang="en-US" dirty="0"/>
          </a:p>
        </p:txBody>
      </p:sp>
    </p:spTree>
    <p:extLst>
      <p:ext uri="{BB962C8B-B14F-4D97-AF65-F5344CB8AC3E}">
        <p14:creationId xmlns:p14="http://schemas.microsoft.com/office/powerpoint/2010/main" val="3831661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Fikri Mülkiyet Hukuku Aktörleri</a:t>
            </a:r>
            <a:endParaRPr lang="en-US"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buClr>
                <a:srgbClr val="FF0000"/>
              </a:buClr>
            </a:pPr>
            <a:r>
              <a:rPr lang="tr-TR" b="1" dirty="0" smtClean="0">
                <a:solidFill>
                  <a:srgbClr val="002060"/>
                </a:solidFill>
              </a:rPr>
              <a:t>Marka ve Patent Vekilleri: </a:t>
            </a:r>
            <a:r>
              <a:rPr lang="tr-TR" dirty="0" smtClean="0">
                <a:solidFill>
                  <a:srgbClr val="002060"/>
                </a:solidFill>
              </a:rPr>
              <a:t>Türk Patent ve Marka Kurumundaki işlemleri yürüten vekiller</a:t>
            </a:r>
          </a:p>
          <a:p>
            <a:pPr>
              <a:buClr>
                <a:srgbClr val="FF0000"/>
              </a:buClr>
            </a:pPr>
            <a:r>
              <a:rPr lang="tr-TR" b="1" dirty="0" smtClean="0">
                <a:solidFill>
                  <a:srgbClr val="002060"/>
                </a:solidFill>
              </a:rPr>
              <a:t>Avukatlar: </a:t>
            </a:r>
            <a:r>
              <a:rPr lang="tr-TR" dirty="0" smtClean="0">
                <a:solidFill>
                  <a:srgbClr val="002060"/>
                </a:solidFill>
              </a:rPr>
              <a:t>Avukatlığın amacı; hukuki </a:t>
            </a:r>
            <a:r>
              <a:rPr lang="tr-TR" dirty="0" err="1" smtClean="0">
                <a:solidFill>
                  <a:srgbClr val="002060"/>
                </a:solidFill>
              </a:rPr>
              <a:t>münasabetlerin</a:t>
            </a:r>
            <a:r>
              <a:rPr lang="tr-TR" dirty="0" smtClean="0">
                <a:solidFill>
                  <a:srgbClr val="002060"/>
                </a:solidFill>
              </a:rPr>
              <a:t> düzenlenmesini, her türlü hukuki mesele ve anlaşmazlıkların adalet ve hakkaniyete uygun olarak çözümlenmesini ve hukuk kurallarının tam olarak uygulanmasını her derecede yargı organları, hakemler, resmi ve özel kişi, kurul ve kurumlar nezdinde sağlamaktır</a:t>
            </a:r>
          </a:p>
          <a:p>
            <a:pPr>
              <a:buClr>
                <a:srgbClr val="FF0000"/>
              </a:buClr>
            </a:pPr>
            <a:r>
              <a:rPr lang="tr-TR" b="1" dirty="0">
                <a:solidFill>
                  <a:srgbClr val="002060"/>
                </a:solidFill>
              </a:rPr>
              <a:t>Meslek Birlikleri</a:t>
            </a:r>
          </a:p>
          <a:p>
            <a:pPr>
              <a:buClr>
                <a:srgbClr val="FF0000"/>
              </a:buClr>
            </a:pPr>
            <a:r>
              <a:rPr lang="tr-TR" b="1" dirty="0">
                <a:solidFill>
                  <a:srgbClr val="002060"/>
                </a:solidFill>
              </a:rPr>
              <a:t>Fikri ve Sınai Haklar Mahkemeleri</a:t>
            </a:r>
            <a:endParaRPr lang="en-US" b="1" dirty="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1432807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p:cNvSpPr>
            <a:spLocks noGrp="1"/>
          </p:cNvSpPr>
          <p:nvPr>
            <p:ph type="ctrTitle"/>
          </p:nvPr>
        </p:nvSpPr>
        <p:spPr/>
        <p:txBody>
          <a:bodyPr/>
          <a:lstStyle/>
          <a:p>
            <a:r>
              <a:rPr lang="tr-TR" dirty="0" smtClean="0">
                <a:solidFill>
                  <a:srgbClr val="002060"/>
                </a:solidFill>
              </a:rPr>
              <a:t>Sabrınız için teşekkürler</a:t>
            </a:r>
            <a:r>
              <a:rPr lang="tr-TR" dirty="0" smtClean="0">
                <a:solidFill>
                  <a:srgbClr val="002060"/>
                </a:solidFill>
                <a:sym typeface="Wingdings" panose="05000000000000000000" pitchFamily="2" charset="2"/>
              </a:rPr>
              <a:t></a:t>
            </a:r>
            <a:endParaRPr lang="tr-TR" dirty="0">
              <a:solidFill>
                <a:srgbClr val="002060"/>
              </a:solidFill>
            </a:endParaRPr>
          </a:p>
        </p:txBody>
      </p:sp>
      <p:sp>
        <p:nvSpPr>
          <p:cNvPr id="7" name="Alt Başlık 6"/>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601220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278</Words>
  <Application>Microsoft Office PowerPoint</Application>
  <PresentationFormat>Ekran Gösterisi (4:3)</PresentationFormat>
  <Paragraphs>54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Fikir ve Sanat Eserleri Hukuku</vt:lpstr>
      <vt:lpstr>Sınai Haklar (Sınai Mülkiyet Hakları)</vt:lpstr>
      <vt:lpstr>Diğer Haklar/Sınai Haklar</vt:lpstr>
      <vt:lpstr>Fikri Mülkiyet Haklarının Özellikleri</vt:lpstr>
      <vt:lpstr>Fikri Mülkiyet Hukuku Yasal Düzenlemeler</vt:lpstr>
      <vt:lpstr>Fikri Mülkiyet Hukuku Aktörleri</vt:lpstr>
      <vt:lpstr>Fikri Mülkiyet Hukuku Aktörleri</vt:lpstr>
      <vt:lpstr>Fikri Mülkiyet Hukuku Aktörleri</vt:lpstr>
      <vt:lpstr>Sabrınız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Fikri Mülkiyet Hukuku</dc:title>
  <dc:creator>zehra</dc:creator>
  <cp:lastModifiedBy>zehra</cp:lastModifiedBy>
  <cp:revision>4</cp:revision>
  <dcterms:created xsi:type="dcterms:W3CDTF">2020-10-05T09:09:18Z</dcterms:created>
  <dcterms:modified xsi:type="dcterms:W3CDTF">2021-01-28T17:04:36Z</dcterms:modified>
</cp:coreProperties>
</file>