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69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8E59367-C0D9-4846-8149-B4FDE14E8F3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8443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9367-C0D9-4846-8149-B4FDE14E8F3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4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9367-C0D9-4846-8149-B4FDE14E8F3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1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86F64-D865-406A-AFB8-AEECBBCD05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62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9367-C0D9-4846-8149-B4FDE14E8F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1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38E59367-C0D9-4846-8149-B4FDE14E8F3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9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9367-C0D9-4846-8149-B4FDE14E8F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6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9367-C0D9-4846-8149-B4FDE14E8F3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1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9367-C0D9-4846-8149-B4FDE14E8F3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7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9367-C0D9-4846-8149-B4FDE14E8F3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8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9367-C0D9-4846-8149-B4FDE14E8F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0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38E59367-C0D9-4846-8149-B4FDE14E8F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4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9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FF064BC-5969-4E20-A3EF-CEB5796EA067}" type="datetimeFigureOut">
              <a:rPr lang="en-US" smtClean="0"/>
              <a:t>26-Apr-18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E59367-C0D9-4846-8149-B4FDE14E8F3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2824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Doç. Dr. Yasemin G. İŞGÖR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Kimyasal Bağlar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1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17341" y="971843"/>
            <a:ext cx="11413587" cy="3886200"/>
          </a:xfrm>
        </p:spPr>
        <p:txBody>
          <a:bodyPr/>
          <a:lstStyle/>
          <a:p>
            <a:r>
              <a:rPr lang="tr-TR" altLang="en-US" sz="2400" dirty="0">
                <a:latin typeface="Times New Roman" panose="02020603050405020304" pitchFamily="18" charset="0"/>
              </a:rPr>
              <a:t>Ortaklaşa kullanılan her iki elektronun aynı atom tarafından sağlandığı </a:t>
            </a:r>
            <a:r>
              <a:rPr lang="tr-TR" altLang="en-US" sz="2400" dirty="0" err="1">
                <a:latin typeface="Times New Roman" panose="02020603050405020304" pitchFamily="18" charset="0"/>
              </a:rPr>
              <a:t>kovalent</a:t>
            </a:r>
            <a:r>
              <a:rPr lang="tr-TR" altLang="en-US" sz="2400" dirty="0">
                <a:latin typeface="Times New Roman" panose="02020603050405020304" pitchFamily="18" charset="0"/>
              </a:rPr>
              <a:t> bağlardır.</a:t>
            </a:r>
          </a:p>
          <a:p>
            <a:endParaRPr lang="en-US" dirty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7342" y="293106"/>
            <a:ext cx="10363200" cy="767959"/>
          </a:xfrm>
        </p:spPr>
        <p:txBody>
          <a:bodyPr/>
          <a:lstStyle/>
          <a:p>
            <a:pPr eaLnBrk="1" hangingPunct="1"/>
            <a:r>
              <a:rPr lang="tr-TR" altLang="en-US" sz="3600" dirty="0" err="1"/>
              <a:t>Ko</a:t>
            </a:r>
            <a:r>
              <a:rPr lang="tr-TR" altLang="en-US" sz="3600" dirty="0"/>
              <a:t>-ordinat (</a:t>
            </a:r>
            <a:r>
              <a:rPr lang="tr-TR" altLang="en-US" sz="3600" dirty="0" err="1"/>
              <a:t>dative</a:t>
            </a:r>
            <a:r>
              <a:rPr lang="tr-TR" altLang="en-US" sz="3600" dirty="0"/>
              <a:t> </a:t>
            </a:r>
            <a:r>
              <a:rPr lang="tr-TR" altLang="en-US" sz="3600" dirty="0" err="1"/>
              <a:t>kovalent</a:t>
            </a:r>
            <a:r>
              <a:rPr lang="tr-TR" altLang="en-US" sz="3600" dirty="0"/>
              <a:t>) bağlar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536" y="1998784"/>
            <a:ext cx="8821677" cy="3926164"/>
          </a:xfrm>
          <a:prstGeom prst="rect">
            <a:avLst/>
          </a:prstGeom>
        </p:spPr>
      </p:pic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6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1" y="76200"/>
            <a:ext cx="3051175" cy="857250"/>
          </a:xfrm>
        </p:spPr>
        <p:txBody>
          <a:bodyPr/>
          <a:lstStyle/>
          <a:p>
            <a:pPr eaLnBrk="1" hangingPunct="1"/>
            <a:r>
              <a:rPr lang="tr-TR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Kimyasal bağlar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828800" y="1066800"/>
            <a:ext cx="3352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tr-TR" altLang="en-US" sz="2000" dirty="0"/>
              <a:t>İyonik (</a:t>
            </a:r>
            <a:r>
              <a:rPr lang="tr-TR" altLang="en-US" sz="2000" dirty="0" err="1"/>
              <a:t>elektrovalent</a:t>
            </a:r>
            <a:r>
              <a:rPr lang="tr-TR" altLang="en-US" sz="2000" dirty="0"/>
              <a:t>) bağlar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tr-TR" altLang="en-US" sz="2000" dirty="0"/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tr-TR" altLang="en-US" sz="2000" dirty="0" err="1"/>
              <a:t>Kovalent</a:t>
            </a:r>
            <a:r>
              <a:rPr lang="tr-TR" altLang="en-US" sz="2000" dirty="0"/>
              <a:t> bağlar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tr-TR" altLang="en-US" sz="2000" dirty="0"/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tr-TR" altLang="en-US" sz="2000" dirty="0" err="1"/>
              <a:t>Ko</a:t>
            </a:r>
            <a:r>
              <a:rPr lang="tr-TR" altLang="en-US" sz="2000" dirty="0"/>
              <a:t>-ordinat (</a:t>
            </a:r>
            <a:r>
              <a:rPr lang="tr-TR" altLang="en-US" sz="2000" dirty="0" err="1"/>
              <a:t>dative</a:t>
            </a:r>
            <a:r>
              <a:rPr lang="tr-TR" altLang="en-US" sz="2000" dirty="0"/>
              <a:t> </a:t>
            </a:r>
            <a:r>
              <a:rPr lang="tr-TR" altLang="en-US" sz="2000" dirty="0" err="1"/>
              <a:t>kovalent</a:t>
            </a:r>
            <a:r>
              <a:rPr lang="tr-TR" altLang="en-US" sz="2000" dirty="0"/>
              <a:t>) bağlar</a:t>
            </a:r>
          </a:p>
          <a:p>
            <a:pPr marL="0" indent="0" eaLnBrk="1" hangingPunct="1">
              <a:spcBef>
                <a:spcPct val="20000"/>
              </a:spcBef>
              <a:defRPr/>
            </a:pPr>
            <a:endParaRPr lang="tr-TR" altLang="en-US" sz="2000" dirty="0"/>
          </a:p>
          <a:p>
            <a:pPr marL="0" indent="0" eaLnBrk="1" hangingPunct="1">
              <a:spcBef>
                <a:spcPct val="20000"/>
              </a:spcBef>
              <a:defRPr/>
            </a:pPr>
            <a:r>
              <a:rPr lang="tr-TR" altLang="en-US" sz="2000" dirty="0"/>
              <a:t>Bağ olmayan Etkileşimler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tr-TR" altLang="en-US" sz="2000" dirty="0"/>
              <a:t>Hidrojen bağları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tr-TR" altLang="en-US" sz="2000" dirty="0"/>
              <a:t>Metalik bağlar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tr-TR" altLang="en-US" sz="2000" dirty="0"/>
              <a:t>Van der Waals kuvvetleri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8" y="933450"/>
            <a:ext cx="5029200" cy="544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85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04788"/>
            <a:ext cx="4953000" cy="1143000"/>
          </a:xfrm>
        </p:spPr>
        <p:txBody>
          <a:bodyPr/>
          <a:lstStyle/>
          <a:p>
            <a:pPr eaLnBrk="1" hangingPunct="1"/>
            <a:r>
              <a:rPr lang="tr-TR" altLang="en-US" sz="2700">
                <a:solidFill>
                  <a:schemeClr val="tx1"/>
                </a:solidFill>
                <a:latin typeface="Comic Sans MS" panose="030F0702030302020204" pitchFamily="66" charset="0"/>
              </a:rPr>
              <a:t>İyonik (elektrovalent) bağlar</a:t>
            </a:r>
          </a:p>
        </p:txBody>
      </p:sp>
      <p:sp>
        <p:nvSpPr>
          <p:cNvPr id="15363" name="Content Placeholder 1"/>
          <p:cNvSpPr>
            <a:spLocks noGrp="1"/>
          </p:cNvSpPr>
          <p:nvPr>
            <p:ph sz="half" idx="1"/>
          </p:nvPr>
        </p:nvSpPr>
        <p:spPr>
          <a:xfrm>
            <a:off x="1676400" y="1219200"/>
            <a:ext cx="5353050" cy="1981200"/>
          </a:xfrm>
        </p:spPr>
        <p:txBody>
          <a:bodyPr/>
          <a:lstStyle/>
          <a:p>
            <a:pPr algn="just" eaLnBrk="1" hangingPunct="1"/>
            <a:r>
              <a:rPr lang="tr-TR" altLang="en-US" sz="2400">
                <a:latin typeface="Times New Roman" panose="02020603050405020304" pitchFamily="18" charset="0"/>
              </a:rPr>
              <a:t>Atomlar, elektron kazanarak ya da kaybederek </a:t>
            </a:r>
            <a:r>
              <a:rPr lang="tr-TR" altLang="en-US" sz="2400" b="1" i="1">
                <a:latin typeface="Times New Roman" panose="02020603050405020304" pitchFamily="18" charset="0"/>
              </a:rPr>
              <a:t>iyon</a:t>
            </a:r>
            <a:r>
              <a:rPr lang="tr-TR" altLang="en-US" sz="2400">
                <a:latin typeface="Times New Roman" panose="02020603050405020304" pitchFamily="18" charset="0"/>
              </a:rPr>
              <a:t> adı verilen yüklü parçacıkları oluştururlar. Zıt yüklü iyonlar arasındaki çekim kuvveti sonucu olarak da </a:t>
            </a:r>
            <a:r>
              <a:rPr lang="tr-TR" altLang="en-US" sz="2400" b="1">
                <a:latin typeface="Times New Roman" panose="02020603050405020304" pitchFamily="18" charset="0"/>
              </a:rPr>
              <a:t>iyonik bağlar</a:t>
            </a:r>
            <a:r>
              <a:rPr lang="tr-TR" altLang="en-US" sz="2400">
                <a:latin typeface="Times New Roman" panose="02020603050405020304" pitchFamily="18" charset="0"/>
              </a:rPr>
              <a:t> oluşur.</a:t>
            </a:r>
          </a:p>
          <a:p>
            <a:pPr eaLnBrk="1" hangingPunct="1"/>
            <a:endParaRPr lang="en-US" altLang="en-US" sz="2400"/>
          </a:p>
        </p:txBody>
      </p:sp>
      <p:pic>
        <p:nvPicPr>
          <p:cNvPr id="15364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D8E9EC"/>
              </a:clrFrom>
              <a:clrTo>
                <a:srgbClr val="D8E9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6" y="204788"/>
            <a:ext cx="3698875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2"/>
          <p:cNvSpPr txBox="1">
            <a:spLocks noChangeArrowheads="1"/>
          </p:cNvSpPr>
          <p:nvPr/>
        </p:nvSpPr>
        <p:spPr bwMode="auto">
          <a:xfrm>
            <a:off x="1276351" y="2855913"/>
            <a:ext cx="35544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en-US" sz="2700">
                <a:solidFill>
                  <a:schemeClr val="tx1"/>
                </a:solidFill>
                <a:latin typeface="Comic Sans MS" panose="030F0702030302020204" pitchFamily="66" charset="0"/>
              </a:rPr>
              <a:t>Kovalent bağlar </a:t>
            </a:r>
          </a:p>
        </p:txBody>
      </p:sp>
      <p:sp>
        <p:nvSpPr>
          <p:cNvPr id="15366" name="Content Placeholder 1"/>
          <p:cNvSpPr>
            <a:spLocks noGrp="1"/>
          </p:cNvSpPr>
          <p:nvPr>
            <p:ph sz="half" idx="1"/>
          </p:nvPr>
        </p:nvSpPr>
        <p:spPr>
          <a:xfrm>
            <a:off x="1676400" y="3733801"/>
            <a:ext cx="5105400" cy="1363663"/>
          </a:xfrm>
        </p:spPr>
        <p:txBody>
          <a:bodyPr/>
          <a:lstStyle/>
          <a:p>
            <a:pPr algn="just" eaLnBrk="1" hangingPunct="1"/>
            <a:r>
              <a:rPr lang="tr-TR" altLang="en-US" sz="2400">
                <a:latin typeface="Times New Roman" panose="02020603050405020304" pitchFamily="18" charset="0"/>
              </a:rPr>
              <a:t>İki atom arasında ortaklaşa kullanılan elektron çiftinden oluşan  bağlardır</a:t>
            </a:r>
          </a:p>
        </p:txBody>
      </p:sp>
      <p:pic>
        <p:nvPicPr>
          <p:cNvPr id="1536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4" y="3733801"/>
            <a:ext cx="2797175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55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609600"/>
            <a:ext cx="4572000" cy="59055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tr-TR" altLang="en-US" sz="27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Nonpolar</a:t>
            </a:r>
            <a:r>
              <a:rPr lang="tr-TR" altLang="en-US" sz="2700" dirty="0">
                <a:solidFill>
                  <a:schemeClr val="tx1"/>
                </a:solidFill>
                <a:latin typeface="Comic Sans MS" panose="030F0702030302020204" pitchFamily="66" charset="0"/>
              </a:rPr>
              <a:t> (apolar) </a:t>
            </a:r>
            <a:r>
              <a:rPr lang="tr-TR" altLang="en-US" sz="27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kovalent</a:t>
            </a:r>
            <a:r>
              <a:rPr lang="tr-TR" altLang="en-US" sz="2700" dirty="0">
                <a:solidFill>
                  <a:schemeClr val="tx1"/>
                </a:solidFill>
                <a:latin typeface="Comic Sans MS" panose="030F0702030302020204" pitchFamily="66" charset="0"/>
              </a:rPr>
              <a:t> bağ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676401" y="1193800"/>
            <a:ext cx="4602163" cy="1397000"/>
          </a:xfrm>
        </p:spPr>
        <p:txBody>
          <a:bodyPr/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tr-TR" altLang="en-US" sz="1800" dirty="0">
                <a:latin typeface="+mj-lt"/>
              </a:rPr>
              <a:t>Elektronun (Negatif yüklü) bağa katılan iki atom tarafından eşit kuvvette çekildiği </a:t>
            </a:r>
            <a:r>
              <a:rPr lang="tr-TR" altLang="en-US" sz="1800" dirty="0" err="1">
                <a:latin typeface="+mj-lt"/>
              </a:rPr>
              <a:t>kovalent</a:t>
            </a:r>
            <a:r>
              <a:rPr lang="tr-TR" altLang="en-US" sz="1800" dirty="0">
                <a:latin typeface="+mj-lt"/>
              </a:rPr>
              <a:t> bağa denir</a:t>
            </a:r>
            <a:endParaRPr lang="en-US" sz="1800" dirty="0">
              <a:latin typeface="+mj-lt"/>
            </a:endParaRPr>
          </a:p>
        </p:txBody>
      </p:sp>
      <p:sp>
        <p:nvSpPr>
          <p:cNvPr id="16388" name="Rectangle 2"/>
          <p:cNvSpPr txBox="1">
            <a:spLocks noChangeArrowheads="1"/>
          </p:cNvSpPr>
          <p:nvPr/>
        </p:nvSpPr>
        <p:spPr bwMode="auto">
          <a:xfrm>
            <a:off x="1736726" y="2057400"/>
            <a:ext cx="33686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n-US" sz="2400">
                <a:solidFill>
                  <a:schemeClr val="tx1"/>
                </a:solidFill>
                <a:latin typeface="Comic Sans MS" panose="030F0702030302020204" pitchFamily="66" charset="0"/>
              </a:rPr>
              <a:t>Polar kovalent bağ </a:t>
            </a:r>
          </a:p>
        </p:txBody>
      </p:sp>
      <p:sp>
        <p:nvSpPr>
          <p:cNvPr id="14" name="Content Placeholder 1"/>
          <p:cNvSpPr>
            <a:spLocks noGrp="1"/>
          </p:cNvSpPr>
          <p:nvPr>
            <p:ph sz="half" idx="1"/>
          </p:nvPr>
        </p:nvSpPr>
        <p:spPr>
          <a:xfrm>
            <a:off x="1676401" y="2514601"/>
            <a:ext cx="4602163" cy="1343025"/>
          </a:xfrm>
        </p:spPr>
        <p:txBody>
          <a:bodyPr/>
          <a:lstStyle/>
          <a:p>
            <a:pPr algn="just" eaLnBrk="1" hangingPunct="1">
              <a:defRPr/>
            </a:pPr>
            <a:r>
              <a:rPr lang="tr-TR" altLang="en-US" sz="1800" dirty="0">
                <a:latin typeface="+mj-lt"/>
              </a:rPr>
              <a:t>Elektronun (Negatif yüklü) bağa katılan iki atomdan birine daha yakın bulunduğu </a:t>
            </a:r>
            <a:r>
              <a:rPr lang="tr-TR" altLang="en-US" sz="1800" dirty="0" err="1">
                <a:latin typeface="+mj-lt"/>
              </a:rPr>
              <a:t>kovalent</a:t>
            </a:r>
            <a:r>
              <a:rPr lang="tr-TR" altLang="en-US" sz="1800" dirty="0">
                <a:latin typeface="+mj-lt"/>
              </a:rPr>
              <a:t> bağa denir </a:t>
            </a:r>
          </a:p>
          <a:p>
            <a:pPr algn="just" eaLnBrk="1" hangingPunct="1">
              <a:defRPr/>
            </a:pPr>
            <a:endParaRPr lang="tr-TR" altLang="en-US" sz="1800" dirty="0">
              <a:latin typeface="+mj-lt"/>
            </a:endParaRPr>
          </a:p>
        </p:txBody>
      </p:sp>
      <p:pic>
        <p:nvPicPr>
          <p:cNvPr id="1639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398464"/>
            <a:ext cx="4208462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3"/>
          <p:cNvSpPr>
            <a:spLocks noChangeArrowheads="1"/>
          </p:cNvSpPr>
          <p:nvPr/>
        </p:nvSpPr>
        <p:spPr bwMode="auto">
          <a:xfrm>
            <a:off x="1666875" y="44451"/>
            <a:ext cx="4503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Kovalent bağlar</a:t>
            </a:r>
            <a:r>
              <a:rPr lang="tr-TR" altLang="en-US">
                <a:solidFill>
                  <a:schemeClr val="tx1"/>
                </a:solidFill>
              </a:rPr>
              <a:t>ın Polarlığı</a:t>
            </a:r>
            <a:r>
              <a:rPr lang="en-US" alt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" name="Content Placeholder 1"/>
          <p:cNvSpPr>
            <a:spLocks noGrp="1"/>
          </p:cNvSpPr>
          <p:nvPr>
            <p:ph sz="half" idx="1"/>
          </p:nvPr>
        </p:nvSpPr>
        <p:spPr>
          <a:xfrm>
            <a:off x="1603375" y="4114801"/>
            <a:ext cx="8789988" cy="1643063"/>
          </a:xfrm>
        </p:spPr>
        <p:txBody>
          <a:bodyPr/>
          <a:lstStyle/>
          <a:p>
            <a:pPr algn="just" eaLnBrk="1" hangingPunct="1">
              <a:defRPr/>
            </a:pPr>
            <a:r>
              <a:rPr lang="tr-TR" altLang="en-US" sz="1800" dirty="0">
                <a:latin typeface="+mj-lt"/>
              </a:rPr>
              <a:t>Ortaklaşa kullanılan her iki elektronun aynı atom tarafından sağlandığı </a:t>
            </a:r>
            <a:r>
              <a:rPr lang="tr-TR" altLang="en-US" sz="1800" dirty="0" err="1">
                <a:latin typeface="+mj-lt"/>
              </a:rPr>
              <a:t>kovalent</a:t>
            </a:r>
            <a:r>
              <a:rPr lang="tr-TR" altLang="en-US" sz="1800" dirty="0">
                <a:latin typeface="+mj-lt"/>
              </a:rPr>
              <a:t> bağlardır.</a:t>
            </a:r>
          </a:p>
        </p:txBody>
      </p:sp>
      <p:sp>
        <p:nvSpPr>
          <p:cNvPr id="16393" name="Rectangle 2"/>
          <p:cNvSpPr txBox="1">
            <a:spLocks noChangeArrowheads="1"/>
          </p:cNvSpPr>
          <p:nvPr/>
        </p:nvSpPr>
        <p:spPr bwMode="auto">
          <a:xfrm>
            <a:off x="1562100" y="3581400"/>
            <a:ext cx="4229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en-US" sz="2400">
                <a:solidFill>
                  <a:schemeClr val="tx1"/>
                </a:solidFill>
                <a:latin typeface="Comic Sans MS" panose="030F0702030302020204" pitchFamily="66" charset="0"/>
              </a:rPr>
              <a:t>Koordinat kovalent bağlar</a:t>
            </a:r>
          </a:p>
        </p:txBody>
      </p:sp>
      <p:pic>
        <p:nvPicPr>
          <p:cNvPr id="163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89"/>
          <a:stretch>
            <a:fillRect/>
          </a:stretch>
        </p:blipFill>
        <p:spPr bwMode="auto">
          <a:xfrm>
            <a:off x="5257800" y="4581525"/>
            <a:ext cx="54102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3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DEE0B2"/>
              </a:clrFrom>
              <a:clrTo>
                <a:srgbClr val="DEE0B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609600"/>
            <a:ext cx="89677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42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758950" y="76201"/>
            <a:ext cx="7886700" cy="549275"/>
          </a:xfrm>
        </p:spPr>
        <p:txBody>
          <a:bodyPr/>
          <a:lstStyle/>
          <a:p>
            <a:pPr eaLnBrk="1" hangingPunct="1"/>
            <a:r>
              <a:rPr lang="tr-TR" altLang="en-US" sz="2400">
                <a:latin typeface="Comic Sans MS" panose="030F0702030302020204" pitchFamily="66" charset="0"/>
              </a:rPr>
              <a:t>Molekül ve molekül Bileşikler</a:t>
            </a:r>
            <a:endParaRPr lang="en-US" altLang="en-US" sz="240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758950" y="625475"/>
            <a:ext cx="8756650" cy="53990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tr-TR" altLang="en-US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Molekül, iki veya daha çok atomun bir araya gelmesiyle oluşur</a:t>
            </a:r>
            <a:r>
              <a:rPr lang="en-US" altLang="en-US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tr-TR" altLang="en-US" sz="16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tr-TR" altLang="en-US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Her molekülün kimyasal bir formülü vardır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tr-TR" altLang="en-US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Kimyasal formül: molekülde hangi atomların bulunduğunu ve hangi oranda bulundukları hakkında bilgi verir.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tr-TR" altLang="en-US" sz="1600" dirty="0">
                <a:solidFill>
                  <a:srgbClr val="000000"/>
                </a:solidFill>
              </a:rPr>
              <a:t>Bir molekül sadece iki atomdan (aynı atomlar) oluşmuşsa </a:t>
            </a:r>
            <a:r>
              <a:rPr lang="tr-TR" altLang="en-US" sz="1600" dirty="0" err="1">
                <a:solidFill>
                  <a:srgbClr val="000000"/>
                </a:solidFill>
              </a:rPr>
              <a:t>diatomik</a:t>
            </a:r>
            <a:r>
              <a:rPr lang="tr-TR" altLang="en-US" sz="1600" dirty="0">
                <a:solidFill>
                  <a:srgbClr val="000000"/>
                </a:solidFill>
              </a:rPr>
              <a:t> molekül adını alır.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tr-TR" altLang="en-US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Moleküllerden oluşan bileşiklere molekül bileşikleri adı verilir.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tr-TR" altLang="en-US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Bu bileşikler en az iki farklı atom içerirler. Molekül bileşiklerin çoğunluğu sadece ametallerden oluşur.</a:t>
            </a:r>
          </a:p>
          <a:p>
            <a:pPr marL="182563" indent="-182563">
              <a:buNone/>
              <a:tabLst>
                <a:tab pos="365125" algn="l"/>
              </a:tabLst>
              <a:defRPr/>
            </a:pPr>
            <a:r>
              <a:rPr lang="tr-TR" altLang="en-US" sz="1600" b="1" dirty="0">
                <a:solidFill>
                  <a:srgbClr val="000000"/>
                </a:solidFill>
                <a:cs typeface="Times New Roman" panose="02020603050405020304" pitchFamily="18" charset="0"/>
              </a:rPr>
              <a:t>Moleküler (bileşik) formül ve Basit Formül</a:t>
            </a:r>
          </a:p>
          <a:p>
            <a:pPr>
              <a:lnSpc>
                <a:spcPct val="130000"/>
              </a:lnSpc>
              <a:tabLst>
                <a:tab pos="365125" algn="l"/>
              </a:tabLst>
              <a:defRPr/>
            </a:pPr>
            <a:r>
              <a:rPr lang="tr-TR" altLang="en-US" sz="1600" b="1" dirty="0">
                <a:solidFill>
                  <a:srgbClr val="000000"/>
                </a:solidFill>
                <a:cs typeface="Times New Roman" panose="02020603050405020304" pitchFamily="18" charset="0"/>
              </a:rPr>
              <a:t>Moleküler (Bileşik) Formülü: </a:t>
            </a:r>
            <a:r>
              <a:rPr lang="tr-TR" altLang="en-US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Moleküllere ait formüller ya da bileşik formülleri bir molekül yapısında yer alan atomların </a:t>
            </a:r>
            <a:r>
              <a:rPr lang="tr-TR" altLang="en-US" sz="1600" b="1" dirty="0">
                <a:solidFill>
                  <a:srgbClr val="000000"/>
                </a:solidFill>
                <a:cs typeface="Times New Roman" panose="02020603050405020304" pitchFamily="18" charset="0"/>
              </a:rPr>
              <a:t>türü</a:t>
            </a:r>
            <a:r>
              <a:rPr lang="tr-TR" altLang="en-US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 ve </a:t>
            </a:r>
            <a:r>
              <a:rPr lang="tr-TR" altLang="en-US" sz="1600" b="1" dirty="0">
                <a:solidFill>
                  <a:srgbClr val="000000"/>
                </a:solidFill>
                <a:cs typeface="Times New Roman" panose="02020603050405020304" pitchFamily="18" charset="0"/>
              </a:rPr>
              <a:t>sayısı</a:t>
            </a:r>
            <a:r>
              <a:rPr lang="tr-TR" altLang="en-US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 hakkında bilgi verir.</a:t>
            </a:r>
          </a:p>
          <a:p>
            <a:pPr lvl="1">
              <a:lnSpc>
                <a:spcPct val="130000"/>
              </a:lnSpc>
              <a:tabLst>
                <a:tab pos="365125" algn="l"/>
              </a:tabLst>
              <a:defRPr/>
            </a:pPr>
            <a:r>
              <a:rPr lang="pl-PL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H</a:t>
            </a:r>
            <a:r>
              <a:rPr lang="pl-PL" altLang="en-US" sz="17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pl-PL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O, CO</a:t>
            </a:r>
            <a:r>
              <a:rPr lang="pl-PL" altLang="en-US" sz="17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pl-PL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, CO, CH</a:t>
            </a:r>
            <a:r>
              <a:rPr lang="tr-TR" altLang="en-US" sz="17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pl-PL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, H</a:t>
            </a:r>
            <a:r>
              <a:rPr lang="pl-PL" altLang="en-US" sz="17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pl-PL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O</a:t>
            </a:r>
            <a:r>
              <a:rPr lang="pl-PL" altLang="en-US" sz="17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pl-PL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, O</a:t>
            </a:r>
            <a:r>
              <a:rPr lang="pl-PL" altLang="en-US" sz="17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pl-PL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, C</a:t>
            </a:r>
            <a:r>
              <a:rPr lang="pl-PL" altLang="en-US" sz="17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pl-PL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H</a:t>
            </a:r>
            <a:r>
              <a:rPr lang="tr-TR" altLang="en-US" sz="17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pl-PL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tr-TR" altLang="en-US" sz="17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tabLst>
                <a:tab pos="365125" algn="l"/>
              </a:tabLst>
              <a:defRPr/>
            </a:pPr>
            <a:r>
              <a:rPr lang="tr-TR" altLang="en-US" sz="1600" b="1" dirty="0">
                <a:solidFill>
                  <a:srgbClr val="000000"/>
                </a:solidFill>
                <a:cs typeface="Times New Roman" panose="02020603050405020304" pitchFamily="18" charset="0"/>
              </a:rPr>
              <a:t>Basit Formüller </a:t>
            </a:r>
            <a:r>
              <a:rPr lang="tr-TR" altLang="en-US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bir bileşikteki tüm atomların türü ve </a:t>
            </a:r>
            <a:r>
              <a:rPr lang="tr-TR" altLang="en-US" sz="1600" b="1" dirty="0">
                <a:solidFill>
                  <a:srgbClr val="000000"/>
                </a:solidFill>
                <a:cs typeface="Times New Roman" panose="02020603050405020304" pitchFamily="18" charset="0"/>
              </a:rPr>
              <a:t>birbirine</a:t>
            </a:r>
            <a:r>
              <a:rPr lang="tr-TR" altLang="en-US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tr-TR" altLang="en-US" sz="1600" b="1" dirty="0">
                <a:solidFill>
                  <a:srgbClr val="000000"/>
                </a:solidFill>
                <a:cs typeface="Times New Roman" panose="02020603050405020304" pitchFamily="18" charset="0"/>
              </a:rPr>
              <a:t>oranı</a:t>
            </a:r>
            <a:r>
              <a:rPr lang="tr-TR" altLang="en-US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 hakkında bilgi verir. Yani bir referans atoma göre en küçük tam sayıyı verecek şekilde bileşikteki atomların oranı hakkında bilgi verir. </a:t>
            </a:r>
          </a:p>
          <a:p>
            <a:pPr lvl="1">
              <a:lnSpc>
                <a:spcPct val="130000"/>
              </a:lnSpc>
              <a:tabLst>
                <a:tab pos="365125" algn="l"/>
              </a:tabLst>
              <a:defRPr/>
            </a:pPr>
            <a:r>
              <a:rPr lang="pl-PL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HO</a:t>
            </a:r>
            <a:r>
              <a:rPr lang="tr-TR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tr-TR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l-PL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H</a:t>
            </a:r>
            <a:r>
              <a:rPr lang="pl-PL" altLang="en-US" sz="17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pl-PL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O</a:t>
            </a:r>
            <a:r>
              <a:rPr lang="pl-PL" altLang="en-US" sz="17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tr-TR" altLang="en-US" sz="17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tr-TR" altLang="en-US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bileşiğinin, ve </a:t>
            </a:r>
            <a:r>
              <a:rPr lang="pl-PL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CH</a:t>
            </a:r>
            <a:r>
              <a:rPr lang="tr-TR" altLang="en-US" sz="17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tr-TR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tr-TR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pl-PL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  <a:r>
              <a:rPr lang="pl-PL" altLang="en-US" sz="17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pl-PL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H</a:t>
            </a:r>
            <a:r>
              <a:rPr lang="tr-TR" altLang="en-US" sz="17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 </a:t>
            </a:r>
            <a:r>
              <a:rPr lang="tr-TR" altLang="en-US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bileşiğinin basit formülüdür</a:t>
            </a:r>
            <a:r>
              <a:rPr lang="pl-PL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tr-TR" altLang="en-US" sz="17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182563" indent="-182563">
              <a:buNone/>
              <a:tabLst>
                <a:tab pos="365125" algn="l"/>
              </a:tabLst>
              <a:defRPr/>
            </a:pPr>
            <a:r>
              <a:rPr lang="tr-TR" altLang="en-US" sz="1600" dirty="0"/>
              <a:t>Diğer taraftan basit ve bileşik formülleri aynı olabilir:</a:t>
            </a:r>
            <a:r>
              <a:rPr lang="pl-PL" altLang="en-US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 H</a:t>
            </a:r>
            <a:r>
              <a:rPr lang="pl-PL" altLang="en-US" sz="16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pl-PL" altLang="en-US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O, CO</a:t>
            </a:r>
            <a:r>
              <a:rPr lang="pl-PL" altLang="en-US" sz="16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pl-PL" altLang="en-US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, CO, CH</a:t>
            </a:r>
            <a:r>
              <a:rPr lang="tr-TR" altLang="en-US" sz="16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pl-PL" altLang="en-US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, O</a:t>
            </a:r>
            <a:r>
              <a:rPr lang="pl-PL" altLang="en-US" sz="16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tr-TR" altLang="en-US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 gibi.</a:t>
            </a:r>
            <a:endParaRPr lang="tr-TR" altLang="en-US" sz="1600" dirty="0"/>
          </a:p>
          <a:p>
            <a:pPr eaLnBrk="1" hangingPunct="1">
              <a:lnSpc>
                <a:spcPct val="120000"/>
              </a:lnSpc>
              <a:defRPr/>
            </a:pPr>
            <a:endParaRPr lang="tr-TR" altLang="en-US" sz="16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5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88913"/>
            <a:ext cx="7924800" cy="381000"/>
          </a:xfrm>
        </p:spPr>
        <p:txBody>
          <a:bodyPr/>
          <a:lstStyle/>
          <a:p>
            <a:pPr eaLnBrk="1" hangingPunct="1"/>
            <a:r>
              <a:rPr lang="en-US" altLang="en-US" sz="1600"/>
              <a:t>Diatomi</a:t>
            </a:r>
            <a:r>
              <a:rPr lang="tr-TR" altLang="en-US" sz="1600"/>
              <a:t>k</a:t>
            </a:r>
            <a:r>
              <a:rPr lang="en-US" altLang="en-US" sz="1600"/>
              <a:t> </a:t>
            </a:r>
            <a:r>
              <a:rPr lang="tr-TR" altLang="en-US" sz="1600"/>
              <a:t>Moleküller: Doğada 7 element iki atomlu moleküller halinde bulunur</a:t>
            </a:r>
            <a:endParaRPr lang="en-US" altLang="en-US" sz="16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791200" y="803276"/>
            <a:ext cx="4572000" cy="587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1600"/>
              <a:t>	</a:t>
            </a:r>
            <a:endParaRPr lang="tr-TR" altLang="en-US" sz="1600"/>
          </a:p>
        </p:txBody>
      </p:sp>
      <p:pic>
        <p:nvPicPr>
          <p:cNvPr id="11268" name="Picture 4" descr="02_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3"/>
          <a:stretch>
            <a:fillRect/>
          </a:stretch>
        </p:blipFill>
        <p:spPr>
          <a:xfrm>
            <a:off x="2209801" y="496889"/>
            <a:ext cx="3387725" cy="1330325"/>
          </a:xfrm>
        </p:spPr>
      </p:pic>
      <p:pic>
        <p:nvPicPr>
          <p:cNvPr id="1126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74914"/>
            <a:ext cx="2209800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2"/>
          <p:cNvSpPr txBox="1">
            <a:spLocks noChangeArrowheads="1"/>
          </p:cNvSpPr>
          <p:nvPr/>
        </p:nvSpPr>
        <p:spPr bwMode="auto">
          <a:xfrm>
            <a:off x="1779588" y="2084388"/>
            <a:ext cx="518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85800"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85800"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85800"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85800"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tr-TR" altLang="en-US" sz="1800" b="1">
                <a:solidFill>
                  <a:schemeClr val="tx1"/>
                </a:solidFill>
              </a:rPr>
              <a:t>Yapısal Formüller</a:t>
            </a:r>
            <a:endParaRPr lang="en-US" altLang="en-US" sz="1800" b="1">
              <a:solidFill>
                <a:schemeClr val="tx1"/>
              </a:solidFill>
            </a:endParaRPr>
          </a:p>
        </p:txBody>
      </p:sp>
      <p:sp>
        <p:nvSpPr>
          <p:cNvPr id="11271" name="Rectangle 2"/>
          <p:cNvSpPr txBox="1">
            <a:spLocks noChangeArrowheads="1"/>
          </p:cNvSpPr>
          <p:nvPr/>
        </p:nvSpPr>
        <p:spPr bwMode="auto">
          <a:xfrm>
            <a:off x="3657600" y="2554288"/>
            <a:ext cx="518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85800"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85800"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85800"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85800"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tr-TR" altLang="en-US" sz="1800">
                <a:solidFill>
                  <a:schemeClr val="tx1"/>
                </a:solidFill>
              </a:rPr>
              <a:t>Yapısal Formül</a:t>
            </a: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272" name="Rectangle 2"/>
          <p:cNvSpPr txBox="1">
            <a:spLocks noChangeArrowheads="1"/>
          </p:cNvSpPr>
          <p:nvPr/>
        </p:nvSpPr>
        <p:spPr bwMode="auto">
          <a:xfrm>
            <a:off x="3657600" y="3544888"/>
            <a:ext cx="518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85800"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85800"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85800"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85800"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tr-TR" altLang="en-US" sz="1800">
                <a:solidFill>
                  <a:schemeClr val="tx1"/>
                </a:solidFill>
              </a:rPr>
              <a:t>Perspektif çizim (Fischer projeksiyonu)</a:t>
            </a: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273" name="Rectangle 2"/>
          <p:cNvSpPr txBox="1">
            <a:spLocks noChangeArrowheads="1"/>
          </p:cNvSpPr>
          <p:nvPr/>
        </p:nvSpPr>
        <p:spPr bwMode="auto">
          <a:xfrm>
            <a:off x="3657600" y="4611688"/>
            <a:ext cx="518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85800"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85800"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85800"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85800"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tr-TR" altLang="en-US" sz="1800">
                <a:solidFill>
                  <a:schemeClr val="tx1"/>
                </a:solidFill>
              </a:rPr>
              <a:t>Top-Çubuk Modeli</a:t>
            </a: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274" name="Rectangle 2"/>
          <p:cNvSpPr txBox="1">
            <a:spLocks noChangeArrowheads="1"/>
          </p:cNvSpPr>
          <p:nvPr/>
        </p:nvSpPr>
        <p:spPr bwMode="auto">
          <a:xfrm>
            <a:off x="3657600" y="5791200"/>
            <a:ext cx="518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85800"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85800"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85800"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85800"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tr-TR" altLang="en-US" sz="1800">
                <a:solidFill>
                  <a:schemeClr val="tx1"/>
                </a:solidFill>
              </a:rPr>
              <a:t>Uzay-Dolgu  Modeli</a:t>
            </a:r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28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133600" y="228601"/>
            <a:ext cx="7886700" cy="5492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en-US" smtClean="0">
                <a:latin typeface="Comic Sans MS" panose="030F0702030302020204" pitchFamily="66" charset="0"/>
              </a:rPr>
              <a:t>İyonlar</a:t>
            </a:r>
            <a:endParaRPr lang="en-US" altLang="en-US" smtClean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3657601"/>
            <a:ext cx="8153400" cy="25193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tr-TR" altLang="en-US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Atomların elektron kazanması ve kaybetmesiyle oluşan yüklü yapılara İYON denir.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tr-TR" altLang="en-US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Gene olarak metal atomları elektron kaybetmeye ve ametal atomları elektron kazanmaya meyillidirler. Bu yüzden: 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tr-TR" altLang="en-US" sz="1300" b="1" dirty="0">
                <a:solidFill>
                  <a:srgbClr val="000000"/>
                </a:solidFill>
                <a:cs typeface="Times New Roman" panose="02020603050405020304" pitchFamily="18" charset="0"/>
              </a:rPr>
              <a:t>Katyonlar</a:t>
            </a:r>
            <a:r>
              <a:rPr lang="tr-TR" altLang="en-US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 pozitif yüklü iyonlardır ve periyodik tablonun sol tarafında yer alan elementlerden oluşurlar.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tr-TR" altLang="en-US" sz="1300" b="1" dirty="0">
                <a:solidFill>
                  <a:srgbClr val="000000"/>
                </a:solidFill>
                <a:cs typeface="Times New Roman" panose="02020603050405020304" pitchFamily="18" charset="0"/>
              </a:rPr>
              <a:t>Anyonlar</a:t>
            </a:r>
            <a:r>
              <a:rPr lang="tr-TR" altLang="en-US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 negatif yüklü iyonlardır ve periyodik tablonun sağ tarafında yer alan elementlerden oluşurlar.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tr-TR" altLang="en-US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Eğer moleküllerden ayrılan iyonlar olursa ve geri kalan yapı kararlı yapıysa ( kolayca iyonlaşmıyorsa)</a:t>
            </a:r>
            <a:r>
              <a:rPr lang="en-US" altLang="en-US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tr-TR" altLang="en-US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bu yapılara çok atomlu iyonlar veya </a:t>
            </a:r>
            <a:r>
              <a:rPr lang="tr-TR" altLang="en-US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poliatomik</a:t>
            </a:r>
            <a:r>
              <a:rPr lang="tr-TR" altLang="en-US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 iyonlar denir. (ör:</a:t>
            </a:r>
            <a:r>
              <a:rPr lang="en-US" altLang="en-US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 SO</a:t>
            </a:r>
            <a:r>
              <a:rPr lang="en-US" altLang="en-US" sz="1400" baseline="-30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1400" baseline="30000" dirty="0">
                <a:solidFill>
                  <a:srgbClr val="000000"/>
                </a:solidFill>
                <a:cs typeface="Times New Roman" panose="02020603050405020304" pitchFamily="18" charset="0"/>
              </a:rPr>
              <a:t>2–</a:t>
            </a:r>
            <a:r>
              <a:rPr lang="en-US" altLang="en-US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, NO</a:t>
            </a:r>
            <a:r>
              <a:rPr lang="en-US" altLang="en-US" sz="1400" baseline="-30000" dirty="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1400" baseline="30000" dirty="0">
                <a:solidFill>
                  <a:srgbClr val="000000"/>
                </a:solidFill>
                <a:cs typeface="Times New Roman" panose="02020603050405020304" pitchFamily="18" charset="0"/>
              </a:rPr>
              <a:t>–</a:t>
            </a:r>
            <a:r>
              <a:rPr lang="en-US" altLang="en-US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).</a:t>
            </a:r>
            <a:endParaRPr lang="en-US" altLang="en-US" sz="16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120000"/>
              </a:lnSpc>
              <a:defRPr/>
            </a:pPr>
            <a:endParaRPr lang="tr-TR" altLang="en-US" sz="13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tr-TR" altLang="en-US" sz="16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tr-TR" altLang="en-US" sz="16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229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990600"/>
            <a:ext cx="69373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38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6440"/>
            <a:ext cx="10515600" cy="592818"/>
          </a:xfrm>
        </p:spPr>
        <p:txBody>
          <a:bodyPr>
            <a:normAutofit/>
          </a:bodyPr>
          <a:lstStyle/>
          <a:p>
            <a:r>
              <a:rPr lang="tr-TR" sz="2800" dirty="0" smtClean="0"/>
              <a:t> </a:t>
            </a:r>
            <a:r>
              <a:rPr lang="en-US" sz="2800" dirty="0" err="1" smtClean="0"/>
              <a:t>Kimyasal</a:t>
            </a:r>
            <a:r>
              <a:rPr lang="en-US" sz="2800" dirty="0" smtClean="0"/>
              <a:t> </a:t>
            </a:r>
            <a:r>
              <a:rPr lang="en-US" sz="2800" dirty="0" err="1" smtClean="0"/>
              <a:t>Bağlar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9258"/>
            <a:ext cx="10515600" cy="5407705"/>
          </a:xfrm>
        </p:spPr>
        <p:txBody>
          <a:bodyPr/>
          <a:lstStyle/>
          <a:p>
            <a:pPr algn="just"/>
            <a:r>
              <a:rPr lang="tr-T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Elementlerin en küçük temel kimyasal yapı taşı atomlardır</a:t>
            </a:r>
            <a:r>
              <a:rPr lang="tr-TR" altLang="en-US" dirty="0">
                <a:latin typeface="Times New Roman" panose="02020603050405020304" pitchFamily="18" charset="0"/>
              </a:rPr>
              <a:t> 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İki </a:t>
            </a:r>
            <a:r>
              <a:rPr lang="tr-T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 bir molekül oluşturmak üzere yan yana geldiklerinde elektronlar her iki atomun çekirdek ve elektronlarının etkisi altına girerler. </a:t>
            </a:r>
            <a:r>
              <a:rPr lang="tr-TR" altLang="en-US" dirty="0">
                <a:latin typeface="Times New Roman" panose="02020603050405020304" pitchFamily="18" charset="0"/>
              </a:rPr>
              <a:t>K</a:t>
            </a:r>
            <a:r>
              <a:rPr lang="tr-T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arşılıklı etkileşimler sonunda atomlar yeni bir düzenlenme ile kararlı bir yapıya ulaşırlar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duzenlenmeyle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olusan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etkileşme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kimyasal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bağ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denir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altLang="en-US" dirty="0"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317" y="3473110"/>
            <a:ext cx="5947425" cy="262440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78224" y="333375"/>
            <a:ext cx="1114761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tr-T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İki atom bir molekül oluşturmak üzere yan yana geldiklerinde elektronlar her iki atomun çekirdek ve elektronlarının etkisi altına girerler. </a:t>
            </a:r>
            <a:r>
              <a:rPr lang="tr-TR" altLang="en-US" sz="3200" dirty="0">
                <a:latin typeface="Times New Roman" panose="02020603050405020304" pitchFamily="18" charset="0"/>
              </a:rPr>
              <a:t>K</a:t>
            </a:r>
            <a:r>
              <a:rPr lang="tr-T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arşılıklı etkileşimler sonunda atomlar yeni bir </a:t>
            </a:r>
            <a:r>
              <a:rPr lang="tr-TR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düzenlenme yoluyla </a:t>
            </a:r>
            <a:r>
              <a:rPr lang="tr-T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kararlı bir yapıya </a:t>
            </a:r>
            <a:r>
              <a:rPr lang="tr-TR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ulaşırlar. </a:t>
            </a:r>
            <a:endParaRPr lang="tr-TR" altLang="en-US" sz="3200" dirty="0">
              <a:latin typeface="Times New Roman" panose="02020603050405020304" pitchFamily="18" charset="0"/>
            </a:endParaRPr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06" y="2566429"/>
            <a:ext cx="43910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1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47263" y="969590"/>
            <a:ext cx="4998720" cy="535052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err="1"/>
              <a:t>İyonik</a:t>
            </a:r>
            <a:r>
              <a:rPr lang="en-US" dirty="0"/>
              <a:t> (</a:t>
            </a:r>
            <a:r>
              <a:rPr lang="en-US" dirty="0" err="1"/>
              <a:t>elektrovalent</a:t>
            </a:r>
            <a:r>
              <a:rPr lang="en-US" dirty="0"/>
              <a:t>) </a:t>
            </a:r>
            <a:r>
              <a:rPr lang="en-US" dirty="0" err="1"/>
              <a:t>bağlar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Kovalent</a:t>
            </a:r>
            <a:r>
              <a:rPr lang="en-US" dirty="0"/>
              <a:t> </a:t>
            </a:r>
            <a:r>
              <a:rPr lang="en-US" dirty="0" err="1"/>
              <a:t>bağlar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Ko-ordinat</a:t>
            </a:r>
            <a:r>
              <a:rPr lang="en-US" dirty="0"/>
              <a:t> (dative </a:t>
            </a:r>
            <a:r>
              <a:rPr lang="en-US" dirty="0" err="1"/>
              <a:t>kovalent</a:t>
            </a:r>
            <a:r>
              <a:rPr lang="en-US" dirty="0"/>
              <a:t>) </a:t>
            </a:r>
            <a:r>
              <a:rPr lang="en-US" dirty="0" err="1" smtClean="0"/>
              <a:t>bağlar</a:t>
            </a:r>
            <a:endParaRPr lang="tr-TR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tr-TR" sz="30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Bağ Özelliğinde olmayan Güçlü </a:t>
            </a:r>
            <a:r>
              <a:rPr lang="tr-TR" sz="3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Etkileşimler: </a:t>
            </a:r>
            <a:endParaRPr lang="tr-TR" sz="3000" b="1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err="1" smtClean="0"/>
              <a:t>Hidrojen</a:t>
            </a:r>
            <a:r>
              <a:rPr lang="en-US" dirty="0" smtClean="0"/>
              <a:t> </a:t>
            </a:r>
            <a:r>
              <a:rPr lang="en-US" dirty="0" err="1"/>
              <a:t>bağları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Metalik</a:t>
            </a:r>
            <a:r>
              <a:rPr lang="en-US" dirty="0"/>
              <a:t> </a:t>
            </a:r>
            <a:r>
              <a:rPr lang="en-US" dirty="0" err="1"/>
              <a:t>bağlar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Van der Waals </a:t>
            </a:r>
            <a:r>
              <a:rPr lang="en-US" dirty="0" err="1"/>
              <a:t>kuvvetleri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45141" y="320163"/>
            <a:ext cx="2910207" cy="500061"/>
          </a:xfrm>
        </p:spPr>
        <p:txBody>
          <a:bodyPr>
            <a:noAutofit/>
          </a:bodyPr>
          <a:lstStyle/>
          <a:p>
            <a:pPr eaLnBrk="1" hangingPunct="1"/>
            <a:r>
              <a:rPr lang="tr-T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Kimyasal bağlar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42365" y="1143000"/>
            <a:ext cx="341947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tr-TR" altLang="en-US" sz="2400" dirty="0"/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92" y="227293"/>
            <a:ext cx="562927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3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2"/>
          </p:nvPr>
        </p:nvPicPr>
        <p:blipFill rotWithShape="1">
          <a:blip r:embed="rId2"/>
          <a:srcRect t="77052"/>
          <a:stretch/>
        </p:blipFill>
        <p:spPr>
          <a:xfrm>
            <a:off x="2042924" y="2585259"/>
            <a:ext cx="4370275" cy="63201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68941" y="896470"/>
            <a:ext cx="8626511" cy="2424954"/>
          </a:xfrm>
        </p:spPr>
        <p:txBody>
          <a:bodyPr/>
          <a:lstStyle/>
          <a:p>
            <a:pPr algn="just"/>
            <a:r>
              <a:rPr lang="tr-TR" altLang="en-US" sz="2400" dirty="0">
                <a:latin typeface="Times New Roman" panose="02020603050405020304" pitchFamily="18" charset="0"/>
              </a:rPr>
              <a:t>Atomlar, elektron kazanarak ya da kaybederek </a:t>
            </a:r>
            <a:r>
              <a:rPr lang="tr-TR" altLang="en-US" sz="2400" b="1" i="1" dirty="0">
                <a:latin typeface="Times New Roman" panose="02020603050405020304" pitchFamily="18" charset="0"/>
              </a:rPr>
              <a:t>iyon</a:t>
            </a:r>
            <a:r>
              <a:rPr lang="tr-TR" altLang="en-US" sz="2400" dirty="0">
                <a:latin typeface="Times New Roman" panose="02020603050405020304" pitchFamily="18" charset="0"/>
              </a:rPr>
              <a:t> adı verilen yüklü </a:t>
            </a:r>
            <a:r>
              <a:rPr lang="tr-TR" altLang="en-US" sz="2400" dirty="0" smtClean="0">
                <a:latin typeface="Times New Roman" panose="02020603050405020304" pitchFamily="18" charset="0"/>
              </a:rPr>
              <a:t>parçacıklara dönüşürler</a:t>
            </a:r>
          </a:p>
          <a:p>
            <a:pPr algn="just"/>
            <a:r>
              <a:rPr lang="tr-TR" altLang="en-US" sz="2400" dirty="0" smtClean="0">
                <a:latin typeface="Times New Roman" panose="02020603050405020304" pitchFamily="18" charset="0"/>
              </a:rPr>
              <a:t>Zıt </a:t>
            </a:r>
            <a:r>
              <a:rPr lang="tr-TR" altLang="en-US" sz="2400" dirty="0">
                <a:latin typeface="Times New Roman" panose="02020603050405020304" pitchFamily="18" charset="0"/>
              </a:rPr>
              <a:t>yüklü iyonlar arasındaki çekim kuvveti sonucu </a:t>
            </a:r>
            <a:r>
              <a:rPr lang="tr-TR" altLang="en-US" sz="2400" b="1" dirty="0" smtClean="0">
                <a:latin typeface="Times New Roman" panose="02020603050405020304" pitchFamily="18" charset="0"/>
              </a:rPr>
              <a:t>iyonik </a:t>
            </a:r>
            <a:r>
              <a:rPr lang="tr-TR" altLang="en-US" sz="2400" b="1" dirty="0">
                <a:latin typeface="Times New Roman" panose="02020603050405020304" pitchFamily="18" charset="0"/>
              </a:rPr>
              <a:t>bağlar</a:t>
            </a:r>
            <a:r>
              <a:rPr lang="tr-TR" altLang="en-US" sz="2400" dirty="0">
                <a:latin typeface="Times New Roman" panose="02020603050405020304" pitchFamily="18" charset="0"/>
              </a:rPr>
              <a:t> oluşur.</a:t>
            </a:r>
          </a:p>
          <a:p>
            <a:pPr algn="just"/>
            <a:endParaRPr lang="en-US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68942" y="376517"/>
            <a:ext cx="5867400" cy="51995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en-US" sz="2800" dirty="0"/>
              <a:t>İyonik (</a:t>
            </a:r>
            <a:r>
              <a:rPr lang="tr-TR" altLang="en-US" sz="2800" dirty="0" err="1"/>
              <a:t>elektrovalent</a:t>
            </a:r>
            <a:r>
              <a:rPr lang="tr-TR" altLang="en-US" sz="2800" dirty="0"/>
              <a:t>) bağlar</a:t>
            </a: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2"/>
          <a:srcRect l="27678" r="26201" b="25605"/>
          <a:stretch/>
        </p:blipFill>
        <p:spPr>
          <a:xfrm>
            <a:off x="8895452" y="230125"/>
            <a:ext cx="3173506" cy="3226002"/>
          </a:xfrm>
          <a:prstGeom prst="rect">
            <a:avLst/>
          </a:prstGeom>
        </p:spPr>
      </p:pic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370449" y="3590830"/>
            <a:ext cx="10363200" cy="474663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Kovalent</a:t>
            </a:r>
            <a:r>
              <a:rPr lang="tr-TR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bağlar</a:t>
            </a:r>
            <a:r>
              <a:rPr lang="tr-TR" altLang="en-US" sz="2800" dirty="0" smtClean="0">
                <a:latin typeface="Times New Roman" panose="02020603050405020304" pitchFamily="18" charset="0"/>
              </a:rPr>
              <a:t> </a:t>
            </a:r>
            <a:endParaRPr lang="tr-TR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9" name="Content Placeholder 1"/>
          <p:cNvSpPr txBox="1">
            <a:spLocks/>
          </p:cNvSpPr>
          <p:nvPr/>
        </p:nvSpPr>
        <p:spPr>
          <a:xfrm>
            <a:off x="268941" y="4052091"/>
            <a:ext cx="8310114" cy="116303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altLang="en-US" sz="2400" dirty="0" smtClean="0">
                <a:latin typeface="Times New Roman" panose="02020603050405020304" pitchFamily="18" charset="0"/>
              </a:rPr>
              <a:t>İ</a:t>
            </a:r>
            <a:r>
              <a:rPr lang="tr-TR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 atom arasında ortaklaşa kullanılan elektron çiftinden oluşan  bağlardır</a:t>
            </a:r>
          </a:p>
          <a:p>
            <a:pPr algn="just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5452" y="3590830"/>
            <a:ext cx="2615411" cy="2773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761" y="5036246"/>
            <a:ext cx="7254869" cy="128027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3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yg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ygi" id="{BE5F7811-18FA-493A-BF0B-828855E033CA}" vid="{9DE22B3A-B843-4A5C-8556-D9CE1CBA2F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Theme1ygi</Template>
  <TotalTime>1</TotalTime>
  <Words>709</Words>
  <Application>Microsoft Office PowerPoint</Application>
  <PresentationFormat>Widescreen</PresentationFormat>
  <Paragraphs>81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ＭＳ Ｐゴシック</vt:lpstr>
      <vt:lpstr>Arial</vt:lpstr>
      <vt:lpstr>Calibri</vt:lpstr>
      <vt:lpstr>Cambria</vt:lpstr>
      <vt:lpstr>Comic Sans MS</vt:lpstr>
      <vt:lpstr>Times New Roman</vt:lpstr>
      <vt:lpstr>Wingdings</vt:lpstr>
      <vt:lpstr>Wingdings 2</vt:lpstr>
      <vt:lpstr>Theme1ygi</vt:lpstr>
      <vt:lpstr>Kimyasal Bağlar</vt:lpstr>
      <vt:lpstr>PowerPoint Presentation</vt:lpstr>
      <vt:lpstr>Molekül ve molekül Bileşikler</vt:lpstr>
      <vt:lpstr>Diatomik Moleküller: Doğada 7 element iki atomlu moleküller halinde bulunur</vt:lpstr>
      <vt:lpstr>İyonlar</vt:lpstr>
      <vt:lpstr> Kimyasal Bağlar</vt:lpstr>
      <vt:lpstr>PowerPoint Presentation</vt:lpstr>
      <vt:lpstr>Kimyasal bağlar</vt:lpstr>
      <vt:lpstr>İyonik (elektrovalent) bağlar</vt:lpstr>
      <vt:lpstr>Ko-ordinat (dative kovalent) bağlar</vt:lpstr>
      <vt:lpstr>Kimyasal bağlar</vt:lpstr>
      <vt:lpstr>İyonik (elektrovalent) bağlar</vt:lpstr>
      <vt:lpstr>Nonpolar (apolar) kovalent bağ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Kimyasal Bağlar</dc:title>
  <dc:creator>Doc. Dr. Y.Isgor</dc:creator>
  <cp:lastModifiedBy>Doc. Dr. Y.Isgor</cp:lastModifiedBy>
  <cp:revision>2</cp:revision>
  <dcterms:created xsi:type="dcterms:W3CDTF">2018-04-26T11:41:02Z</dcterms:created>
  <dcterms:modified xsi:type="dcterms:W3CDTF">2018-04-26T12:05:05Z</dcterms:modified>
</cp:coreProperties>
</file>