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F6C7CA29-558E-2F46-9395-F0EE7CF0B36A}"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178354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6C7CA29-558E-2F46-9395-F0EE7CF0B36A}"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414465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6C7CA29-558E-2F46-9395-F0EE7CF0B36A}"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437770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6C7CA29-558E-2F46-9395-F0EE7CF0B36A}"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344513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F6C7CA29-558E-2F46-9395-F0EE7CF0B36A}"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2130958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F6C7CA29-558E-2F46-9395-F0EE7CF0B36A}"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63951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F6C7CA29-558E-2F46-9395-F0EE7CF0B36A}"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682903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F6C7CA29-558E-2F46-9395-F0EE7CF0B36A}"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77962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C7CA29-558E-2F46-9395-F0EE7CF0B36A}"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044281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6C7CA29-558E-2F46-9395-F0EE7CF0B36A}"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29182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6C7CA29-558E-2F46-9395-F0EE7CF0B36A}"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580F8-6E57-C645-8015-037B6FA8F397}" type="slidenum">
              <a:rPr lang="en-US" smtClean="0"/>
              <a:t>‹#›</a:t>
            </a:fld>
            <a:endParaRPr lang="en-US"/>
          </a:p>
        </p:txBody>
      </p:sp>
    </p:spTree>
    <p:extLst>
      <p:ext uri="{BB962C8B-B14F-4D97-AF65-F5344CB8AC3E}">
        <p14:creationId xmlns:p14="http://schemas.microsoft.com/office/powerpoint/2010/main" val="38754848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7CA29-558E-2F46-9395-F0EE7CF0B36A}"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580F8-6E57-C645-8015-037B6FA8F397}" type="slidenum">
              <a:rPr lang="en-US" smtClean="0"/>
              <a:t>‹#›</a:t>
            </a:fld>
            <a:endParaRPr lang="en-US"/>
          </a:p>
        </p:txBody>
      </p:sp>
    </p:spTree>
    <p:extLst>
      <p:ext uri="{BB962C8B-B14F-4D97-AF65-F5344CB8AC3E}">
        <p14:creationId xmlns:p14="http://schemas.microsoft.com/office/powerpoint/2010/main" val="997304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www.idefix.com/" TargetMode="External"/><Relationship Id="rId4" Type="http://schemas.openxmlformats.org/officeDocument/2006/relationships/hyperlink" Target="http://www.hepsiburada.com/" TargetMode="External"/><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hyperlink" Target="http://kitap.antoloji.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 Id="rId3"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47664" y="2636912"/>
            <a:ext cx="6908304" cy="1462980"/>
          </a:xfrm>
        </p:spPr>
        <p:txBody>
          <a:bodyPr/>
          <a:lstStyle/>
          <a:p>
            <a:r>
              <a:rPr lang="tr-TR" b="1" dirty="0" smtClean="0">
                <a:solidFill>
                  <a:srgbClr val="7030A0"/>
                </a:solidFill>
                <a:latin typeface="Times New Roman" pitchFamily="18" charset="0"/>
                <a:cs typeface="Times New Roman" pitchFamily="18" charset="0"/>
              </a:rPr>
              <a:t>TURİZMDE REHBERLİK</a:t>
            </a:r>
            <a:endParaRPr lang="tr-TR" b="1" dirty="0">
              <a:solidFill>
                <a:srgbClr val="7030A0"/>
              </a:solidFill>
              <a:latin typeface="Times New Roman" pitchFamily="18" charset="0"/>
              <a:cs typeface="Times New Roman" pitchFamily="18" charset="0"/>
            </a:endParaRPr>
          </a:p>
        </p:txBody>
      </p:sp>
      <p:sp>
        <p:nvSpPr>
          <p:cNvPr id="3" name="Alt Başlık 2"/>
          <p:cNvSpPr>
            <a:spLocks noGrp="1"/>
          </p:cNvSpPr>
          <p:nvPr>
            <p:ph type="subTitle" idx="1"/>
          </p:nvPr>
        </p:nvSpPr>
        <p:spPr>
          <a:xfrm>
            <a:off x="1331640" y="4671279"/>
            <a:ext cx="6624736" cy="985664"/>
          </a:xfrm>
        </p:spPr>
        <p:txBody>
          <a:bodyPr>
            <a:normAutofit/>
          </a:bodyPr>
          <a:lstStyle/>
          <a:p>
            <a:r>
              <a:rPr lang="tr-TR" b="1" dirty="0" err="1" smtClean="0">
                <a:solidFill>
                  <a:srgbClr val="C00000"/>
                </a:solidFill>
                <a:latin typeface="Times New Roman" pitchFamily="18" charset="0"/>
                <a:cs typeface="Times New Roman" pitchFamily="18" charset="0"/>
              </a:rPr>
              <a:t>Öğr</a:t>
            </a:r>
            <a:r>
              <a:rPr lang="tr-TR" b="1" dirty="0" smtClean="0">
                <a:solidFill>
                  <a:srgbClr val="C00000"/>
                </a:solidFill>
                <a:latin typeface="Times New Roman" pitchFamily="18" charset="0"/>
                <a:cs typeface="Times New Roman" pitchFamily="18" charset="0"/>
              </a:rPr>
              <a:t>. Gör. A. Özlem ÇALIK</a:t>
            </a:r>
            <a:endParaRPr lang="tr-TR" b="1" dirty="0">
              <a:solidFill>
                <a:srgbClr val="C00000"/>
              </a:solidFill>
              <a:latin typeface="Times New Roman" pitchFamily="18" charset="0"/>
              <a:cs typeface="Times New Roman" pitchFamily="18" charset="0"/>
            </a:endParaRPr>
          </a:p>
        </p:txBody>
      </p:sp>
      <p:pic>
        <p:nvPicPr>
          <p:cNvPr id="1026" name="Picture 2" descr="C:\Users\Turizm 10\Desktop\Cultural öğrenci fotoları\Cultural\cultural photos\turis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465889"/>
            <a:ext cx="2736304" cy="220942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urizm 10\Desktop\CLIPART OF TOUR GUIDE\travel_agent.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2160" y="385516"/>
            <a:ext cx="2645844" cy="2289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04551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260648"/>
            <a:ext cx="7818072" cy="5987752"/>
          </a:xfrm>
        </p:spPr>
        <p:txBody>
          <a:bodyPr>
            <a:normAutofit fontScale="92500"/>
          </a:bodyPr>
          <a:lstStyle/>
          <a:p>
            <a:pPr>
              <a:buNone/>
            </a:pPr>
            <a:r>
              <a:rPr lang="tr-TR" sz="4000" dirty="0" smtClean="0">
                <a:latin typeface="Times New Roman" pitchFamily="18" charset="0"/>
                <a:cs typeface="Times New Roman" pitchFamily="18" charset="0"/>
              </a:rPr>
              <a:t>ÖDEV : Bu dönem sonuna dek Turizm Rehberliği dersi için herhangi bir gezi, anı, seyahat  vs. kitabı okunacak. Özet ve kitabın size kattıkları </a:t>
            </a:r>
          </a:p>
          <a:p>
            <a:r>
              <a:rPr lang="tr-TR" sz="4000" dirty="0" smtClean="0">
                <a:latin typeface="Times New Roman" pitchFamily="18" charset="0"/>
                <a:cs typeface="Times New Roman" pitchFamily="18" charset="0"/>
              </a:rPr>
              <a:t>EL YAZISI İLE </a:t>
            </a:r>
          </a:p>
          <a:p>
            <a:r>
              <a:rPr lang="tr-TR" sz="4000" dirty="0" smtClean="0">
                <a:latin typeface="Times New Roman" pitchFamily="18" charset="0"/>
                <a:cs typeface="Times New Roman" pitchFamily="18" charset="0"/>
              </a:rPr>
              <a:t>EN AZ 3 SAYFA A4 KAĞIDINA</a:t>
            </a:r>
          </a:p>
          <a:p>
            <a:r>
              <a:rPr lang="tr-TR" sz="4000" dirty="0" smtClean="0">
                <a:latin typeface="Times New Roman" pitchFamily="18" charset="0"/>
                <a:cs typeface="Times New Roman" pitchFamily="18" charset="0"/>
              </a:rPr>
              <a:t>FİNALDE teslim edilecektir.</a:t>
            </a:r>
          </a:p>
          <a:p>
            <a:r>
              <a:rPr lang="tr-TR" sz="4000" dirty="0" smtClean="0">
                <a:latin typeface="Times New Roman" pitchFamily="18" charset="0"/>
                <a:cs typeface="Times New Roman" pitchFamily="18" charset="0"/>
              </a:rPr>
              <a:t>Sınıfta kimse aynı kitabı okumayacaktır</a:t>
            </a:r>
          </a:p>
        </p:txBody>
      </p:sp>
      <p:pic>
        <p:nvPicPr>
          <p:cNvPr id="133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1752" y="5308321"/>
            <a:ext cx="2232248" cy="1549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1" y="692696"/>
            <a:ext cx="805543"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9776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3314"/>
                                        </p:tgtEl>
                                        <p:attrNameLst>
                                          <p:attrName>style.visibility</p:attrName>
                                        </p:attrNameLst>
                                      </p:cBhvr>
                                      <p:to>
                                        <p:strVal val="visible"/>
                                      </p:to>
                                    </p:set>
                                    <p:anim calcmode="lin" valueType="num">
                                      <p:cBhvr additive="base">
                                        <p:cTn id="42" dur="500" fill="hold"/>
                                        <p:tgtEl>
                                          <p:spTgt spid="13314"/>
                                        </p:tgtEl>
                                        <p:attrNameLst>
                                          <p:attrName>ppt_x</p:attrName>
                                        </p:attrNameLst>
                                      </p:cBhvr>
                                      <p:tavLst>
                                        <p:tav tm="0">
                                          <p:val>
                                            <p:strVal val="#ppt_x"/>
                                          </p:val>
                                        </p:tav>
                                        <p:tav tm="100000">
                                          <p:val>
                                            <p:strVal val="#ppt_x"/>
                                          </p:val>
                                        </p:tav>
                                      </p:tavLst>
                                    </p:anim>
                                    <p:anim calcmode="lin" valueType="num">
                                      <p:cBhvr additive="base">
                                        <p:cTn id="43"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13316"/>
                                        </p:tgtEl>
                                        <p:attrNameLst>
                                          <p:attrName>style.visibility</p:attrName>
                                        </p:attrNameLst>
                                      </p:cBhvr>
                                      <p:to>
                                        <p:strVal val="visible"/>
                                      </p:to>
                                    </p:set>
                                    <p:anim calcmode="lin" valueType="num">
                                      <p:cBhvr>
                                        <p:cTn id="48" dur="500" fill="hold"/>
                                        <p:tgtEl>
                                          <p:spTgt spid="13316"/>
                                        </p:tgtEl>
                                        <p:attrNameLst>
                                          <p:attrName>ppt_w</p:attrName>
                                        </p:attrNameLst>
                                      </p:cBhvr>
                                      <p:tavLst>
                                        <p:tav tm="0">
                                          <p:val>
                                            <p:fltVal val="0"/>
                                          </p:val>
                                        </p:tav>
                                        <p:tav tm="100000">
                                          <p:val>
                                            <p:strVal val="#ppt_w"/>
                                          </p:val>
                                        </p:tav>
                                      </p:tavLst>
                                    </p:anim>
                                    <p:anim calcmode="lin" valueType="num">
                                      <p:cBhvr>
                                        <p:cTn id="49" dur="500" fill="hold"/>
                                        <p:tgtEl>
                                          <p:spTgt spid="13316"/>
                                        </p:tgtEl>
                                        <p:attrNameLst>
                                          <p:attrName>ppt_h</p:attrName>
                                        </p:attrNameLst>
                                      </p:cBhvr>
                                      <p:tavLst>
                                        <p:tav tm="0">
                                          <p:val>
                                            <p:fltVal val="0"/>
                                          </p:val>
                                        </p:tav>
                                        <p:tav tm="100000">
                                          <p:val>
                                            <p:strVal val="#ppt_h"/>
                                          </p:val>
                                        </p:tav>
                                      </p:tavLst>
                                    </p:anim>
                                    <p:animEffect transition="in" filter="fade">
                                      <p:cBhvr>
                                        <p:cTn id="50"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260648"/>
            <a:ext cx="7818072" cy="6597352"/>
          </a:xfrm>
        </p:spPr>
        <p:txBody>
          <a:bodyPr>
            <a:normAutofit fontScale="62500" lnSpcReduction="20000"/>
          </a:bodyPr>
          <a:lstStyle/>
          <a:p>
            <a:r>
              <a:rPr lang="tr-TR" sz="4000" dirty="0" err="1" smtClean="0"/>
              <a:t>Mina</a:t>
            </a:r>
            <a:r>
              <a:rPr lang="tr-TR" sz="4000" dirty="0" smtClean="0"/>
              <a:t> Urgan-Bir Dinozorun Gezileri</a:t>
            </a:r>
          </a:p>
          <a:p>
            <a:r>
              <a:rPr lang="tr-TR" sz="4000" dirty="0" err="1" smtClean="0"/>
              <a:t>Alain</a:t>
            </a:r>
            <a:r>
              <a:rPr lang="tr-TR" sz="4000" dirty="0" smtClean="0"/>
              <a:t> de </a:t>
            </a:r>
            <a:r>
              <a:rPr lang="tr-TR" sz="4000" dirty="0" err="1" smtClean="0"/>
              <a:t>Botton</a:t>
            </a:r>
            <a:r>
              <a:rPr lang="tr-TR" sz="4000" dirty="0" smtClean="0"/>
              <a:t>-Seyahat Sanatı</a:t>
            </a:r>
          </a:p>
          <a:p>
            <a:r>
              <a:rPr lang="tr-TR" sz="4000" dirty="0" err="1" smtClean="0"/>
              <a:t>Winfried</a:t>
            </a:r>
            <a:r>
              <a:rPr lang="tr-TR" sz="4000" dirty="0" smtClean="0"/>
              <a:t> </a:t>
            </a:r>
            <a:r>
              <a:rPr lang="tr-TR" sz="4000" dirty="0" err="1" smtClean="0"/>
              <a:t>Löschburg</a:t>
            </a:r>
            <a:r>
              <a:rPr lang="tr-TR" sz="4000" dirty="0" smtClean="0"/>
              <a:t>-Seyahatin Kültür Tarihi</a:t>
            </a:r>
          </a:p>
          <a:p>
            <a:r>
              <a:rPr lang="tr-TR" sz="4000" dirty="0" smtClean="0"/>
              <a:t>Evliya Çelebi Seyahatnamesinden Seçmeler</a:t>
            </a:r>
          </a:p>
          <a:p>
            <a:r>
              <a:rPr lang="tr-TR" sz="4000" dirty="0" smtClean="0"/>
              <a:t>Orhan Kural Kitapları</a:t>
            </a:r>
          </a:p>
          <a:p>
            <a:r>
              <a:rPr lang="tr-TR" sz="4000" dirty="0" smtClean="0"/>
              <a:t>Murat </a:t>
            </a:r>
            <a:r>
              <a:rPr lang="tr-TR" sz="4000" dirty="0" err="1" smtClean="0"/>
              <a:t>Özsoy</a:t>
            </a:r>
            <a:r>
              <a:rPr lang="tr-TR" sz="4000" dirty="0" smtClean="0"/>
              <a:t> Kitapları</a:t>
            </a:r>
          </a:p>
          <a:p>
            <a:r>
              <a:rPr lang="tr-TR" sz="4000" dirty="0" smtClean="0"/>
              <a:t>Turgay Tuna Kitapları</a:t>
            </a:r>
          </a:p>
          <a:p>
            <a:r>
              <a:rPr lang="tr-TR" sz="4000" dirty="0" smtClean="0"/>
              <a:t>Timur Özkan Kitapları</a:t>
            </a:r>
          </a:p>
          <a:p>
            <a:r>
              <a:rPr lang="tr-TR" sz="4000" dirty="0" smtClean="0"/>
              <a:t>Enis Batur Kitapları</a:t>
            </a:r>
          </a:p>
          <a:p>
            <a:r>
              <a:rPr lang="tr-TR" sz="4000" dirty="0" smtClean="0"/>
              <a:t>Murat Belge Kitapları</a:t>
            </a:r>
          </a:p>
          <a:p>
            <a:r>
              <a:rPr lang="tr-TR" sz="4000" dirty="0" smtClean="0"/>
              <a:t>Selim İleri Kitapları</a:t>
            </a:r>
          </a:p>
          <a:p>
            <a:pPr>
              <a:buNone/>
            </a:pPr>
            <a:r>
              <a:rPr lang="tr-TR" sz="4000" smtClean="0"/>
              <a:t>ODAMDAKİ </a:t>
            </a:r>
            <a:r>
              <a:rPr lang="tr-TR" sz="4000" dirty="0" smtClean="0"/>
              <a:t>KÜTÜPHANEDEN YA </a:t>
            </a:r>
            <a:r>
              <a:rPr lang="tr-TR" sz="4000" smtClean="0"/>
              <a:t>DA OKUL</a:t>
            </a:r>
          </a:p>
          <a:p>
            <a:pPr>
              <a:buNone/>
            </a:pPr>
            <a:r>
              <a:rPr lang="tr-TR" sz="4000" smtClean="0"/>
              <a:t>KÜTÜPHANESİNDEN </a:t>
            </a:r>
            <a:r>
              <a:rPr lang="tr-TR" sz="4000" dirty="0" smtClean="0"/>
              <a:t>ARAŞTIRMA YAPILABİLİR</a:t>
            </a:r>
          </a:p>
          <a:p>
            <a:pPr>
              <a:buNone/>
            </a:pPr>
            <a:r>
              <a:rPr lang="tr-TR" sz="4000" u="sng" dirty="0" smtClean="0">
                <a:hlinkClick r:id="rId2"/>
              </a:rPr>
              <a:t>http://kitap.antoloji.com/</a:t>
            </a:r>
            <a:endParaRPr lang="tr-TR" sz="4000" dirty="0" smtClean="0"/>
          </a:p>
          <a:p>
            <a:pPr>
              <a:buNone/>
            </a:pPr>
            <a:r>
              <a:rPr lang="tr-TR" sz="4000" u="sng" dirty="0" smtClean="0">
                <a:hlinkClick r:id="rId3"/>
              </a:rPr>
              <a:t>http://www.</a:t>
            </a:r>
            <a:r>
              <a:rPr lang="tr-TR" sz="4000" u="sng" dirty="0" err="1" smtClean="0">
                <a:hlinkClick r:id="rId3"/>
              </a:rPr>
              <a:t>idefix</a:t>
            </a:r>
            <a:r>
              <a:rPr lang="tr-TR" sz="4000" u="sng" dirty="0" smtClean="0">
                <a:hlinkClick r:id="rId3"/>
              </a:rPr>
              <a:t>.com</a:t>
            </a:r>
            <a:endParaRPr lang="tr-TR" sz="4000" dirty="0" smtClean="0"/>
          </a:p>
          <a:p>
            <a:pPr>
              <a:buNone/>
            </a:pPr>
            <a:r>
              <a:rPr lang="tr-TR" sz="4000" u="sng" dirty="0" smtClean="0">
                <a:hlinkClick r:id="rId4"/>
              </a:rPr>
              <a:t>http://www.</a:t>
            </a:r>
            <a:r>
              <a:rPr lang="tr-TR" sz="4000" u="sng" dirty="0" err="1" smtClean="0">
                <a:hlinkClick r:id="rId4"/>
              </a:rPr>
              <a:t>hepsiburada</a:t>
            </a:r>
            <a:r>
              <a:rPr lang="tr-TR" sz="4000" u="sng" dirty="0" smtClean="0">
                <a:hlinkClick r:id="rId4"/>
              </a:rPr>
              <a:t>.com/</a:t>
            </a:r>
            <a:endParaRPr lang="tr-TR" sz="4000" dirty="0" smtClean="0"/>
          </a:p>
          <a:p>
            <a:pPr>
              <a:buNone/>
            </a:pPr>
            <a:endParaRPr lang="tr-TR" sz="4000" dirty="0" smtClean="0">
              <a:latin typeface="Times New Roman" pitchFamily="18" charset="0"/>
              <a:cs typeface="Times New Roman" pitchFamily="18" charset="0"/>
            </a:endParaRPr>
          </a:p>
        </p:txBody>
      </p:sp>
      <p:pic>
        <p:nvPicPr>
          <p:cNvPr id="13314"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11752" y="5308321"/>
            <a:ext cx="2232248" cy="1549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9511" y="692696"/>
            <a:ext cx="805543"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5243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3">
                                            <p:txEl>
                                              <p:pRg st="13" end="13"/>
                                            </p:txEl>
                                          </p:spTgt>
                                        </p:tgtEl>
                                        <p:attrNameLst>
                                          <p:attrName>style.visibility</p:attrName>
                                        </p:attrNameLst>
                                      </p:cBhvr>
                                      <p:to>
                                        <p:strVal val="visible"/>
                                      </p:to>
                                    </p:set>
                                    <p:anim calcmode="lin" valueType="num">
                                      <p:cBhvr>
                                        <p:cTn id="84"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86" dur="500"/>
                                        <p:tgtEl>
                                          <p:spTgt spid="3">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3">
                                            <p:txEl>
                                              <p:pRg st="11" end="11"/>
                                            </p:txEl>
                                          </p:spTgt>
                                        </p:tgtEl>
                                        <p:attrNameLst>
                                          <p:attrName>style.visibility</p:attrName>
                                        </p:attrNameLst>
                                      </p:cBhvr>
                                      <p:to>
                                        <p:strVal val="visible"/>
                                      </p:to>
                                    </p:set>
                                    <p:anim calcmode="lin" valueType="num">
                                      <p:cBhvr>
                                        <p:cTn id="91"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92"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93" dur="500"/>
                                        <p:tgtEl>
                                          <p:spTgt spid="3">
                                            <p:txEl>
                                              <p:pRg st="11" end="11"/>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3">
                                            <p:txEl>
                                              <p:pRg st="12" end="12"/>
                                            </p:txEl>
                                          </p:spTgt>
                                        </p:tgtEl>
                                        <p:attrNameLst>
                                          <p:attrName>style.visibility</p:attrName>
                                        </p:attrNameLst>
                                      </p:cBhvr>
                                      <p:to>
                                        <p:strVal val="visible"/>
                                      </p:to>
                                    </p:set>
                                    <p:anim calcmode="lin" valueType="num">
                                      <p:cBhvr>
                                        <p:cTn id="98"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99"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100" dur="500"/>
                                        <p:tgtEl>
                                          <p:spTgt spid="3">
                                            <p:txEl>
                                              <p:pRg st="12" end="12"/>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nodeType="clickEffect">
                                  <p:stCondLst>
                                    <p:cond delay="0"/>
                                  </p:stCondLst>
                                  <p:childTnLst>
                                    <p:set>
                                      <p:cBhvr>
                                        <p:cTn id="104" dur="1" fill="hold">
                                          <p:stCondLst>
                                            <p:cond delay="0"/>
                                          </p:stCondLst>
                                        </p:cTn>
                                        <p:tgtEl>
                                          <p:spTgt spid="3">
                                            <p:txEl>
                                              <p:pRg st="14" end="14"/>
                                            </p:txEl>
                                          </p:spTgt>
                                        </p:tgtEl>
                                        <p:attrNameLst>
                                          <p:attrName>style.visibility</p:attrName>
                                        </p:attrNameLst>
                                      </p:cBhvr>
                                      <p:to>
                                        <p:strVal val="visible"/>
                                      </p:to>
                                    </p:set>
                                    <p:anim calcmode="lin" valueType="num">
                                      <p:cBhvr>
                                        <p:cTn id="105" dur="500" fill="hold"/>
                                        <p:tgtEl>
                                          <p:spTgt spid="3">
                                            <p:txEl>
                                              <p:pRg st="14" end="14"/>
                                            </p:txEl>
                                          </p:spTgt>
                                        </p:tgtEl>
                                        <p:attrNameLst>
                                          <p:attrName>ppt_w</p:attrName>
                                        </p:attrNameLst>
                                      </p:cBhvr>
                                      <p:tavLst>
                                        <p:tav tm="0">
                                          <p:val>
                                            <p:fltVal val="0"/>
                                          </p:val>
                                        </p:tav>
                                        <p:tav tm="100000">
                                          <p:val>
                                            <p:strVal val="#ppt_w"/>
                                          </p:val>
                                        </p:tav>
                                      </p:tavLst>
                                    </p:anim>
                                    <p:anim calcmode="lin" valueType="num">
                                      <p:cBhvr>
                                        <p:cTn id="106" dur="500" fill="hold"/>
                                        <p:tgtEl>
                                          <p:spTgt spid="3">
                                            <p:txEl>
                                              <p:pRg st="14" end="14"/>
                                            </p:txEl>
                                          </p:spTgt>
                                        </p:tgtEl>
                                        <p:attrNameLst>
                                          <p:attrName>ppt_h</p:attrName>
                                        </p:attrNameLst>
                                      </p:cBhvr>
                                      <p:tavLst>
                                        <p:tav tm="0">
                                          <p:val>
                                            <p:fltVal val="0"/>
                                          </p:val>
                                        </p:tav>
                                        <p:tav tm="100000">
                                          <p:val>
                                            <p:strVal val="#ppt_h"/>
                                          </p:val>
                                        </p:tav>
                                      </p:tavLst>
                                    </p:anim>
                                    <p:animEffect transition="in" filter="fade">
                                      <p:cBhvr>
                                        <p:cTn id="107" dur="500"/>
                                        <p:tgtEl>
                                          <p:spTgt spid="3">
                                            <p:txEl>
                                              <p:pRg st="14" end="14"/>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3">
                                            <p:txEl>
                                              <p:pRg st="15" end="15"/>
                                            </p:txEl>
                                          </p:spTgt>
                                        </p:tgtEl>
                                        <p:attrNameLst>
                                          <p:attrName>style.visibility</p:attrName>
                                        </p:attrNameLst>
                                      </p:cBhvr>
                                      <p:to>
                                        <p:strVal val="visible"/>
                                      </p:to>
                                    </p:set>
                                    <p:anim calcmode="lin" valueType="num">
                                      <p:cBhvr>
                                        <p:cTn id="112" dur="500" fill="hold"/>
                                        <p:tgtEl>
                                          <p:spTgt spid="3">
                                            <p:txEl>
                                              <p:pRg st="15" end="15"/>
                                            </p:txEl>
                                          </p:spTgt>
                                        </p:tgtEl>
                                        <p:attrNameLst>
                                          <p:attrName>ppt_w</p:attrName>
                                        </p:attrNameLst>
                                      </p:cBhvr>
                                      <p:tavLst>
                                        <p:tav tm="0">
                                          <p:val>
                                            <p:fltVal val="0"/>
                                          </p:val>
                                        </p:tav>
                                        <p:tav tm="100000">
                                          <p:val>
                                            <p:strVal val="#ppt_w"/>
                                          </p:val>
                                        </p:tav>
                                      </p:tavLst>
                                    </p:anim>
                                    <p:anim calcmode="lin" valueType="num">
                                      <p:cBhvr>
                                        <p:cTn id="113" dur="500" fill="hold"/>
                                        <p:tgtEl>
                                          <p:spTgt spid="3">
                                            <p:txEl>
                                              <p:pRg st="15" end="15"/>
                                            </p:txEl>
                                          </p:spTgt>
                                        </p:tgtEl>
                                        <p:attrNameLst>
                                          <p:attrName>ppt_h</p:attrName>
                                        </p:attrNameLst>
                                      </p:cBhvr>
                                      <p:tavLst>
                                        <p:tav tm="0">
                                          <p:val>
                                            <p:fltVal val="0"/>
                                          </p:val>
                                        </p:tav>
                                        <p:tav tm="100000">
                                          <p:val>
                                            <p:strVal val="#ppt_h"/>
                                          </p:val>
                                        </p:tav>
                                      </p:tavLst>
                                    </p:anim>
                                    <p:animEffect transition="in" filter="fade">
                                      <p:cBhvr>
                                        <p:cTn id="114" dur="500"/>
                                        <p:tgtEl>
                                          <p:spTgt spid="3">
                                            <p:txEl>
                                              <p:pRg st="15" end="15"/>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2" presetClass="entr" presetSubtype="4" fill="hold" nodeType="clickEffect">
                                  <p:stCondLst>
                                    <p:cond delay="0"/>
                                  </p:stCondLst>
                                  <p:childTnLst>
                                    <p:set>
                                      <p:cBhvr>
                                        <p:cTn id="118" dur="1" fill="hold">
                                          <p:stCondLst>
                                            <p:cond delay="0"/>
                                          </p:stCondLst>
                                        </p:cTn>
                                        <p:tgtEl>
                                          <p:spTgt spid="13314"/>
                                        </p:tgtEl>
                                        <p:attrNameLst>
                                          <p:attrName>style.visibility</p:attrName>
                                        </p:attrNameLst>
                                      </p:cBhvr>
                                      <p:to>
                                        <p:strVal val="visible"/>
                                      </p:to>
                                    </p:set>
                                    <p:anim calcmode="lin" valueType="num">
                                      <p:cBhvr additive="base">
                                        <p:cTn id="119" dur="500" fill="hold"/>
                                        <p:tgtEl>
                                          <p:spTgt spid="13314"/>
                                        </p:tgtEl>
                                        <p:attrNameLst>
                                          <p:attrName>ppt_x</p:attrName>
                                        </p:attrNameLst>
                                      </p:cBhvr>
                                      <p:tavLst>
                                        <p:tav tm="0">
                                          <p:val>
                                            <p:strVal val="#ppt_x"/>
                                          </p:val>
                                        </p:tav>
                                        <p:tav tm="100000">
                                          <p:val>
                                            <p:strVal val="#ppt_x"/>
                                          </p:val>
                                        </p:tav>
                                      </p:tavLst>
                                    </p:anim>
                                    <p:anim calcmode="lin" valueType="num">
                                      <p:cBhvr additive="base">
                                        <p:cTn id="120"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53" presetClass="entr" presetSubtype="16" fill="hold" nodeType="clickEffect">
                                  <p:stCondLst>
                                    <p:cond delay="0"/>
                                  </p:stCondLst>
                                  <p:childTnLst>
                                    <p:set>
                                      <p:cBhvr>
                                        <p:cTn id="124" dur="1" fill="hold">
                                          <p:stCondLst>
                                            <p:cond delay="0"/>
                                          </p:stCondLst>
                                        </p:cTn>
                                        <p:tgtEl>
                                          <p:spTgt spid="13316"/>
                                        </p:tgtEl>
                                        <p:attrNameLst>
                                          <p:attrName>style.visibility</p:attrName>
                                        </p:attrNameLst>
                                      </p:cBhvr>
                                      <p:to>
                                        <p:strVal val="visible"/>
                                      </p:to>
                                    </p:set>
                                    <p:anim calcmode="lin" valueType="num">
                                      <p:cBhvr>
                                        <p:cTn id="125" dur="500" fill="hold"/>
                                        <p:tgtEl>
                                          <p:spTgt spid="13316"/>
                                        </p:tgtEl>
                                        <p:attrNameLst>
                                          <p:attrName>ppt_w</p:attrName>
                                        </p:attrNameLst>
                                      </p:cBhvr>
                                      <p:tavLst>
                                        <p:tav tm="0">
                                          <p:val>
                                            <p:fltVal val="0"/>
                                          </p:val>
                                        </p:tav>
                                        <p:tav tm="100000">
                                          <p:val>
                                            <p:strVal val="#ppt_w"/>
                                          </p:val>
                                        </p:tav>
                                      </p:tavLst>
                                    </p:anim>
                                    <p:anim calcmode="lin" valueType="num">
                                      <p:cBhvr>
                                        <p:cTn id="126" dur="500" fill="hold"/>
                                        <p:tgtEl>
                                          <p:spTgt spid="13316"/>
                                        </p:tgtEl>
                                        <p:attrNameLst>
                                          <p:attrName>ppt_h</p:attrName>
                                        </p:attrNameLst>
                                      </p:cBhvr>
                                      <p:tavLst>
                                        <p:tav tm="0">
                                          <p:val>
                                            <p:fltVal val="0"/>
                                          </p:val>
                                        </p:tav>
                                        <p:tav tm="100000">
                                          <p:val>
                                            <p:strVal val="#ppt_h"/>
                                          </p:val>
                                        </p:tav>
                                      </p:tavLst>
                                    </p:anim>
                                    <p:animEffect transition="in" filter="fade">
                                      <p:cBhvr>
                                        <p:cTn id="127"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7624" y="2686389"/>
            <a:ext cx="7499176" cy="3439774"/>
          </a:xfrm>
        </p:spPr>
        <p:txBody>
          <a:bodyPr>
            <a:normAutofit lnSpcReduction="10000"/>
          </a:bodyPr>
          <a:lstStyle/>
          <a:p>
            <a:pPr marL="0" indent="0">
              <a:buNone/>
            </a:pPr>
            <a:r>
              <a:rPr lang="tr-TR" dirty="0" smtClean="0">
                <a:latin typeface="Times New Roman" pitchFamily="18" charset="0"/>
                <a:cs typeface="Times New Roman" pitchFamily="18" charset="0"/>
              </a:rPr>
              <a:t>Bir müzenin önünde turistlerle iletişim kurup onlara müze hakkında bilgi verme bahanesiyle yaklaşan, ancak asıl amacı turistleri yakındaki bir mağazaya götürebilmek olan kişiler kendilerini "rehber" diye tanıtıyor.</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272" y="764704"/>
            <a:ext cx="1296144" cy="1599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3648" y="365888"/>
            <a:ext cx="3528392" cy="212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13214" y="365889"/>
            <a:ext cx="1057275" cy="1998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328339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764704"/>
            <a:ext cx="7890080" cy="5483696"/>
          </a:xfrm>
        </p:spPr>
        <p:txBody>
          <a:bodyPr>
            <a:noAutofit/>
          </a:bodyPr>
          <a:lstStyle/>
          <a:p>
            <a:pPr>
              <a:lnSpc>
                <a:spcPct val="120000"/>
              </a:lnSpc>
            </a:pPr>
            <a:r>
              <a:rPr lang="tr-TR" sz="2800" dirty="0" smtClean="0">
                <a:latin typeface="Times New Roman" pitchFamily="18" charset="0"/>
                <a:cs typeface="Times New Roman" pitchFamily="18" charset="0"/>
              </a:rPr>
              <a:t>Bir tatil köyüne ya da otele yerli grup transferi yapan gençler de kendilerini "rehber" diye tanıtıyor.</a:t>
            </a:r>
          </a:p>
          <a:p>
            <a:pPr marL="82296" indent="0">
              <a:lnSpc>
                <a:spcPct val="120000"/>
              </a:lnSpc>
              <a:buNone/>
            </a:pPr>
            <a:endParaRPr lang="tr-TR" sz="2800" dirty="0" smtClean="0">
              <a:latin typeface="Times New Roman" pitchFamily="18" charset="0"/>
              <a:cs typeface="Times New Roman" pitchFamily="18" charset="0"/>
            </a:endParaRPr>
          </a:p>
          <a:p>
            <a:pPr>
              <a:lnSpc>
                <a:spcPct val="120000"/>
              </a:lnSpc>
              <a:buNone/>
            </a:pP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endParaRPr lang="tr-TR" sz="2800" dirty="0">
              <a:latin typeface="Times New Roman" pitchFamily="18" charset="0"/>
              <a:cs typeface="Times New Roman" pitchFamily="18" charset="0"/>
            </a:endParaRPr>
          </a:p>
        </p:txBody>
      </p:sp>
      <p:pic>
        <p:nvPicPr>
          <p:cNvPr id="7171" name="Picture 3" descr="C:\Users\Turizm 10\Desktop\CLIPART OF TOUR GUIDE\imagesCALHJK9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325" y="2564904"/>
            <a:ext cx="924276" cy="259228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Turizm 10\Desktop\imagesCAS3HR0W.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83768" y="2420888"/>
            <a:ext cx="4464496"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186024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Yurtdışı turlar yapan bir seyahat acentesinde, operasyonda sürekli çalışan biri de, günün birinde yurtdışına tur düzenlediklerinde, belki de gezmek amacıyla gruba eşlik ettiğinde yakasına "rehber" yazan bir kart takıyor ve kendisini "rehber" diye tanıtıyor.</a:t>
            </a:r>
            <a:endParaRPr lang="tr-TR" dirty="0"/>
          </a:p>
        </p:txBody>
      </p:sp>
    </p:spTree>
    <p:extLst>
      <p:ext uri="{BB962C8B-B14F-4D97-AF65-F5344CB8AC3E}">
        <p14:creationId xmlns:p14="http://schemas.microsoft.com/office/powerpoint/2010/main" val="429051914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itchFamily="18" charset="0"/>
                <a:cs typeface="Times New Roman" pitchFamily="18" charset="0"/>
              </a:rPr>
              <a:t>Yabancı bir tur operatörünün çalışanı olarak Türkiye'ye gelip de acentesi adına otelde yabancılara bilgi veren, belki de çalışma izni bile olmayan kişiler de kendilerini "rehber" diye tanıyor.</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4005064"/>
            <a:ext cx="1944216"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98685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187624" y="1447800"/>
            <a:ext cx="7746064" cy="4800600"/>
          </a:xfrm>
        </p:spPr>
        <p:txBody>
          <a:bodyPr/>
          <a:lstStyle/>
          <a:p>
            <a:pPr algn="just"/>
            <a:r>
              <a:rPr lang="tr-TR" dirty="0" smtClean="0">
                <a:latin typeface="Times New Roman" pitchFamily="18" charset="0"/>
                <a:cs typeface="Times New Roman" pitchFamily="18" charset="0"/>
              </a:rPr>
              <a:t>Bu şekilde kendilerini rehber olarak tanıtan kişiler aslında turun gerçekleşmesinde ve yönetiminde görev alan personellerdir.</a:t>
            </a:r>
            <a:endParaRPr lang="tr-TR" dirty="0">
              <a:latin typeface="Times New Roman" pitchFamily="18" charset="0"/>
              <a:cs typeface="Times New Roman" pitchFamily="18" charset="0"/>
            </a:endParaRPr>
          </a:p>
        </p:txBody>
      </p:sp>
      <p:pic>
        <p:nvPicPr>
          <p:cNvPr id="8194" name="Picture 2" descr="C:\Program Files\Microsoft Office\MEDIA\CAGCAT10\j02991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7984" y="3429000"/>
            <a:ext cx="1535112"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68167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7030A0"/>
                </a:solidFill>
                <a:latin typeface="Times New Roman" pitchFamily="18" charset="0"/>
                <a:cs typeface="Times New Roman" pitchFamily="18" charset="0"/>
              </a:rPr>
              <a:t>Rehber Kimdir? </a:t>
            </a:r>
            <a:endParaRPr lang="tr-TR" b="1" dirty="0">
              <a:solidFill>
                <a:srgbClr val="7030A0"/>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r>
              <a:rPr lang="tr-TR" dirty="0" smtClean="0">
                <a:latin typeface="Times New Roman" pitchFamily="18" charset="0"/>
                <a:cs typeface="Times New Roman" pitchFamily="18" charset="0"/>
              </a:rPr>
              <a:t>Gerçek rehberler, Kültür ve Turizm Bakanlığı tarafından belgelendirilen profesyonel turist rehberleridir.</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pic>
        <p:nvPicPr>
          <p:cNvPr id="4098" name="Picture 2" descr="C:\Users\Turizm 10\Desktop\CLIPART OF TOUR GUIDE\images44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6256" y="188640"/>
            <a:ext cx="1542281"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27299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278</Words>
  <Application>Microsoft Macintosh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TURİZMDE REHBERLİK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Rehber Kimdir?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TURİZMDE REHBERLİK</dc:title>
  <dc:creator>azade</dc:creator>
  <cp:lastModifiedBy>azade</cp:lastModifiedBy>
  <cp:revision>1</cp:revision>
  <dcterms:created xsi:type="dcterms:W3CDTF">2017-11-07T00:12:04Z</dcterms:created>
  <dcterms:modified xsi:type="dcterms:W3CDTF">2017-11-07T00:14:18Z</dcterms:modified>
</cp:coreProperties>
</file>