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2" r:id="rId3"/>
    <p:sldId id="292" r:id="rId4"/>
    <p:sldId id="300" r:id="rId5"/>
    <p:sldId id="296" r:id="rId6"/>
    <p:sldId id="297" r:id="rId7"/>
    <p:sldId id="301" r:id="rId8"/>
    <p:sldId id="298" r:id="rId9"/>
    <p:sldId id="304" r:id="rId10"/>
    <p:sldId id="305" r:id="rId11"/>
    <p:sldId id="306" r:id="rId12"/>
    <p:sldId id="307" r:id="rId13"/>
    <p:sldId id="308" r:id="rId14"/>
    <p:sldId id="309" r:id="rId15"/>
    <p:sldId id="31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FC2B37-BC9B-43E7-BA76-7126FC25C46D}" type="datetimeFigureOut">
              <a:rPr lang="tr-TR" smtClean="0"/>
              <a:pPr/>
              <a:t>19.11.2019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830BC0-E9AF-47B7-8497-25CB8EAE62C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Doç.Dr.Tarık</a:t>
            </a:r>
            <a:r>
              <a:rPr lang="tr-TR" dirty="0" smtClean="0"/>
              <a:t> Soydan</a:t>
            </a:r>
          </a:p>
          <a:p>
            <a:r>
              <a:rPr lang="tr-TR" dirty="0" smtClean="0"/>
              <a:t>Ankara Üniversitesi Eğitim Bilimleri Fakültesi Eğitim Yönetimi Anabilim Dalı</a:t>
            </a:r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/>
              <a:t>Ekonomi ve Girişimcilik Dersi Notları – </a:t>
            </a:r>
            <a:r>
              <a:rPr lang="tr-TR" sz="2200" b="1" dirty="0"/>
              <a:t>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Dar Anlamda Finansman (</a:t>
            </a:r>
            <a:r>
              <a:rPr lang="tr-TR" dirty="0" err="1" smtClean="0">
                <a:solidFill>
                  <a:srgbClr val="FF0000"/>
                </a:solidFill>
              </a:rPr>
              <a:t>Financing</a:t>
            </a:r>
            <a:r>
              <a:rPr lang="tr-TR" dirty="0" smtClean="0">
                <a:solidFill>
                  <a:srgbClr val="FF0000"/>
                </a:solidFill>
              </a:rPr>
              <a:t>):</a:t>
            </a:r>
          </a:p>
          <a:p>
            <a:pPr algn="just"/>
            <a:r>
              <a:rPr lang="tr-TR" dirty="0" smtClean="0"/>
              <a:t>«Finansal </a:t>
            </a:r>
            <a:r>
              <a:rPr lang="tr-TR" dirty="0"/>
              <a:t>Yönetimin yalnızca para bulma ile ilgili yönü. </a:t>
            </a:r>
            <a:endParaRPr lang="tr-TR" dirty="0" smtClean="0"/>
          </a:p>
          <a:p>
            <a:pPr algn="just"/>
            <a:r>
              <a:rPr lang="tr-TR" dirty="0" smtClean="0"/>
              <a:t>Özel </a:t>
            </a:r>
            <a:r>
              <a:rPr lang="tr-TR" dirty="0"/>
              <a:t>işletmelerin finansman ihtiyaçları bankalar, ve öteki finansman kuruluşlarınca karşılanır. Uzun ve orta süreli finansman ihtiyaçları tahvil ihracı veya bu nitelikteki banka kredileriyle sağlanabilir. Kısa süreli likidite gereksinimi de örneğin f</a:t>
            </a:r>
            <a:r>
              <a:rPr lang="tr-TR" dirty="0" smtClean="0"/>
              <a:t>inansman </a:t>
            </a:r>
            <a:r>
              <a:rPr lang="tr-TR" dirty="0"/>
              <a:t>b</a:t>
            </a:r>
            <a:r>
              <a:rPr lang="tr-TR" dirty="0" smtClean="0"/>
              <a:t>onoları </a:t>
            </a:r>
            <a:r>
              <a:rPr lang="tr-TR" dirty="0"/>
              <a:t>yoluyla veya banka kaynaklarından karşılanır. </a:t>
            </a:r>
            <a:endParaRPr lang="tr-TR" dirty="0" smtClean="0"/>
          </a:p>
          <a:p>
            <a:pPr algn="just"/>
            <a:r>
              <a:rPr lang="tr-TR" dirty="0" smtClean="0"/>
              <a:t>Kamu </a:t>
            </a:r>
            <a:r>
              <a:rPr lang="tr-TR" dirty="0"/>
              <a:t>kurum ve kuruluşları da finansmana ihtiyaç duyarlar. Kamu kesiminin finansman </a:t>
            </a:r>
            <a:r>
              <a:rPr lang="tr-TR" dirty="0" smtClean="0"/>
              <a:t>ihtiyacı, </a:t>
            </a:r>
            <a:r>
              <a:rPr lang="tr-TR" dirty="0"/>
              <a:t>emisyon, menkul kıymet ihracı, dış borçlanma gibi kaynaklardan sağlanır</a:t>
            </a:r>
            <a:r>
              <a:rPr lang="tr-TR" dirty="0" smtClean="0"/>
              <a:t>.»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152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tr-TR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tr-TR" dirty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tr-TR" dirty="0" smtClean="0">
                <a:solidFill>
                  <a:srgbClr val="C00000"/>
                </a:solidFill>
              </a:rPr>
              <a:t>    Eğitim </a:t>
            </a:r>
            <a:r>
              <a:rPr lang="tr-TR" dirty="0">
                <a:solidFill>
                  <a:srgbClr val="C00000"/>
                </a:solidFill>
              </a:rPr>
              <a:t>finansmanı: </a:t>
            </a:r>
            <a:r>
              <a:rPr lang="tr-TR" dirty="0"/>
              <a:t>Eğitim hizmetinin örgütlenmesi/verilmesi için gereken kaynakların nasıl </a:t>
            </a:r>
            <a:r>
              <a:rPr lang="tr-TR" dirty="0" smtClean="0"/>
              <a:t>sağlanacağının ve sağlanan kaynakların nasıl kullanılacağının   belirlenmesi</a:t>
            </a:r>
            <a:r>
              <a:rPr lang="tr-TR" dirty="0"/>
              <a:t> </a:t>
            </a:r>
            <a:r>
              <a:rPr lang="tr-TR" dirty="0" smtClean="0"/>
              <a:t>(kaynak temin etme + bütçeleme).</a:t>
            </a:r>
            <a:endParaRPr lang="tr-TR" dirty="0"/>
          </a:p>
          <a:p>
            <a:pPr algn="just">
              <a:buNone/>
            </a:pPr>
            <a:endParaRPr lang="tr-TR" dirty="0">
              <a:solidFill>
                <a:srgbClr val="C00000"/>
              </a:solidFill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1146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b="1" dirty="0" smtClean="0">
                <a:solidFill>
                  <a:srgbClr val="FF0000"/>
                </a:solidFill>
              </a:rPr>
              <a:t>Kamu Eğitim Alanında Aktüel Bütçe Göstergeleri</a:t>
            </a:r>
            <a:endParaRPr lang="tr-TR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1331640" y="2348880"/>
          <a:ext cx="7355158" cy="2482200"/>
        </p:xfrm>
        <a:graphic>
          <a:graphicData uri="http://schemas.openxmlformats.org/drawingml/2006/table">
            <a:tbl>
              <a:tblPr/>
              <a:tblGrid>
                <a:gridCol w="3468959"/>
                <a:gridCol w="3886199"/>
              </a:tblGrid>
              <a:tr h="709200">
                <a:tc gridSpan="2">
                  <a:txBody>
                    <a:bodyPr/>
                    <a:lstStyle/>
                    <a:p>
                      <a:r>
                        <a:rPr lang="tr-TR" b="1" dirty="0"/>
                        <a:t>EĞİTİM </a:t>
                      </a:r>
                      <a:r>
                        <a:rPr lang="tr-TR" b="1" dirty="0" smtClean="0"/>
                        <a:t>BÜTÇESİ (2018)</a:t>
                      </a:r>
                    </a:p>
                    <a:p>
                      <a:endParaRPr lang="tr-T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54600">
                <a:tc>
                  <a:txBody>
                    <a:bodyPr/>
                    <a:lstStyle/>
                    <a:p>
                      <a:r>
                        <a:rPr lang="tr-TR"/>
                        <a:t>Milli Eğitim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92.528.652.000 TL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600">
                <a:tc>
                  <a:txBody>
                    <a:bodyPr/>
                    <a:lstStyle/>
                    <a:p>
                      <a:r>
                        <a:rPr lang="tr-TR"/>
                        <a:t>YÖK ve Üniversiteler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27.299.665.000 TL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600">
                <a:tc>
                  <a:txBody>
                    <a:bodyPr/>
                    <a:lstStyle/>
                    <a:p>
                      <a:r>
                        <a:rPr lang="tr-TR"/>
                        <a:t>ÖSYM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537.550.000 TL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600">
                <a:tc>
                  <a:txBody>
                    <a:bodyPr/>
                    <a:lstStyle/>
                    <a:p>
                      <a:r>
                        <a:rPr lang="tr-TR"/>
                        <a:t>Yükseköğretim Kredi ve Yurtlar Kurumu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/>
                        <a:t>13.899.262.000 TL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600">
                <a:tc>
                  <a:txBody>
                    <a:bodyPr/>
                    <a:lstStyle/>
                    <a:p>
                      <a:r>
                        <a:rPr lang="tr-TR" b="1"/>
                        <a:t>TOPLAM</a:t>
                      </a:r>
                      <a:endParaRPr lang="tr-T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b="1" dirty="0"/>
                        <a:t>134.265.129.000 TL</a:t>
                      </a:r>
                      <a:endParaRPr lang="tr-T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43934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8938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/>
              <a:t>2018 yılında </a:t>
            </a:r>
            <a:r>
              <a:rPr lang="tr-TR" b="1" dirty="0"/>
              <a:t>92 milyar 529 milyon TL</a:t>
            </a:r>
            <a:r>
              <a:rPr lang="tr-TR" dirty="0"/>
              <a:t> olan MEB bütçesi 2019 yılı için </a:t>
            </a:r>
            <a:r>
              <a:rPr lang="tr-TR" b="1" dirty="0"/>
              <a:t>113 milyar 813 milyon TL</a:t>
            </a:r>
            <a:r>
              <a:rPr lang="tr-TR" dirty="0"/>
              <a:t> olarak belirlenmiştir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MEB </a:t>
            </a:r>
            <a:r>
              <a:rPr lang="tr-TR" dirty="0"/>
              <a:t>bütçesinin merkezi yönetim bütçesine oranı 2018 yılında </a:t>
            </a:r>
            <a:r>
              <a:rPr lang="tr-TR" b="1" dirty="0"/>
              <a:t>yüzde 12,13</a:t>
            </a:r>
            <a:r>
              <a:rPr lang="tr-TR" dirty="0"/>
              <a:t> iken, 2019’da bu rakamın </a:t>
            </a:r>
            <a:r>
              <a:rPr lang="tr-TR" b="1" dirty="0"/>
              <a:t>yüzde 11,84</a:t>
            </a:r>
            <a:r>
              <a:rPr lang="tr-TR" dirty="0"/>
              <a:t>’e gerilemiştir. </a:t>
            </a:r>
            <a:endParaRPr lang="tr-TR" dirty="0" smtClean="0"/>
          </a:p>
          <a:p>
            <a:pPr algn="just"/>
            <a:r>
              <a:rPr lang="tr-TR" dirty="0" smtClean="0"/>
              <a:t>2018’de </a:t>
            </a:r>
            <a:r>
              <a:rPr lang="tr-TR" dirty="0"/>
              <a:t>MEB bütçesi/milli gelir oranı </a:t>
            </a:r>
            <a:r>
              <a:rPr lang="tr-TR" b="1" dirty="0"/>
              <a:t>yüzde 2,69</a:t>
            </a:r>
            <a:r>
              <a:rPr lang="tr-TR" dirty="0"/>
              <a:t> iken, 2019’da bu oran </a:t>
            </a:r>
            <a:r>
              <a:rPr lang="tr-TR" b="1" dirty="0"/>
              <a:t>yüzde 2,56’ya</a:t>
            </a:r>
            <a:r>
              <a:rPr lang="tr-TR" dirty="0"/>
              <a:t> gerilemiştir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2020 yılı için konsolide bütçenin % 16.1’i eğitime ayrılacaktır. Bunun parasal karşılığı 176.1 milyar liradır.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9541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2019-meb-butcesi-analizi-egitim-sen-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97482"/>
            <a:ext cx="7772400" cy="367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94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43000"/>
          </a:xfrm>
        </p:spPr>
        <p:txBody>
          <a:bodyPr>
            <a:normAutofit/>
          </a:bodyPr>
          <a:lstStyle/>
          <a:p>
            <a:pPr lvl="0" algn="ctr" eaLnBrk="0" fontAlgn="base" hangingPunct="0">
              <a:spcAft>
                <a:spcPct val="0"/>
              </a:spcAft>
            </a:pPr>
            <a:r>
              <a:rPr lang="tr-TR" altLang="tr-T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YÖK ve Üniversite Bütçelerinin Merkezi Yönetim Bütçesi İçindeki Payı ve GSYH’ye Oranı (</a:t>
            </a:r>
            <a:r>
              <a:rPr lang="tr-TR" altLang="tr-T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2002-2018)</a:t>
            </a:r>
            <a:endParaRPr lang="tr-TR" altLang="tr-TR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</p:nvPr>
        </p:nvGraphicFramePr>
        <p:xfrm>
          <a:off x="1984512" y="1447797"/>
          <a:ext cx="5632176" cy="4572007"/>
        </p:xfrm>
        <a:graphic>
          <a:graphicData uri="http://schemas.openxmlformats.org/drawingml/2006/table">
            <a:tbl>
              <a:tblPr/>
              <a:tblGrid>
                <a:gridCol w="938696"/>
                <a:gridCol w="938696"/>
                <a:gridCol w="938696"/>
                <a:gridCol w="938696"/>
                <a:gridCol w="938696"/>
                <a:gridCol w="938696"/>
              </a:tblGrid>
              <a:tr h="198783">
                <a:tc row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  </a:t>
                      </a:r>
                    </a:p>
                    <a:p>
                      <a:pPr algn="l"/>
                      <a:r>
                        <a:rPr lang="tr-TR" sz="1300"/>
                        <a:t> </a:t>
                      </a:r>
                    </a:p>
                    <a:p>
                      <a:pPr algn="l"/>
                      <a:r>
                        <a:rPr lang="tr-TR" sz="1300" b="1"/>
                        <a:t>Yıllar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YÖK ve Üniversite Bütçeleri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Devlet Üniversitelerinin Sayısı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Öğrenci Sayısı/Devlet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9391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Merkezi Yönetim Bütçesi İçindeki Payı (%)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 b="1" dirty="0"/>
                        <a:t>GSYH’ye Oranı</a:t>
                      </a:r>
                      <a:endParaRPr lang="tr-TR" sz="1300" dirty="0"/>
                    </a:p>
                    <a:p>
                      <a:pPr algn="l"/>
                      <a:r>
                        <a:rPr lang="tr-TR" sz="1300" b="1" dirty="0"/>
                        <a:t>(%)</a:t>
                      </a:r>
                      <a:endParaRPr lang="tr-TR" sz="13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2,27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0,94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1.600.469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2,45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0,86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2"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4"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1,07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3,63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3,77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3,91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/>
                        <a:t>4,13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*0,90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114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2017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4,10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*0,84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117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2018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3,63*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*0,79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112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b="1"/>
                        <a:t>3.245.373</a:t>
                      </a:r>
                      <a:endParaRPr lang="tr-TR" sz="13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3"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300" dirty="0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84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>
                <a:solidFill>
                  <a:srgbClr val="7030A0"/>
                </a:solidFill>
              </a:rPr>
              <a:t>Kötü </a:t>
            </a:r>
            <a:r>
              <a:rPr lang="tr-TR" dirty="0">
                <a:solidFill>
                  <a:srgbClr val="7030A0"/>
                </a:solidFill>
              </a:rPr>
              <a:t>ya da ahlaki olmayan araçlar kullanılarak yüce ideallere ulaşılabilir mi? Yoksa kullanılan araçlar amaçların niteliğini belirler mi?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993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Eğitimin Ekonomik Analizi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000" dirty="0" smtClean="0">
                <a:latin typeface="Calibri" panose="020F0502020204030204" pitchFamily="34" charset="0"/>
              </a:rPr>
              <a:t>Hatırlayalım:</a:t>
            </a:r>
          </a:p>
          <a:p>
            <a:pPr algn="just">
              <a:buNone/>
            </a:pPr>
            <a:r>
              <a:rPr lang="tr-TR" sz="20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Mal:</a:t>
            </a:r>
            <a:r>
              <a:rPr lang="tr-TR" sz="2000" dirty="0">
                <a:latin typeface="Calibri" panose="020F0502020204030204" pitchFamily="34" charset="0"/>
                <a:cs typeface="Arial" panose="020B0604020202020204" pitchFamily="34" charset="0"/>
              </a:rPr>
              <a:t> İnsan ihtiyaçlarını karşılamaya özgülenmiş somut varlıklar. </a:t>
            </a:r>
          </a:p>
          <a:p>
            <a:pPr algn="just">
              <a:buNone/>
            </a:pPr>
            <a:r>
              <a:rPr lang="tr-TR" sz="2000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Hizmet: </a:t>
            </a:r>
            <a:r>
              <a:rPr lang="tr-TR" sz="2000" dirty="0">
                <a:latin typeface="Calibri" panose="020F0502020204030204" pitchFamily="34" charset="0"/>
                <a:cs typeface="Arial" panose="020B0604020202020204" pitchFamily="34" charset="0"/>
              </a:rPr>
              <a:t>İnsan ihtiyaçlarını karşılamaya özgülenmiş faaliyetler. </a:t>
            </a:r>
          </a:p>
          <a:p>
            <a:pPr marL="0" indent="0">
              <a:buNone/>
            </a:pPr>
            <a:endParaRPr lang="tr-TR" sz="2000" dirty="0" smtClean="0">
              <a:latin typeface="Calibri" panose="020F0502020204030204" pitchFamily="34" charset="0"/>
            </a:endParaRPr>
          </a:p>
          <a:p>
            <a:pPr algn="just"/>
            <a:r>
              <a:rPr lang="tr-TR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Yukarıda </a:t>
            </a:r>
            <a:r>
              <a:rPr lang="tr-TR" sz="2000" dirty="0">
                <a:latin typeface="Calibri" panose="020F0502020204030204" pitchFamily="34" charset="0"/>
                <a:cs typeface="Arial" panose="020B0604020202020204" pitchFamily="34" charset="0"/>
              </a:rPr>
              <a:t>aktarılan mal ve hizmetler sınıflandırmasına göre </a:t>
            </a:r>
            <a:r>
              <a:rPr lang="tr-TR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eğitim, </a:t>
            </a:r>
            <a:r>
              <a:rPr lang="tr-TR" sz="2000" dirty="0">
                <a:latin typeface="Calibri" panose="020F0502020204030204" pitchFamily="34" charset="0"/>
                <a:cs typeface="Arial" panose="020B0604020202020204" pitchFamily="34" charset="0"/>
              </a:rPr>
              <a:t>insan ihtiyaçlarını karşılamaya yönelik bir faaliyet yani hizmettir</a:t>
            </a:r>
            <a:r>
              <a:rPr lang="tr-TR" sz="2000" dirty="0" smtClean="0"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tr-TR" sz="20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dirty="0" smtClean="0">
                <a:solidFill>
                  <a:srgbClr val="0070C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Peki eğitim nasıl bir hizmettir?</a:t>
            </a:r>
            <a:endParaRPr lang="tr-TR" sz="2000" dirty="0">
              <a:solidFill>
                <a:srgbClr val="0070C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2800" dirty="0"/>
          </a:p>
          <a:p>
            <a:endParaRPr lang="tr-TR" dirty="0" smtClean="0"/>
          </a:p>
          <a:p>
            <a:pPr algn="just">
              <a:buNone/>
            </a:pP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995059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Popüler Kamu Maliyesi Disiplini Açısından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</a:rPr>
              <a:t>- </a:t>
            </a:r>
            <a:r>
              <a:rPr lang="tr-TR" sz="2400" dirty="0">
                <a:solidFill>
                  <a:srgbClr val="FF0000"/>
                </a:solidFill>
              </a:rPr>
              <a:t>Kamusal </a:t>
            </a:r>
            <a:r>
              <a:rPr lang="tr-TR" sz="2400" dirty="0" smtClean="0">
                <a:solidFill>
                  <a:srgbClr val="FF0000"/>
                </a:solidFill>
              </a:rPr>
              <a:t>mal/hizmet: </a:t>
            </a:r>
            <a:r>
              <a:rPr lang="tr-TR" sz="2400" dirty="0"/>
              <a:t>İlke olarak topluma ortak fayda sağlayan, özel faydalara bölünemeyen ya da özel ve kamusal faydaları ayrıştırılamayan, rekabete konu olmayan mal. İ</a:t>
            </a:r>
            <a:r>
              <a:rPr lang="tr-TR" sz="2400" dirty="0" smtClean="0"/>
              <a:t>lke </a:t>
            </a:r>
            <a:r>
              <a:rPr lang="tr-TR" sz="2400" dirty="0"/>
              <a:t>olarak </a:t>
            </a:r>
            <a:r>
              <a:rPr lang="tr-TR" sz="2400" dirty="0" smtClean="0"/>
              <a:t>vergilerle yani kamusal olarak </a:t>
            </a:r>
            <a:r>
              <a:rPr lang="tr-TR" sz="2400" dirty="0"/>
              <a:t>finanse edilir.</a:t>
            </a:r>
          </a:p>
          <a:p>
            <a:pPr algn="just">
              <a:buNone/>
            </a:pPr>
            <a:r>
              <a:rPr lang="tr-TR" sz="2400" dirty="0">
                <a:solidFill>
                  <a:srgbClr val="FF0000"/>
                </a:solidFill>
              </a:rPr>
              <a:t>- Özel </a:t>
            </a:r>
            <a:r>
              <a:rPr lang="tr-TR" sz="2400" dirty="0" smtClean="0">
                <a:solidFill>
                  <a:srgbClr val="FF0000"/>
                </a:solidFill>
              </a:rPr>
              <a:t>mal/hizmet: </a:t>
            </a:r>
            <a:r>
              <a:rPr lang="tr-TR" sz="2400" dirty="0"/>
              <a:t>Kullanana bir diğer kullanıcıdan münhasır (özgülenmiş ve ayrı) faydalar sağlayan, rekabete konu olan mal. İlke olarak ödenen bedel ile finanse edilir.</a:t>
            </a:r>
          </a:p>
          <a:p>
            <a:pPr algn="just">
              <a:buNone/>
            </a:pPr>
            <a:r>
              <a:rPr lang="tr-TR" sz="2400" dirty="0">
                <a:solidFill>
                  <a:srgbClr val="FF0000"/>
                </a:solidFill>
              </a:rPr>
              <a:t>- Yarı kamusal </a:t>
            </a:r>
            <a:r>
              <a:rPr lang="tr-TR" sz="2400" dirty="0" smtClean="0">
                <a:solidFill>
                  <a:srgbClr val="FF0000"/>
                </a:solidFill>
              </a:rPr>
              <a:t>mal/hizmet: </a:t>
            </a:r>
            <a:r>
              <a:rPr lang="tr-TR" sz="2400" dirty="0"/>
              <a:t>Kullanıcılara hem ortak (bölünemeyen) faydalar hem de özel (bölünebilir) faydalar sağlayabilen mallar. Duruma göre vergilerle ya da ödenen bedelle finanse edilebilir.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8207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Eğitim aracılığıyla,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- bilgi aktarılır</a:t>
            </a:r>
          </a:p>
          <a:p>
            <a:pPr marL="0" indent="0">
              <a:buNone/>
            </a:pPr>
            <a:r>
              <a:rPr lang="tr-TR" dirty="0" smtClean="0"/>
              <a:t> - beceri geliştirilir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- tutum ve davranış şekillendirilir.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0070C0"/>
                </a:solidFill>
              </a:rPr>
              <a:t>Peki bu işlevlerin ekonomik ve sosyal karşılığı nedir?</a:t>
            </a:r>
          </a:p>
        </p:txBody>
      </p:sp>
    </p:spTree>
    <p:extLst>
      <p:ext uri="{BB962C8B-B14F-4D97-AF65-F5344CB8AC3E}">
        <p14:creationId xmlns:p14="http://schemas.microsoft.com/office/powerpoint/2010/main" val="2704076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Eğitim </a:t>
            </a:r>
            <a:r>
              <a:rPr lang="tr-TR" dirty="0"/>
              <a:t>aracılığıyla kişisel ve milli gelir artırılır mı?</a:t>
            </a:r>
          </a:p>
          <a:p>
            <a:pPr marL="0" indent="0">
              <a:buNone/>
            </a:pPr>
            <a:r>
              <a:rPr lang="tr-TR" dirty="0"/>
              <a:t>Eğitim almış kişiler daha fazla ve daha avantajlı koşullarda iş bulabilir mi?</a:t>
            </a:r>
          </a:p>
          <a:p>
            <a:pPr marL="0" indent="0">
              <a:buNone/>
            </a:pPr>
            <a:r>
              <a:rPr lang="tr-TR" dirty="0"/>
              <a:t>Eğitilmiş bir toplumda refah göstergeleri daha iyi duruma gelir mi?</a:t>
            </a:r>
          </a:p>
          <a:p>
            <a:pPr marL="0" indent="0">
              <a:buNone/>
            </a:pPr>
            <a:r>
              <a:rPr lang="tr-TR" dirty="0"/>
              <a:t>Eğitimin etkisi doğrudan gözlenmeyen dolaylı faydalarından söz edilebilir mi</a:t>
            </a:r>
            <a:r>
              <a:rPr lang="tr-TR" dirty="0" smtClean="0"/>
              <a:t>?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3533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 </a:t>
            </a:r>
            <a:r>
              <a:rPr lang="tr-TR" dirty="0" smtClean="0">
                <a:solidFill>
                  <a:srgbClr val="FF0000"/>
                </a:solidFill>
              </a:rPr>
              <a:t>Ekonomi alanında dışsallık kavramı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  <a:endParaRPr lang="tr-TR" dirty="0"/>
          </a:p>
          <a:p>
            <a:pPr lvl="0"/>
            <a:r>
              <a:rPr lang="tr-TR" dirty="0"/>
              <a:t>Bir ekonomik faaliyetin, diğer üretici ve tüketicilerin üzerinde yarattığı dışsal ekonomik etkiler </a:t>
            </a:r>
            <a:r>
              <a:rPr lang="tr-TR" dirty="0" smtClean="0"/>
              <a:t>(negatif ya da pozitif nitelikte olabilir). Örneğin bir </a:t>
            </a:r>
            <a:r>
              <a:rPr lang="tr-TR" dirty="0"/>
              <a:t>otomobil fabrikasının </a:t>
            </a:r>
            <a:r>
              <a:rPr lang="tr-TR" dirty="0" smtClean="0"/>
              <a:t>bir yan sanayi, yedek parça, servis-bakım, onarım sanayisi oluşturması ya da gürültü </a:t>
            </a:r>
            <a:r>
              <a:rPr lang="tr-TR" dirty="0"/>
              <a:t>ve hava kirliliğine yol açması </a:t>
            </a:r>
            <a:r>
              <a:rPr lang="tr-TR" dirty="0" smtClean="0"/>
              <a:t>(</a:t>
            </a:r>
            <a:r>
              <a:rPr lang="tr-TR" dirty="0"/>
              <a:t>Akalın, </a:t>
            </a:r>
            <a:r>
              <a:rPr lang="tr-TR" dirty="0" smtClean="0"/>
              <a:t>1984).</a:t>
            </a:r>
          </a:p>
          <a:p>
            <a:r>
              <a:rPr lang="tr-TR" dirty="0">
                <a:solidFill>
                  <a:srgbClr val="FF0000"/>
                </a:solidFill>
              </a:rPr>
              <a:t>Eğitimin dışsallıkları (</a:t>
            </a:r>
            <a:r>
              <a:rPr lang="tr-TR" dirty="0" err="1">
                <a:solidFill>
                  <a:srgbClr val="FF0000"/>
                </a:solidFill>
              </a:rPr>
              <a:t>Externalities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social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benefits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neighborhood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smtClean="0">
                <a:solidFill>
                  <a:srgbClr val="FF0000"/>
                </a:solidFill>
              </a:rPr>
              <a:t>effects): 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Eğitimin bireye ve topluma olan dolaylı katkıları.</a:t>
            </a:r>
          </a:p>
          <a:p>
            <a:r>
              <a:rPr lang="tr-TR" dirty="0"/>
              <a:t>Eğitim nedeniyle, öğrenci ve aile gibi karar vericiler tarafından elde edilen özel yararları (parasal ve parasal olmayan) aşan,  </a:t>
            </a:r>
            <a:r>
              <a:rPr lang="tr-TR" dirty="0" smtClean="0"/>
              <a:t>topluma yansıyan dolaylı etkiler. Suç oranlarının düşmesi, bilinçli tüketici olma gibi.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0183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</a:rPr>
              <a:t>İnsan Sermayesi Kuramı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İnsan sermayesi (beşeri sermaye) kavramının kökeni</a:t>
            </a:r>
            <a:r>
              <a:rPr lang="tr-TR" dirty="0" smtClean="0"/>
              <a:t>: Amerikalı ekonomist Theodore </a:t>
            </a:r>
            <a:r>
              <a:rPr lang="tr-TR" dirty="0" err="1" smtClean="0"/>
              <a:t>Schultz’un</a:t>
            </a:r>
            <a:r>
              <a:rPr lang="tr-TR" dirty="0" smtClean="0"/>
              <a:t> 1960’ların ilk yıllarında dile getirdiği ve 1962’de </a:t>
            </a:r>
            <a:r>
              <a:rPr lang="tr-TR" dirty="0" err="1" smtClean="0"/>
              <a:t>Gary</a:t>
            </a:r>
            <a:r>
              <a:rPr lang="tr-TR" dirty="0" smtClean="0"/>
              <a:t> </a:t>
            </a:r>
            <a:r>
              <a:rPr lang="tr-TR" dirty="0" err="1" smtClean="0"/>
              <a:t>Becker’ın</a:t>
            </a:r>
            <a:r>
              <a:rPr lang="tr-TR" dirty="0" smtClean="0"/>
              <a:t> geliştirdiği bir kavram.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Kuramın temel iddiası</a:t>
            </a:r>
            <a:r>
              <a:rPr lang="tr-TR" dirty="0" smtClean="0"/>
              <a:t>: </a:t>
            </a:r>
          </a:p>
          <a:p>
            <a:pPr>
              <a:buNone/>
            </a:pPr>
            <a:r>
              <a:rPr lang="tr-TR" dirty="0" smtClean="0"/>
              <a:t>    1. İnsan, kendi başına bir iktisadi (ekonomik)kategori (yatırım faktörü) olarak kabul edilebilir.</a:t>
            </a:r>
          </a:p>
          <a:p>
            <a:pPr>
              <a:buNone/>
            </a:pPr>
            <a:r>
              <a:rPr lang="tr-TR" dirty="0" smtClean="0"/>
              <a:t>     2.  Başta eğitim ve yetiştirme olmak üzere çeşitli etkinlikler aracılığı ile insanın üretim sürecindeki verimliliği artırılabilir.</a:t>
            </a:r>
          </a:p>
          <a:p>
            <a:pPr>
              <a:buNone/>
            </a:pPr>
            <a:r>
              <a:rPr lang="tr-TR" dirty="0" smtClean="0"/>
              <a:t>      3. Bu verimlilik artışı ekonomi için büyüme, birey için ise gelir artışı anlamına gelir.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850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Finansman Kavramı</a:t>
            </a:r>
            <a:endParaRPr lang="tr-TR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424568"/>
            <a:ext cx="77724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smtClean="0">
                <a:solidFill>
                  <a:srgbClr val="C00000"/>
                </a:solidFill>
              </a:rPr>
              <a:t>   </a:t>
            </a:r>
          </a:p>
          <a:p>
            <a:pPr>
              <a:buNone/>
            </a:pPr>
            <a:r>
              <a:rPr lang="tr-TR" dirty="0" smtClean="0"/>
              <a:t>    Köken </a:t>
            </a:r>
            <a:r>
              <a:rPr lang="tr-TR" dirty="0"/>
              <a:t>olarak </a:t>
            </a:r>
            <a:r>
              <a:rPr lang="tr-TR" dirty="0" smtClean="0"/>
              <a:t>Fransızca (</a:t>
            </a:r>
            <a:r>
              <a:rPr lang="tr-TR" dirty="0" err="1" smtClean="0"/>
              <a:t>financement</a:t>
            </a:r>
            <a:r>
              <a:rPr lang="tr-TR" dirty="0" smtClean="0"/>
              <a:t>). </a:t>
            </a:r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err="1" smtClean="0"/>
              <a:t>İngilizce’de</a:t>
            </a:r>
            <a:r>
              <a:rPr lang="tr-TR" dirty="0" smtClean="0"/>
              <a:t>  </a:t>
            </a:r>
            <a:r>
              <a:rPr lang="tr-TR" dirty="0" err="1" smtClean="0"/>
              <a:t>finance</a:t>
            </a:r>
            <a:r>
              <a:rPr lang="tr-TR" dirty="0" smtClean="0"/>
              <a:t> («</a:t>
            </a:r>
            <a:r>
              <a:rPr lang="en-US" dirty="0" smtClean="0"/>
              <a:t>the </a:t>
            </a:r>
            <a:r>
              <a:rPr lang="en-US" dirty="0"/>
              <a:t>management of large amounts of money, especially by governments or large </a:t>
            </a:r>
            <a:r>
              <a:rPr lang="en-US" dirty="0" smtClean="0"/>
              <a:t>companies</a:t>
            </a:r>
            <a:r>
              <a:rPr lang="tr-TR" dirty="0" smtClean="0"/>
              <a:t> (</a:t>
            </a:r>
            <a:r>
              <a:rPr lang="tr-TR" dirty="0" err="1" smtClean="0"/>
              <a:t>noun</a:t>
            </a:r>
            <a:r>
              <a:rPr lang="tr-TR" dirty="0" smtClean="0"/>
              <a:t>), </a:t>
            </a:r>
            <a:r>
              <a:rPr lang="en-US" dirty="0"/>
              <a:t>provide funding </a:t>
            </a:r>
            <a:r>
              <a:rPr lang="en-US" dirty="0" smtClean="0"/>
              <a:t>for</a:t>
            </a:r>
            <a:r>
              <a:rPr lang="tr-TR" dirty="0" smtClean="0"/>
              <a:t>…»)</a:t>
            </a:r>
          </a:p>
          <a:p>
            <a:pPr>
              <a:buNone/>
            </a:pPr>
            <a:r>
              <a:rPr lang="tr-TR" dirty="0" smtClean="0"/>
              <a:t>     «Bir girişime, </a:t>
            </a:r>
            <a:r>
              <a:rPr lang="tr-TR" dirty="0"/>
              <a:t>işleyebilmesi, gelişebilmesi için gereken para ve krediyi sağlamak </a:t>
            </a:r>
            <a:r>
              <a:rPr lang="tr-TR" dirty="0" smtClean="0"/>
              <a:t>eylemi.»</a:t>
            </a:r>
          </a:p>
          <a:p>
            <a:pPr>
              <a:buNone/>
            </a:pP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2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858</TotalTime>
  <Words>639</Words>
  <Application>Microsoft Office PowerPoint</Application>
  <PresentationFormat>Ekran Gösterisi (4:3)</PresentationFormat>
  <Paragraphs>145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Calibri</vt:lpstr>
      <vt:lpstr>Franklin Gothic Book</vt:lpstr>
      <vt:lpstr>Perpetua</vt:lpstr>
      <vt:lpstr>Wingdings 2</vt:lpstr>
      <vt:lpstr>Hisse Senedi</vt:lpstr>
      <vt:lpstr>Ekonomi ve Girişimcilik Dersi Notları – 5</vt:lpstr>
      <vt:lpstr>PowerPoint Sunusu</vt:lpstr>
      <vt:lpstr>Eğitimin Ekonomik Analizi</vt:lpstr>
      <vt:lpstr>Popüler Kamu Maliyesi Disiplini Açısından</vt:lpstr>
      <vt:lpstr>PowerPoint Sunusu</vt:lpstr>
      <vt:lpstr>PowerPoint Sunusu</vt:lpstr>
      <vt:lpstr>PowerPoint Sunusu</vt:lpstr>
      <vt:lpstr>İnsan Sermayesi Kuramı</vt:lpstr>
      <vt:lpstr>Finansman Kavramı</vt:lpstr>
      <vt:lpstr>PowerPoint Sunusu</vt:lpstr>
      <vt:lpstr>PowerPoint Sunusu</vt:lpstr>
      <vt:lpstr>Kamu Eğitim Alanında Aktüel Bütçe Göstergeleri</vt:lpstr>
      <vt:lpstr>PowerPoint Sunusu</vt:lpstr>
      <vt:lpstr>PowerPoint Sunusu</vt:lpstr>
      <vt:lpstr>YÖK ve Üniversite Bütçelerinin Merkezi Yönetim Bütçesi İçindeki Payı ve GSYH’ye Oranı (2002-2018)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Alanında Performans Değerlendirme Sistemine İlişkin Okul Yöneticilerinin  Görüşleri</dc:title>
  <dc:creator>TARIKSOYDAN</dc:creator>
  <cp:lastModifiedBy>Tarik soydan</cp:lastModifiedBy>
  <cp:revision>170</cp:revision>
  <dcterms:created xsi:type="dcterms:W3CDTF">2014-05-05T08:01:07Z</dcterms:created>
  <dcterms:modified xsi:type="dcterms:W3CDTF">2019-11-19T06:41:33Z</dcterms:modified>
</cp:coreProperties>
</file>