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9" r:id="rId2"/>
    <p:sldId id="310" r:id="rId3"/>
    <p:sldId id="311" r:id="rId4"/>
    <p:sldId id="312" r:id="rId5"/>
    <p:sldId id="313" r:id="rId6"/>
    <p:sldId id="314" r:id="rId7"/>
    <p:sldId id="315" r:id="rId8"/>
    <p:sldId id="316" r:id="rId9"/>
    <p:sldId id="317" r:id="rId10"/>
    <p:sldId id="318" r:id="rId11"/>
    <p:sldId id="319" r:id="rId12"/>
    <p:sldId id="320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97" autoAdjust="0"/>
    <p:restoredTop sz="94660"/>
  </p:normalViewPr>
  <p:slideViewPr>
    <p:cSldViewPr>
      <p:cViewPr varScale="1">
        <p:scale>
          <a:sx n="83" d="100"/>
          <a:sy n="83" d="100"/>
        </p:scale>
        <p:origin x="1493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10.05.2020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10.05.2020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10.05.2020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10.05.2020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10.05.2020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10.05.2020</a:t>
            </a:fld>
            <a:endParaRPr lang="tr-TR" dirty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10.05.2020</a:t>
            </a:fld>
            <a:endParaRPr lang="tr-TR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10.05.2020</a:t>
            </a:fld>
            <a:endParaRPr lang="tr-TR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10.05.2020</a:t>
            </a:fld>
            <a:endParaRPr lang="tr-TR" dirty="0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10.05.2020</a:t>
            </a:fld>
            <a:endParaRPr lang="tr-TR" dirty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10.05.2020</a:t>
            </a:fld>
            <a:endParaRPr lang="tr-TR" dirty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10.05.2020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/>
              <a:t>Works Cited Page: Basic Format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tr-TR" b="1" i="1" dirty="0"/>
              <a:t>Books</a:t>
            </a:r>
          </a:p>
          <a:p>
            <a:pPr marL="0" indent="0">
              <a:buNone/>
            </a:pPr>
            <a:r>
              <a:rPr lang="en-US" dirty="0"/>
              <a:t>First or single author's name is written last name, first name. The basic form for a book citation</a:t>
            </a:r>
            <a:r>
              <a:rPr lang="tr-TR" dirty="0"/>
              <a:t> is: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b="1" dirty="0"/>
              <a:t>Lastname, First</a:t>
            </a:r>
            <a:r>
              <a:rPr lang="tr-TR" b="1" dirty="0"/>
              <a:t> </a:t>
            </a:r>
            <a:r>
              <a:rPr lang="en-US" b="1" dirty="0"/>
              <a:t>name. </a:t>
            </a:r>
            <a:r>
              <a:rPr lang="en-US" b="1" i="1" dirty="0"/>
              <a:t>Title of Book</a:t>
            </a:r>
            <a:r>
              <a:rPr lang="en-US" b="1" dirty="0"/>
              <a:t>. Publisher, Year of</a:t>
            </a:r>
            <a:r>
              <a:rPr lang="tr-TR" b="1" dirty="0"/>
              <a:t> Publication.</a:t>
            </a:r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r>
              <a:rPr lang="tr-TR" b="1" i="1" dirty="0"/>
              <a:t>Book with One Author</a:t>
            </a:r>
          </a:p>
          <a:p>
            <a:pPr marL="0" indent="0">
              <a:buNone/>
            </a:pPr>
            <a:r>
              <a:rPr lang="en-US" dirty="0"/>
              <a:t>Gleick, James. </a:t>
            </a:r>
            <a:r>
              <a:rPr lang="en-US" i="1" dirty="0"/>
              <a:t>Chaos: Making a New Science</a:t>
            </a:r>
            <a:r>
              <a:rPr lang="en-US" dirty="0"/>
              <a:t>. Penguin Books, 1987.</a:t>
            </a:r>
          </a:p>
          <a:p>
            <a:pPr marL="0" indent="0">
              <a:buNone/>
            </a:pPr>
            <a:r>
              <a:rPr lang="en-US" dirty="0"/>
              <a:t>Henley, Patricia. </a:t>
            </a:r>
            <a:r>
              <a:rPr lang="en-US" i="1" dirty="0"/>
              <a:t>The Hummingbird House</a:t>
            </a:r>
            <a:r>
              <a:rPr lang="en-US" dirty="0"/>
              <a:t>. </a:t>
            </a:r>
            <a:r>
              <a:rPr lang="en-US" dirty="0" err="1"/>
              <a:t>MacMurray</a:t>
            </a:r>
            <a:r>
              <a:rPr lang="en-US" dirty="0"/>
              <a:t>, 1999.</a:t>
            </a:r>
          </a:p>
        </p:txBody>
      </p:sp>
    </p:spTree>
    <p:extLst>
      <p:ext uri="{BB962C8B-B14F-4D97-AF65-F5344CB8AC3E}">
        <p14:creationId xmlns:p14="http://schemas.microsoft.com/office/powerpoint/2010/main" val="27971687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i="1" dirty="0"/>
              <a:t>Works Cited: Periodicals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Author(s). "Title of Article." </a:t>
            </a:r>
            <a:r>
              <a:rPr lang="en-US" i="1" dirty="0"/>
              <a:t>Title of </a:t>
            </a:r>
            <a:r>
              <a:rPr lang="en-US" i="1" dirty="0" err="1"/>
              <a:t>Periodica</a:t>
            </a:r>
            <a:r>
              <a:rPr lang="tr-TR" i="1" dirty="0"/>
              <a:t>l</a:t>
            </a:r>
            <a:r>
              <a:rPr lang="tr-TR" dirty="0"/>
              <a:t>, </a:t>
            </a:r>
            <a:r>
              <a:rPr lang="tr-TR" dirty="0" err="1"/>
              <a:t>day</a:t>
            </a:r>
            <a:r>
              <a:rPr lang="tr-TR" dirty="0"/>
              <a:t> </a:t>
            </a:r>
            <a:r>
              <a:rPr lang="tr-TR" dirty="0" err="1"/>
              <a:t>month</a:t>
            </a:r>
            <a:r>
              <a:rPr lang="tr-TR" dirty="0"/>
              <a:t> </a:t>
            </a:r>
            <a:r>
              <a:rPr lang="tr-TR" dirty="0" err="1"/>
              <a:t>year</a:t>
            </a:r>
            <a:r>
              <a:rPr lang="tr-TR" dirty="0"/>
              <a:t>, </a:t>
            </a:r>
            <a:r>
              <a:rPr lang="tr-TR" dirty="0" err="1"/>
              <a:t>pp</a:t>
            </a:r>
            <a:r>
              <a:rPr lang="tr-TR" dirty="0"/>
              <a:t>. …-….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/>
              <a:t>Poniewozik, James. "TV Makes a Too-Close Call." </a:t>
            </a:r>
            <a:r>
              <a:rPr lang="en-US" i="1" dirty="0"/>
              <a:t>Time</a:t>
            </a:r>
            <a:r>
              <a:rPr lang="tr-TR" i="1" dirty="0"/>
              <a:t>,</a:t>
            </a:r>
            <a:r>
              <a:rPr lang="en-US" i="1" dirty="0"/>
              <a:t> </a:t>
            </a:r>
            <a:r>
              <a:rPr lang="en-US" dirty="0"/>
              <a:t>20 Nov. 2000</a:t>
            </a:r>
            <a:r>
              <a:rPr lang="tr-TR" dirty="0"/>
              <a:t>, </a:t>
            </a:r>
            <a:r>
              <a:rPr lang="en-US" dirty="0"/>
              <a:t> </a:t>
            </a:r>
            <a:r>
              <a:rPr lang="tr-TR" dirty="0" err="1"/>
              <a:t>pp</a:t>
            </a:r>
            <a:r>
              <a:rPr lang="tr-TR" dirty="0"/>
              <a:t>. </a:t>
            </a:r>
            <a:r>
              <a:rPr lang="en-US" dirty="0"/>
              <a:t>70-71.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203255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b="1" i="1" dirty="0"/>
              <a:t>An Article in a Scholarly Journal</a:t>
            </a:r>
          </a:p>
          <a:p>
            <a:pPr marL="0" indent="0" algn="just">
              <a:buNone/>
            </a:pPr>
            <a:r>
              <a:rPr lang="en-US" dirty="0"/>
              <a:t>Author(s). "Title of Article." </a:t>
            </a:r>
            <a:r>
              <a:rPr lang="en-US" i="1" dirty="0"/>
              <a:t>Title of Journal</a:t>
            </a:r>
            <a:r>
              <a:rPr lang="tr-TR" i="1" dirty="0"/>
              <a:t>,</a:t>
            </a:r>
            <a:r>
              <a:rPr lang="en-US" i="1" dirty="0"/>
              <a:t> </a:t>
            </a:r>
            <a:r>
              <a:rPr lang="tr-TR" dirty="0"/>
              <a:t>v</a:t>
            </a:r>
            <a:r>
              <a:rPr lang="en-US" dirty="0" err="1"/>
              <a:t>ol</a:t>
            </a:r>
            <a:r>
              <a:rPr lang="en-US" dirty="0"/>
              <a:t>.</a:t>
            </a:r>
            <a:r>
              <a:rPr lang="tr-TR" dirty="0"/>
              <a:t>, </a:t>
            </a:r>
            <a:r>
              <a:rPr lang="tr-TR" dirty="0" err="1"/>
              <a:t>no</a:t>
            </a:r>
            <a:r>
              <a:rPr lang="tr-TR" dirty="0"/>
              <a:t>.,</a:t>
            </a:r>
            <a:r>
              <a:rPr lang="en-US" dirty="0"/>
              <a:t> </a:t>
            </a:r>
            <a:r>
              <a:rPr lang="tr-TR" dirty="0"/>
              <a:t>y</a:t>
            </a:r>
            <a:r>
              <a:rPr lang="en-US" dirty="0"/>
              <a:t>ear</a:t>
            </a:r>
            <a:r>
              <a:rPr lang="tr-TR" dirty="0"/>
              <a:t>, </a:t>
            </a:r>
            <a:r>
              <a:rPr lang="tr-TR" dirty="0" err="1"/>
              <a:t>pp</a:t>
            </a:r>
            <a:r>
              <a:rPr lang="tr-TR" dirty="0"/>
              <a:t>. …-….</a:t>
            </a:r>
            <a:r>
              <a:rPr lang="en-US" dirty="0"/>
              <a:t> </a:t>
            </a:r>
            <a:endParaRPr lang="tr-TR" dirty="0"/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en-US" dirty="0"/>
              <a:t>Bagchi, Alaknanda. "Conflicting Nationalisms: The voice of the Subaltern in</a:t>
            </a:r>
            <a:r>
              <a:rPr lang="tr-TR" dirty="0"/>
              <a:t> Mahasweta Devi's </a:t>
            </a:r>
            <a:r>
              <a:rPr lang="tr-TR" i="1" dirty="0"/>
              <a:t>Bashai Tudu</a:t>
            </a:r>
            <a:r>
              <a:rPr lang="tr-TR" dirty="0"/>
              <a:t>." </a:t>
            </a:r>
            <a:r>
              <a:rPr lang="tr-TR" i="1" dirty="0"/>
              <a:t>Tulsa Studies in </a:t>
            </a:r>
            <a:r>
              <a:rPr lang="tr-TR" i="1" dirty="0" err="1"/>
              <a:t>Women's</a:t>
            </a:r>
            <a:r>
              <a:rPr lang="tr-TR" i="1" dirty="0"/>
              <a:t> </a:t>
            </a:r>
            <a:r>
              <a:rPr lang="tr-TR" i="1" dirty="0" err="1"/>
              <a:t>Literature</a:t>
            </a:r>
            <a:r>
              <a:rPr lang="tr-TR" dirty="0"/>
              <a:t>, </a:t>
            </a:r>
            <a:r>
              <a:rPr lang="tr-TR" dirty="0" err="1"/>
              <a:t>vol</a:t>
            </a:r>
            <a:r>
              <a:rPr lang="tr-TR" dirty="0"/>
              <a:t>.</a:t>
            </a:r>
            <a:r>
              <a:rPr lang="tr-TR" i="1" dirty="0"/>
              <a:t> </a:t>
            </a:r>
            <a:r>
              <a:rPr lang="tr-TR" dirty="0"/>
              <a:t>15, </a:t>
            </a:r>
            <a:r>
              <a:rPr lang="tr-TR" dirty="0" err="1"/>
              <a:t>no</a:t>
            </a:r>
            <a:r>
              <a:rPr lang="tr-TR" dirty="0"/>
              <a:t>. 1, 1996, </a:t>
            </a:r>
            <a:r>
              <a:rPr lang="tr-TR" dirty="0" err="1"/>
              <a:t>pp</a:t>
            </a:r>
            <a:r>
              <a:rPr lang="tr-TR" dirty="0"/>
              <a:t>. 41-50.</a:t>
            </a:r>
          </a:p>
        </p:txBody>
      </p:sp>
    </p:spTree>
    <p:extLst>
      <p:ext uri="{BB962C8B-B14F-4D97-AF65-F5344CB8AC3E}">
        <p14:creationId xmlns:p14="http://schemas.microsoft.com/office/powerpoint/2010/main" val="12915142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Allen, Emily. "Staging Identity: Frances Burney's Allegory of Genre."</a:t>
            </a:r>
            <a:r>
              <a:rPr lang="tr-TR" dirty="0"/>
              <a:t> </a:t>
            </a:r>
            <a:r>
              <a:rPr lang="en-US" i="1" dirty="0"/>
              <a:t>Eighteenth-Century Studies</a:t>
            </a:r>
            <a:r>
              <a:rPr lang="tr-TR" i="1" dirty="0"/>
              <a:t>,</a:t>
            </a:r>
            <a:r>
              <a:rPr lang="en-US" i="1" dirty="0"/>
              <a:t> </a:t>
            </a:r>
            <a:r>
              <a:rPr lang="tr-TR" dirty="0" err="1"/>
              <a:t>vol</a:t>
            </a:r>
            <a:r>
              <a:rPr lang="tr-TR" dirty="0"/>
              <a:t>. </a:t>
            </a:r>
            <a:r>
              <a:rPr lang="en-US" dirty="0"/>
              <a:t>31</a:t>
            </a:r>
            <a:r>
              <a:rPr lang="tr-TR" dirty="0"/>
              <a:t>, </a:t>
            </a:r>
            <a:r>
              <a:rPr lang="en-US" dirty="0"/>
              <a:t>199</a:t>
            </a:r>
            <a:r>
              <a:rPr lang="tr-TR" dirty="0"/>
              <a:t>8, </a:t>
            </a:r>
            <a:r>
              <a:rPr lang="tr-TR" dirty="0" err="1"/>
              <a:t>pp</a:t>
            </a:r>
            <a:r>
              <a:rPr lang="tr-TR" dirty="0"/>
              <a:t>. </a:t>
            </a:r>
            <a:r>
              <a:rPr lang="en-US" dirty="0"/>
              <a:t>433-51.</a:t>
            </a: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 algn="just">
              <a:buNone/>
            </a:pPr>
            <a:r>
              <a:rPr lang="en-US" dirty="0"/>
              <a:t>Duvall, John N. "The (Super)Marketplace of Images: Television as Unmediated</a:t>
            </a:r>
            <a:r>
              <a:rPr lang="tr-TR" dirty="0"/>
              <a:t> Mediation in DeLillo's </a:t>
            </a:r>
            <a:r>
              <a:rPr lang="tr-TR" i="1" dirty="0"/>
              <a:t>White Noise</a:t>
            </a:r>
            <a:r>
              <a:rPr lang="tr-TR" dirty="0"/>
              <a:t>." </a:t>
            </a:r>
            <a:r>
              <a:rPr lang="tr-TR" i="1" dirty="0"/>
              <a:t>Arizona </a:t>
            </a:r>
            <a:r>
              <a:rPr lang="tr-TR" i="1" dirty="0" err="1"/>
              <a:t>Quarterly</a:t>
            </a:r>
            <a:r>
              <a:rPr lang="tr-TR" dirty="0"/>
              <a:t>, </a:t>
            </a:r>
            <a:r>
              <a:rPr lang="tr-TR" dirty="0" err="1"/>
              <a:t>vol</a:t>
            </a:r>
            <a:r>
              <a:rPr lang="tr-TR" dirty="0"/>
              <a:t>. 50, </a:t>
            </a:r>
            <a:r>
              <a:rPr lang="tr-TR" dirty="0" err="1"/>
              <a:t>no</a:t>
            </a:r>
            <a:r>
              <a:rPr lang="tr-TR" dirty="0"/>
              <a:t>. 3, 1994, </a:t>
            </a:r>
            <a:r>
              <a:rPr lang="tr-TR" dirty="0" err="1"/>
              <a:t>pp</a:t>
            </a:r>
            <a:r>
              <a:rPr lang="tr-TR" dirty="0"/>
              <a:t>. 127-53. </a:t>
            </a:r>
            <a:r>
              <a:rPr lang="tr-TR" i="1" dirty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232752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tr-TR" b="1" i="1" dirty="0"/>
          </a:p>
          <a:p>
            <a:pPr marL="0" indent="0">
              <a:buNone/>
            </a:pPr>
            <a:r>
              <a:rPr lang="en-US" b="1" i="1" dirty="0"/>
              <a:t>Book with More Than One Author</a:t>
            </a:r>
          </a:p>
          <a:p>
            <a:pPr marL="0" indent="0">
              <a:buNone/>
            </a:pPr>
            <a:r>
              <a:rPr lang="en-US" dirty="0"/>
              <a:t>Gillespie, Paula, and Neal Lerner. </a:t>
            </a:r>
            <a:r>
              <a:rPr lang="en-US" i="1" dirty="0"/>
              <a:t>The Allyn and Bacon Guide to Peer Tutoring</a:t>
            </a:r>
            <a:r>
              <a:rPr lang="en-US" dirty="0"/>
              <a:t>.</a:t>
            </a:r>
            <a:r>
              <a:rPr lang="tr-TR" dirty="0"/>
              <a:t> </a:t>
            </a:r>
            <a:r>
              <a:rPr lang="tr-TR" dirty="0" err="1"/>
              <a:t>Methuen</a:t>
            </a:r>
            <a:r>
              <a:rPr lang="tr-TR" dirty="0"/>
              <a:t>, 2000.</a:t>
            </a:r>
          </a:p>
        </p:txBody>
      </p:sp>
    </p:spTree>
    <p:extLst>
      <p:ext uri="{BB962C8B-B14F-4D97-AF65-F5344CB8AC3E}">
        <p14:creationId xmlns:p14="http://schemas.microsoft.com/office/powerpoint/2010/main" val="2136665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If there are more than three authors, you may list only the first author followed by the phrase et</a:t>
            </a:r>
            <a:r>
              <a:rPr lang="tr-TR" dirty="0"/>
              <a:t> </a:t>
            </a:r>
            <a:r>
              <a:rPr lang="en-US" dirty="0"/>
              <a:t>al. (the abbreviation for the Latin phrase "and others"; no period after "et") in place of the other</a:t>
            </a:r>
            <a:r>
              <a:rPr lang="tr-TR" dirty="0"/>
              <a:t> </a:t>
            </a:r>
            <a:r>
              <a:rPr lang="en-US" dirty="0"/>
              <a:t>authors' names, or you may list all the authors in the order in which their names appear on the</a:t>
            </a:r>
            <a:r>
              <a:rPr lang="tr-TR" dirty="0"/>
              <a:t> title page.</a:t>
            </a:r>
          </a:p>
        </p:txBody>
      </p:sp>
    </p:spTree>
    <p:extLst>
      <p:ext uri="{BB962C8B-B14F-4D97-AF65-F5344CB8AC3E}">
        <p14:creationId xmlns:p14="http://schemas.microsoft.com/office/powerpoint/2010/main" val="38290604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/>
              <a:t>Wysocki, Anne Frances, et al. </a:t>
            </a:r>
            <a:r>
              <a:rPr lang="en-US" i="1" dirty="0"/>
              <a:t>Writing New Media: Theory and Applications for</a:t>
            </a:r>
            <a:r>
              <a:rPr lang="tr-TR" i="1" dirty="0"/>
              <a:t> </a:t>
            </a:r>
            <a:r>
              <a:rPr lang="en-US" i="1" dirty="0"/>
              <a:t>Expanding the Teaching of Composition</a:t>
            </a:r>
            <a:r>
              <a:rPr lang="en-US" dirty="0"/>
              <a:t>. Logan, UT: Utah State UP, 2004.</a:t>
            </a:r>
          </a:p>
          <a:p>
            <a:pPr marL="0" indent="0" algn="ctr">
              <a:buNone/>
            </a:pPr>
            <a:r>
              <a:rPr lang="en-US" dirty="0"/>
              <a:t>OR  you write the names one by one </a:t>
            </a:r>
          </a:p>
          <a:p>
            <a:pPr marL="0" indent="0">
              <a:buNone/>
            </a:pPr>
            <a:r>
              <a:rPr lang="tr-TR" dirty="0"/>
              <a:t>Wysocki, Anne Frances, Johndan Johnson-Eilola, Cynthia L. Selfe, and Geoffrey </a:t>
            </a:r>
            <a:r>
              <a:rPr lang="en-US" dirty="0"/>
              <a:t>Sirc. </a:t>
            </a:r>
            <a:r>
              <a:rPr lang="en-US" i="1" dirty="0"/>
              <a:t>Writing New Media: Theory and Applications for Expanding the Teaching</a:t>
            </a:r>
            <a:r>
              <a:rPr lang="tr-TR" i="1" dirty="0"/>
              <a:t> </a:t>
            </a:r>
            <a:r>
              <a:rPr lang="en-US" i="1" dirty="0"/>
              <a:t>of Composition</a:t>
            </a:r>
            <a:r>
              <a:rPr lang="en-US" dirty="0"/>
              <a:t>. Utah State UP, 2004.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279031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i="1" dirty="0"/>
              <a:t>Two or More Books by the Same Author</a:t>
            </a:r>
          </a:p>
          <a:p>
            <a:pPr marL="0" indent="0">
              <a:buNone/>
            </a:pPr>
            <a:r>
              <a:rPr lang="en-US" dirty="0"/>
              <a:t>After the first listing of the author's name, use three hyphens and a period instead of the author's</a:t>
            </a:r>
            <a:r>
              <a:rPr lang="tr-TR" dirty="0"/>
              <a:t> </a:t>
            </a:r>
            <a:r>
              <a:rPr lang="en-US" dirty="0"/>
              <a:t>name. List books alphabetically by title.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/>
              <a:t>Palmer, William J. </a:t>
            </a:r>
            <a:r>
              <a:rPr lang="en-US" i="1" dirty="0"/>
              <a:t>The Films of the Eighties: A Social History</a:t>
            </a:r>
            <a:r>
              <a:rPr lang="en-US" dirty="0"/>
              <a:t>. Southern Illinois</a:t>
            </a:r>
            <a:r>
              <a:rPr lang="tr-TR" dirty="0"/>
              <a:t> UP, 1993.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---.</a:t>
            </a:r>
            <a:r>
              <a:rPr lang="en-US" i="1" dirty="0"/>
              <a:t> Dickens and New Historicism</a:t>
            </a:r>
            <a:r>
              <a:rPr lang="en-US" dirty="0"/>
              <a:t>. St. Martin's, 1997.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141813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i="1" dirty="0"/>
              <a:t>Book with No Author</a:t>
            </a:r>
          </a:p>
          <a:p>
            <a:pPr marL="0" indent="0">
              <a:buNone/>
            </a:pPr>
            <a:r>
              <a:rPr lang="en-US" dirty="0"/>
              <a:t>List and alphabetize by the title of the book.</a:t>
            </a:r>
          </a:p>
          <a:p>
            <a:pPr marL="0" indent="0">
              <a:buNone/>
            </a:pPr>
            <a:endParaRPr lang="tr-TR" i="1" dirty="0"/>
          </a:p>
          <a:p>
            <a:pPr marL="0" indent="0">
              <a:buNone/>
            </a:pPr>
            <a:r>
              <a:rPr lang="en-US" i="1" dirty="0"/>
              <a:t>Encyclopedia of Indiana</a:t>
            </a:r>
            <a:r>
              <a:rPr lang="en-US" dirty="0"/>
              <a:t>. Somerset, 1993.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004844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tr-TR" b="1" i="1" dirty="0"/>
              <a:t>A Translated Book</a:t>
            </a:r>
          </a:p>
          <a:p>
            <a:pPr marL="0" indent="0">
              <a:buNone/>
            </a:pPr>
            <a:r>
              <a:rPr lang="en-US" dirty="0"/>
              <a:t>Cite as you would any other book, and add "Trans</a:t>
            </a:r>
            <a:r>
              <a:rPr lang="tr-TR" dirty="0" err="1"/>
              <a:t>lated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en-US" dirty="0"/>
              <a:t>" followed by the translator's/translators‘</a:t>
            </a:r>
            <a:r>
              <a:rPr lang="tr-TR" dirty="0"/>
              <a:t> name(s):</a:t>
            </a:r>
          </a:p>
          <a:p>
            <a:pPr marL="0" indent="0">
              <a:buNone/>
            </a:pPr>
            <a:r>
              <a:rPr lang="en-US" dirty="0"/>
              <a:t>Foucault, Michel. </a:t>
            </a:r>
            <a:r>
              <a:rPr lang="en-US" i="1" dirty="0"/>
              <a:t>Madness and Civilization: A History of Insanity in the Age of</a:t>
            </a:r>
            <a:r>
              <a:rPr lang="tr-TR" i="1" dirty="0"/>
              <a:t> </a:t>
            </a:r>
            <a:r>
              <a:rPr lang="en-US" i="1" dirty="0"/>
              <a:t>Reason</a:t>
            </a:r>
            <a:r>
              <a:rPr lang="en-US" dirty="0"/>
              <a:t>. Trans</a:t>
            </a:r>
            <a:r>
              <a:rPr lang="tr-TR" dirty="0" err="1"/>
              <a:t>lated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en-US" dirty="0"/>
              <a:t> Richard Howard</a:t>
            </a:r>
            <a:r>
              <a:rPr lang="tr-TR" dirty="0"/>
              <a:t>,</a:t>
            </a:r>
            <a:r>
              <a:rPr lang="en-US" dirty="0"/>
              <a:t> Vintage-Random House, 1988.</a:t>
            </a:r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r>
              <a:rPr lang="tr-TR" b="1" i="1" dirty="0"/>
              <a:t>Anthology or Collection</a:t>
            </a:r>
          </a:p>
          <a:p>
            <a:pPr marL="0" indent="0">
              <a:buNone/>
            </a:pPr>
            <a:r>
              <a:rPr lang="en-US" dirty="0"/>
              <a:t>List by editor or editors, followed by a comma and "</a:t>
            </a:r>
            <a:r>
              <a:rPr lang="en-US" dirty="0" err="1"/>
              <a:t>ed</a:t>
            </a:r>
            <a:r>
              <a:rPr lang="tr-TR" dirty="0" err="1"/>
              <a:t>itor</a:t>
            </a:r>
            <a:r>
              <a:rPr lang="en-US" dirty="0"/>
              <a:t>" or, for multiple editors, "</a:t>
            </a:r>
            <a:r>
              <a:rPr lang="en-US" dirty="0" err="1"/>
              <a:t>ed</a:t>
            </a:r>
            <a:r>
              <a:rPr lang="tr-TR" dirty="0" err="1"/>
              <a:t>itors</a:t>
            </a:r>
            <a:r>
              <a:rPr lang="en-US" dirty="0"/>
              <a:t>."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/>
              <a:t>Hill, Charles A. and Marguerite Helmers, ed</a:t>
            </a:r>
            <a:r>
              <a:rPr lang="tr-TR" dirty="0" err="1"/>
              <a:t>itors</a:t>
            </a:r>
            <a:r>
              <a:rPr lang="tr-TR" dirty="0"/>
              <a:t>.</a:t>
            </a:r>
            <a:r>
              <a:rPr lang="en-US" dirty="0"/>
              <a:t> </a:t>
            </a:r>
            <a:r>
              <a:rPr lang="en-US" i="1" dirty="0"/>
              <a:t>Defining Visual </a:t>
            </a:r>
            <a:r>
              <a:rPr lang="en-US" i="1" dirty="0" err="1"/>
              <a:t>Rhetorics</a:t>
            </a:r>
            <a:r>
              <a:rPr lang="en-US" dirty="0"/>
              <a:t>.</a:t>
            </a:r>
            <a:r>
              <a:rPr lang="tr-TR" dirty="0"/>
              <a:t> Lawrence Erlbaum Associates, 2004.</a:t>
            </a:r>
          </a:p>
        </p:txBody>
      </p:sp>
    </p:spTree>
    <p:extLst>
      <p:ext uri="{BB962C8B-B14F-4D97-AF65-F5344CB8AC3E}">
        <p14:creationId xmlns:p14="http://schemas.microsoft.com/office/powerpoint/2010/main" val="10159505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b="1" i="1" dirty="0"/>
              <a:t>A Part of a Book</a:t>
            </a:r>
          </a:p>
          <a:p>
            <a:pPr marL="0" indent="0" algn="just">
              <a:buNone/>
            </a:pPr>
            <a:r>
              <a:rPr lang="en-US" dirty="0"/>
              <a:t>Book parts include an essay in an edited</a:t>
            </a:r>
            <a:r>
              <a:rPr lang="tr-TR" dirty="0"/>
              <a:t> </a:t>
            </a:r>
            <a:r>
              <a:rPr lang="en-US" dirty="0"/>
              <a:t>collection or anthology, or a chapter of a book. The</a:t>
            </a:r>
            <a:r>
              <a:rPr lang="tr-TR" dirty="0"/>
              <a:t> basic form is:</a:t>
            </a:r>
          </a:p>
          <a:p>
            <a:pPr marL="0" indent="0" algn="just">
              <a:buNone/>
            </a:pPr>
            <a:r>
              <a:rPr lang="en-US" b="1" dirty="0"/>
              <a:t>Lastname, Firstname. "Title of Essay." </a:t>
            </a:r>
            <a:r>
              <a:rPr lang="en-US" b="1" i="1" dirty="0"/>
              <a:t>Title of Collection</a:t>
            </a:r>
            <a:r>
              <a:rPr lang="tr-TR" b="1" i="1" dirty="0"/>
              <a:t>, </a:t>
            </a:r>
            <a:r>
              <a:rPr lang="tr-TR" b="1" dirty="0" err="1"/>
              <a:t>edited</a:t>
            </a:r>
            <a:r>
              <a:rPr lang="tr-TR" b="1" dirty="0"/>
              <a:t> </a:t>
            </a:r>
            <a:r>
              <a:rPr lang="tr-TR" b="1" dirty="0" err="1"/>
              <a:t>by</a:t>
            </a:r>
            <a:r>
              <a:rPr lang="tr-TR" b="1" dirty="0"/>
              <a:t> ,</a:t>
            </a:r>
            <a:r>
              <a:rPr lang="en-US" b="1" dirty="0"/>
              <a:t> Publisher, Year</a:t>
            </a:r>
            <a:r>
              <a:rPr lang="tr-TR" b="1" dirty="0"/>
              <a:t>, </a:t>
            </a:r>
            <a:r>
              <a:rPr lang="tr-TR" b="1" dirty="0" err="1"/>
              <a:t>pp</a:t>
            </a:r>
            <a:r>
              <a:rPr lang="tr-TR" b="1" dirty="0"/>
              <a:t>.</a:t>
            </a:r>
            <a:r>
              <a:rPr lang="en-US" b="1" dirty="0"/>
              <a:t> </a:t>
            </a:r>
            <a:r>
              <a:rPr lang="tr-TR" b="1" dirty="0"/>
              <a:t>… - ….</a:t>
            </a:r>
          </a:p>
        </p:txBody>
      </p:sp>
    </p:spTree>
    <p:extLst>
      <p:ext uri="{BB962C8B-B14F-4D97-AF65-F5344CB8AC3E}">
        <p14:creationId xmlns:p14="http://schemas.microsoft.com/office/powerpoint/2010/main" val="36122186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dirty="0"/>
              <a:t>Harris, Muriel. "Talk to Me: Engaging Reluctant Writers." </a:t>
            </a:r>
            <a:r>
              <a:rPr lang="en-US" i="1" dirty="0"/>
              <a:t>A Tutor's Guide:</a:t>
            </a:r>
            <a:r>
              <a:rPr lang="tr-TR" i="1" dirty="0"/>
              <a:t> </a:t>
            </a:r>
            <a:r>
              <a:rPr lang="en-US" i="1" dirty="0"/>
              <a:t>Helping Writers One to One</a:t>
            </a:r>
            <a:r>
              <a:rPr lang="tr-TR" i="1" dirty="0"/>
              <a:t>, </a:t>
            </a:r>
            <a:r>
              <a:rPr lang="tr-TR" dirty="0" err="1"/>
              <a:t>edited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en-US" dirty="0"/>
              <a:t>Ben </a:t>
            </a:r>
            <a:r>
              <a:rPr lang="en-US" dirty="0" err="1"/>
              <a:t>Rafoth</a:t>
            </a:r>
            <a:r>
              <a:rPr lang="tr-TR" dirty="0"/>
              <a:t>, </a:t>
            </a:r>
            <a:r>
              <a:rPr lang="en-US" dirty="0"/>
              <a:t>Heinemann, 2000</a:t>
            </a:r>
            <a:r>
              <a:rPr lang="tr-TR" dirty="0"/>
              <a:t>, </a:t>
            </a:r>
            <a:r>
              <a:rPr lang="tr-TR" dirty="0" err="1"/>
              <a:t>pp</a:t>
            </a:r>
            <a:r>
              <a:rPr lang="tr-TR" dirty="0"/>
              <a:t>. 24-34.</a:t>
            </a:r>
          </a:p>
        </p:txBody>
      </p:sp>
    </p:spTree>
    <p:extLst>
      <p:ext uri="{BB962C8B-B14F-4D97-AF65-F5344CB8AC3E}">
        <p14:creationId xmlns:p14="http://schemas.microsoft.com/office/powerpoint/2010/main" val="536590775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1216</TotalTime>
  <Words>711</Words>
  <Application>Microsoft Office PowerPoint</Application>
  <PresentationFormat>Ekran Gösterisi (4:3)</PresentationFormat>
  <Paragraphs>49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5" baseType="lpstr">
      <vt:lpstr>Arial</vt:lpstr>
      <vt:lpstr>Calibri</vt:lpstr>
      <vt:lpstr>Ofis Teması</vt:lpstr>
      <vt:lpstr>Works Cited Page: Basic Format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Works Cited: Periodicals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Briefly explain why the following thesis statements could be considered STRONG or WEAK.</dc:title>
  <dc:creator>Hp</dc:creator>
  <cp:lastModifiedBy>Windows Kullanıcısı</cp:lastModifiedBy>
  <cp:revision>97</cp:revision>
  <dcterms:created xsi:type="dcterms:W3CDTF">2017-11-16T23:52:52Z</dcterms:created>
  <dcterms:modified xsi:type="dcterms:W3CDTF">2020-05-10T16:44:01Z</dcterms:modified>
</cp:coreProperties>
</file>