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03" r:id="rId2"/>
    <p:sldId id="292" r:id="rId3"/>
    <p:sldId id="291" r:id="rId4"/>
    <p:sldId id="295" r:id="rId5"/>
    <p:sldId id="296" r:id="rId6"/>
    <p:sldId id="298" r:id="rId7"/>
    <p:sldId id="299" r:id="rId8"/>
    <p:sldId id="297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1"/>
    <p:restoredTop sz="94674"/>
  </p:normalViewPr>
  <p:slideViewPr>
    <p:cSldViewPr snapToGrid="0" snapToObjects="1">
      <p:cViewPr varScale="1">
        <p:scale>
          <a:sx n="125" d="100"/>
          <a:sy n="125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8D082-7A3D-4943-A388-15FA49B7C14B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AA8F4-3265-304E-80A4-3C81970930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09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değerli dinleyiciler, sizlere köpeklerde suni tohumlama ile ilgili bir seminer sunacağım.</a:t>
            </a:r>
          </a:p>
          <a:p>
            <a:endParaRPr/>
          </a:p>
          <a:p>
            <a:r>
              <a:t>Sunum sırasın</a:t>
            </a:r>
          </a:p>
        </p:txBody>
      </p:sp>
    </p:spTree>
    <p:extLst>
      <p:ext uri="{BB962C8B-B14F-4D97-AF65-F5344CB8AC3E}">
        <p14:creationId xmlns:p14="http://schemas.microsoft.com/office/powerpoint/2010/main" val="690306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244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348383"/>
            <a:ext cx="9810750" cy="1964531"/>
          </a:xfrm>
          <a:prstGeom prst="rect">
            <a:avLst/>
          </a:prstGeom>
        </p:spPr>
        <p:txBody>
          <a:bodyPr anchor="b"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27226"/>
            <a:ext cx="9810750" cy="8929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2463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190625" y="2973808"/>
            <a:ext cx="9810750" cy="5353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12">
                <a:solidFill>
                  <a:srgbClr val="45A7DE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190625" y="4473774"/>
            <a:ext cx="9810750" cy="492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531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6634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51912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6159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donec quis nunc"/>
          <p:cNvSpPr txBox="1">
            <a:spLocks noGrp="1"/>
          </p:cNvSpPr>
          <p:nvPr>
            <p:ph type="body" sz="quarter" idx="13"/>
          </p:nvPr>
        </p:nvSpPr>
        <p:spPr>
          <a:xfrm>
            <a:off x="1997273" y="1553765"/>
            <a:ext cx="8197455" cy="336567"/>
          </a:xfrm>
          <a:prstGeom prst="rect">
            <a:avLst/>
          </a:prstGeom>
        </p:spPr>
        <p:txBody>
          <a:bodyPr lIns="38100" tIns="38100" rIns="38100" bIns="38100" anchor="t">
            <a:spAutoFit/>
          </a:bodyPr>
          <a:lstStyle>
            <a:lvl1pPr marL="0" indent="0" algn="ctr" defTabSz="321457">
              <a:spcBef>
                <a:spcPts val="0"/>
              </a:spcBef>
              <a:buSzTx/>
              <a:buNone/>
              <a:defRPr sz="1687" cap="all" spc="152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donec quis nunc</a:t>
            </a:r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997273" y="1165324"/>
            <a:ext cx="8197455" cy="395139"/>
          </a:xfrm>
          <a:prstGeom prst="rect">
            <a:avLst/>
          </a:prstGeom>
        </p:spPr>
        <p:txBody>
          <a:bodyPr lIns="38100" tIns="38100" rIns="38100" bIns="38100" anchor="t"/>
          <a:lstStyle>
            <a:lvl1pPr defTabSz="321457">
              <a:defRPr sz="2672" cap="all" spc="53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8802" y="5725493"/>
            <a:ext cx="230961" cy="206851"/>
          </a:xfrm>
          <a:prstGeom prst="rect">
            <a:avLst/>
          </a:prstGeom>
        </p:spPr>
        <p:txBody>
          <a:bodyPr lIns="38100" tIns="38100" rIns="38100" bIns="38100"/>
          <a:lstStyle>
            <a:lvl1pPr defTabSz="321457">
              <a:defRPr sz="844" cap="all" spc="17">
                <a:solidFill>
                  <a:srgbClr val="9A958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97061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mage"/>
          <p:cNvSpPr>
            <a:spLocks noGrp="1"/>
          </p:cNvSpPr>
          <p:nvPr>
            <p:ph type="pic" sz="half" idx="13"/>
          </p:nvPr>
        </p:nvSpPr>
        <p:spPr>
          <a:xfrm>
            <a:off x="6536532" y="2098477"/>
            <a:ext cx="4450420" cy="423267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1190625" y="142875"/>
            <a:ext cx="9810750" cy="1785938"/>
          </a:xfrm>
          <a:prstGeom prst="rect">
            <a:avLst/>
          </a:prstGeom>
        </p:spPr>
        <p:txBody>
          <a:bodyPr/>
          <a:lstStyle>
            <a:lvl1pPr defTabSz="321457">
              <a:defRPr sz="5062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2071688"/>
            <a:ext cx="4941094" cy="4286250"/>
          </a:xfrm>
          <a:prstGeom prst="rect">
            <a:avLst/>
          </a:prstGeom>
        </p:spPr>
        <p:txBody>
          <a:bodyPr/>
          <a:lstStyle>
            <a:lvl1pPr marL="339316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678632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017948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357264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1696580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05870" y="6465094"/>
            <a:ext cx="444032" cy="297389"/>
          </a:xfrm>
          <a:prstGeom prst="rect">
            <a:avLst/>
          </a:prstGeom>
        </p:spPr>
        <p:txBody>
          <a:bodyPr/>
          <a:lstStyle>
            <a:lvl1pPr algn="r" defTabSz="321457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4025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225442" y="456435"/>
            <a:ext cx="9751220" cy="411771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0625" y="4643438"/>
            <a:ext cx="9810750" cy="1160859"/>
          </a:xfrm>
          <a:prstGeom prst="rect">
            <a:avLst/>
          </a:prstGeom>
        </p:spPr>
        <p:txBody>
          <a:bodyPr anchor="b"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857875"/>
            <a:ext cx="9810750" cy="8929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2332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000250"/>
            <a:ext cx="9810750" cy="2857500"/>
          </a:xfrm>
          <a:prstGeom prst="rect">
            <a:avLst/>
          </a:prstGeom>
        </p:spPr>
        <p:txBody>
          <a:bodyPr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31319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161485" y="571500"/>
            <a:ext cx="5393531" cy="539353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57187" y="991195"/>
            <a:ext cx="5500688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7187" y="3366492"/>
            <a:ext cx="5500688" cy="26163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6087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42677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2479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822281" y="1812726"/>
            <a:ext cx="4179094" cy="41790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1946672"/>
            <a:ext cx="5119688" cy="4018359"/>
          </a:xfrm>
          <a:prstGeom prst="rect">
            <a:avLst/>
          </a:prstGeom>
        </p:spPr>
        <p:txBody>
          <a:bodyPr/>
          <a:lstStyle>
            <a:lvl1pPr marL="312528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1pPr>
            <a:lvl2pPr marL="625056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2pPr>
            <a:lvl3pPr marL="937584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3pPr>
            <a:lvl4pPr marL="1250112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4pPr>
            <a:lvl5pPr marL="1562640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8198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3402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6622071" y="332680"/>
            <a:ext cx="5207001" cy="292893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6651910" y="3528761"/>
            <a:ext cx="5175251" cy="291107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50031" y="339329"/>
            <a:ext cx="6096000" cy="609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89926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892969"/>
            <a:ext cx="9810750" cy="5072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190625" y="178594"/>
            <a:ext cx="981075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17408" y="6518672"/>
            <a:ext cx="285335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180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46469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7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892937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7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339406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7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1785874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7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2232343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7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2678811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7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3125280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7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3571748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7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4018217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7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Köpeklerde Sunİ Tohumlama"/>
          <p:cNvSpPr txBox="1">
            <a:spLocks noGrp="1"/>
          </p:cNvSpPr>
          <p:nvPr>
            <p:ph type="ctrTitle"/>
          </p:nvPr>
        </p:nvSpPr>
        <p:spPr>
          <a:xfrm>
            <a:off x="1827118" y="1304515"/>
            <a:ext cx="8336296" cy="205226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tr-TR" dirty="0" err="1"/>
              <a:t>Artificial</a:t>
            </a:r>
            <a:r>
              <a:rPr lang="tr-TR" dirty="0"/>
              <a:t> </a:t>
            </a:r>
            <a:r>
              <a:rPr lang="tr-TR" dirty="0" err="1"/>
              <a:t>insemination</a:t>
            </a:r>
            <a:r>
              <a:rPr lang="tr-TR" dirty="0"/>
              <a:t> in </a:t>
            </a:r>
            <a:r>
              <a:rPr lang="tr-TR" dirty="0" err="1"/>
              <a:t>Cats</a:t>
            </a:r>
            <a:endParaRPr dirty="0"/>
          </a:p>
        </p:txBody>
      </p:sp>
      <p:sp>
        <p:nvSpPr>
          <p:cNvPr id="139" name="Koray tekin"/>
          <p:cNvSpPr txBox="1">
            <a:spLocks noGrp="1"/>
          </p:cNvSpPr>
          <p:nvPr>
            <p:ph type="subTitle" sz="quarter" idx="1"/>
          </p:nvPr>
        </p:nvSpPr>
        <p:spPr>
          <a:xfrm>
            <a:off x="7078227" y="4258369"/>
            <a:ext cx="2919872" cy="5099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cap="all"/>
            </a:lvl1pPr>
          </a:lstStyle>
          <a:p>
            <a:r>
              <a:t>Koray tekin</a:t>
            </a:r>
          </a:p>
        </p:txBody>
      </p:sp>
      <p:sp>
        <p:nvSpPr>
          <p:cNvPr id="140" name="Ankara Üniversitesi, Veteriner Fakültesi…"/>
          <p:cNvSpPr txBox="1"/>
          <p:nvPr/>
        </p:nvSpPr>
        <p:spPr>
          <a:xfrm>
            <a:off x="2695484" y="5534900"/>
            <a:ext cx="6599564" cy="937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Ankara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Üniversitesi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,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Veteriner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Fakültesi</a:t>
            </a:r>
            <a:endParaRPr sz="2812" kern="0" dirty="0">
              <a:solidFill>
                <a:srgbClr val="858585"/>
              </a:solidFill>
              <a:latin typeface="Marker Felt"/>
              <a:sym typeface="Marker Felt"/>
            </a:endParaRPr>
          </a:p>
          <a:p>
            <a:pPr algn="ctr" defTabSz="410751" hangingPunct="0"/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Reprodüksiyon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ve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Suni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Tohumlama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Anabilim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Dalı</a:t>
            </a:r>
            <a:endParaRPr sz="2812" kern="0" dirty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487482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7FAE2-86AE-7245-8A4B-1DE2C011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234" y="501437"/>
            <a:ext cx="7358063" cy="1160859"/>
          </a:xfrm>
        </p:spPr>
        <p:txBody>
          <a:bodyPr/>
          <a:lstStyle/>
          <a:p>
            <a:r>
              <a:rPr lang="tr-TR" dirty="0" err="1"/>
              <a:t>Goals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achieve</a:t>
            </a:r>
            <a:endParaRPr lang="tr-T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297FF-D1EE-C94F-ADE1-2D4B6550017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256234" y="1814787"/>
            <a:ext cx="8244162" cy="4936057"/>
          </a:xfrm>
        </p:spPr>
        <p:txBody>
          <a:bodyPr>
            <a:normAutofit fontScale="92500" lnSpcReduction="10000"/>
          </a:bodyPr>
          <a:lstStyle/>
          <a:p>
            <a:pPr marL="522368" indent="-522368" algn="just">
              <a:buAutoNum type="arabicPeriod"/>
            </a:pPr>
            <a:r>
              <a:rPr lang="tr-TR" dirty="0" err="1"/>
              <a:t>Indications</a:t>
            </a:r>
            <a:endParaRPr lang="tr-TR" dirty="0"/>
          </a:p>
          <a:p>
            <a:pPr marL="522368" indent="-522368" algn="just">
              <a:buAutoNum type="arabicPeriod"/>
            </a:pPr>
            <a:r>
              <a:rPr lang="tr-TR" dirty="0" err="1"/>
              <a:t>Challanges</a:t>
            </a:r>
            <a:endParaRPr lang="tr-TR" dirty="0"/>
          </a:p>
          <a:p>
            <a:pPr marL="522368" indent="-522368" algn="just">
              <a:buAutoNum type="arabicPeriod"/>
            </a:pPr>
            <a:r>
              <a:rPr lang="tr-TR" dirty="0" err="1"/>
              <a:t>Reproductive</a:t>
            </a:r>
            <a:r>
              <a:rPr lang="tr-TR" dirty="0"/>
              <a:t> </a:t>
            </a:r>
            <a:r>
              <a:rPr lang="tr-TR" dirty="0" err="1"/>
              <a:t>Physiology</a:t>
            </a:r>
            <a:endParaRPr lang="tr-TR" dirty="0"/>
          </a:p>
          <a:p>
            <a:pPr marL="522368" indent="-522368" algn="just">
              <a:buAutoNum type="arabicPeriod"/>
            </a:pPr>
            <a:r>
              <a:rPr lang="tr-TR" dirty="0" err="1"/>
              <a:t>Fertile</a:t>
            </a:r>
            <a:r>
              <a:rPr lang="tr-TR" dirty="0"/>
              <a:t> </a:t>
            </a:r>
            <a:r>
              <a:rPr lang="tr-TR" dirty="0" err="1"/>
              <a:t>Period</a:t>
            </a:r>
            <a:endParaRPr lang="tr-TR" dirty="0"/>
          </a:p>
          <a:p>
            <a:pPr marL="522368" indent="-522368" algn="just">
              <a:buAutoNum type="arabicPeriod"/>
            </a:pPr>
            <a:r>
              <a:rPr lang="tr-TR" dirty="0" err="1"/>
              <a:t>Deetermining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optimal time </a:t>
            </a:r>
            <a:r>
              <a:rPr lang="tr-TR" dirty="0" err="1"/>
              <a:t>for</a:t>
            </a:r>
            <a:r>
              <a:rPr lang="tr-TR" dirty="0"/>
              <a:t> AI</a:t>
            </a:r>
          </a:p>
          <a:p>
            <a:pPr marL="522368" indent="-522368" algn="just">
              <a:buFontTx/>
              <a:buAutoNum type="arabicPeriod"/>
            </a:pPr>
            <a:r>
              <a:rPr lang="tr-TR" dirty="0"/>
              <a:t>Semen Collection</a:t>
            </a:r>
          </a:p>
          <a:p>
            <a:pPr marL="522368" indent="-522368" algn="just">
              <a:buAutoNum type="arabicPeriod"/>
            </a:pPr>
            <a:r>
              <a:rPr lang="tr-TR" dirty="0"/>
              <a:t>AI </a:t>
            </a:r>
            <a:r>
              <a:rPr lang="tr-TR" dirty="0" err="1"/>
              <a:t>Technique</a:t>
            </a:r>
            <a:endParaRPr lang="tr-TR" dirty="0"/>
          </a:p>
          <a:p>
            <a:pPr marL="522368" indent="-522368" algn="just">
              <a:buAutoNum type="arabicPeriod"/>
            </a:pPr>
            <a:r>
              <a:rPr lang="tr-TR" dirty="0" err="1"/>
              <a:t>Vaginal</a:t>
            </a:r>
            <a:endParaRPr lang="tr-TR" dirty="0"/>
          </a:p>
          <a:p>
            <a:pPr marL="522368" indent="-522368" algn="just">
              <a:buAutoNum type="arabicPeriod"/>
            </a:pPr>
            <a:r>
              <a:rPr lang="tr-TR" dirty="0" err="1"/>
              <a:t>Uterine</a:t>
            </a:r>
            <a:endParaRPr lang="tr-TR" dirty="0"/>
          </a:p>
          <a:p>
            <a:pPr marL="522368" indent="-522368" algn="just">
              <a:buAutoNum type="arabicPeriod"/>
            </a:pPr>
            <a:r>
              <a:rPr lang="tr-TR" dirty="0" err="1"/>
              <a:t>Surgical</a:t>
            </a:r>
            <a:endParaRPr lang="tr-TR" dirty="0"/>
          </a:p>
          <a:p>
            <a:pPr marL="522368" indent="-522368" algn="just">
              <a:buAutoNum type="arabicPeriod"/>
            </a:pPr>
            <a:r>
              <a:rPr lang="tr-TR" dirty="0" err="1"/>
              <a:t>Succes</a:t>
            </a:r>
            <a:r>
              <a:rPr lang="tr-TR" dirty="0"/>
              <a:t> Rate </a:t>
            </a:r>
            <a:r>
              <a:rPr lang="tr-TR" dirty="0" err="1"/>
              <a:t>with</a:t>
            </a:r>
            <a:r>
              <a:rPr lang="tr-TR" dirty="0"/>
              <a:t> AI</a:t>
            </a:r>
          </a:p>
          <a:p>
            <a:pPr marL="522368" indent="-522368" algn="just">
              <a:buAutoNum type="arabicPeriod"/>
            </a:pPr>
            <a:endParaRPr lang="tr-TR" dirty="0"/>
          </a:p>
          <a:p>
            <a:pPr algn="just"/>
            <a:r>
              <a:rPr lang="tr-TR" dirty="0"/>
              <a:t>?. Rules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Regulations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Semen </a:t>
            </a:r>
            <a:r>
              <a:rPr lang="tr-TR" dirty="0" err="1"/>
              <a:t>exporting</a:t>
            </a:r>
            <a:endParaRPr lang="tr-TR" dirty="0"/>
          </a:p>
          <a:p>
            <a:pPr algn="just"/>
            <a:endParaRPr lang="tr-TR" dirty="0"/>
          </a:p>
          <a:p>
            <a:pPr marL="401822" indent="-401822">
              <a:buFont typeface="Arial" panose="020B0604020202020204" pitchFamily="34" charset="0"/>
              <a:buChar char="•"/>
            </a:pPr>
            <a:endParaRPr lang="tr-TR" dirty="0"/>
          </a:p>
          <a:p>
            <a:pPr marL="401822" indent="-401822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83433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ısa Süreli Saklama (Soğutma)…">
            <a:extLst>
              <a:ext uri="{FF2B5EF4-FFF2-40B4-BE49-F238E27FC236}">
                <a16:creationId xmlns:a16="http://schemas.microsoft.com/office/drawing/2014/main" id="{BB5244C2-0BE5-0C47-AD24-DF0E2972077F}"/>
              </a:ext>
            </a:extLst>
          </p:cNvPr>
          <p:cNvSpPr txBox="1">
            <a:spLocks/>
          </p:cNvSpPr>
          <p:nvPr/>
        </p:nvSpPr>
        <p:spPr>
          <a:xfrm>
            <a:off x="2497872" y="2099851"/>
            <a:ext cx="7358063" cy="4018359"/>
          </a:xfrm>
          <a:prstGeom prst="rect">
            <a:avLst/>
          </a:prstGeom>
        </p:spPr>
        <p:txBody>
          <a:bodyPr/>
          <a:lstStyle>
            <a:lvl1pPr marL="63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127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190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254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317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381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444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508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571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marL="446469" indent="-446469" defTabSz="410751">
              <a:spcBef>
                <a:spcPts val="2953"/>
              </a:spcBef>
            </a:pPr>
            <a:r>
              <a:rPr lang="tr-TR" sz="3234" kern="0" dirty="0" err="1">
                <a:latin typeface="Marker Felt"/>
              </a:rPr>
              <a:t>Behavioral</a:t>
            </a:r>
            <a:endParaRPr lang="tr-TR" sz="3234" kern="0" dirty="0">
              <a:latin typeface="Marker Felt"/>
            </a:endParaRPr>
          </a:p>
          <a:p>
            <a:pPr marL="446469" indent="-446469" defTabSz="410751">
              <a:spcBef>
                <a:spcPts val="2953"/>
              </a:spcBef>
            </a:pPr>
            <a:r>
              <a:rPr lang="tr-TR" sz="3234" kern="0" dirty="0" err="1">
                <a:latin typeface="Marker Felt"/>
              </a:rPr>
              <a:t>Physical</a:t>
            </a:r>
            <a:endParaRPr lang="tr-TR" sz="3234" kern="0" dirty="0">
              <a:latin typeface="Marker Felt"/>
            </a:endParaRPr>
          </a:p>
          <a:p>
            <a:pPr marL="446469" indent="-446469" defTabSz="410751">
              <a:spcBef>
                <a:spcPts val="2953"/>
              </a:spcBef>
            </a:pPr>
            <a:r>
              <a:rPr lang="tr-TR" sz="3234" kern="0" dirty="0" err="1">
                <a:latin typeface="Marker Felt"/>
              </a:rPr>
              <a:t>Anatomical</a:t>
            </a:r>
            <a:endParaRPr lang="tr-TR" sz="3234" kern="0" dirty="0">
              <a:latin typeface="Marker Felt"/>
            </a:endParaRPr>
          </a:p>
          <a:p>
            <a:pPr marL="446469" indent="-446469" defTabSz="410751">
              <a:spcBef>
                <a:spcPts val="2953"/>
              </a:spcBef>
            </a:pPr>
            <a:r>
              <a:rPr lang="tr-TR" sz="3234" kern="0" dirty="0" err="1">
                <a:latin typeface="Marker Felt"/>
              </a:rPr>
              <a:t>Cryopreserved</a:t>
            </a:r>
            <a:r>
              <a:rPr lang="tr-TR" sz="3234" kern="0" dirty="0">
                <a:latin typeface="Marker Felt"/>
              </a:rPr>
              <a:t> semen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230E7D-DD24-2B4E-9310-66B2FC4438B4}"/>
              </a:ext>
            </a:extLst>
          </p:cNvPr>
          <p:cNvSpPr txBox="1">
            <a:spLocks/>
          </p:cNvSpPr>
          <p:nvPr/>
        </p:nvSpPr>
        <p:spPr>
          <a:xfrm>
            <a:off x="2256234" y="501437"/>
            <a:ext cx="7358063" cy="1160859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defTabSz="410751"/>
            <a:r>
              <a:rPr lang="tr-TR" sz="5625" kern="0" dirty="0" err="1">
                <a:latin typeface="Marker Felt"/>
              </a:rPr>
              <a:t>Indications</a:t>
            </a:r>
            <a:endParaRPr lang="tr-TR" sz="5625" kern="0" dirty="0">
              <a:latin typeface="Marker Fe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D57D47-7CBA-0349-8A57-6DFE4495BB8D}"/>
              </a:ext>
            </a:extLst>
          </p:cNvPr>
          <p:cNvSpPr/>
          <p:nvPr/>
        </p:nvSpPr>
        <p:spPr>
          <a:xfrm>
            <a:off x="6096000" y="2629896"/>
            <a:ext cx="4572000" cy="9578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10751" hangingPunct="0"/>
            <a:r>
              <a:rPr lang="tr-TR"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when</a:t>
            </a:r>
            <a:r>
              <a:rPr 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lang="tr-TR"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these</a:t>
            </a:r>
            <a:r>
              <a:rPr 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 do not </a:t>
            </a:r>
            <a:r>
              <a:rPr lang="tr-TR"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relate</a:t>
            </a:r>
            <a:r>
              <a:rPr 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lang="tr-TR"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to</a:t>
            </a:r>
            <a:r>
              <a:rPr 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 an </a:t>
            </a:r>
            <a:r>
              <a:rPr lang="tr-TR"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inherited</a:t>
            </a:r>
            <a:r>
              <a:rPr 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lang="tr-TR"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disease</a:t>
            </a:r>
            <a:endParaRPr lang="tr-TR" sz="2812" kern="0" dirty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1D928-EEFF-1A40-BA36-3C9231233237}"/>
              </a:ext>
            </a:extLst>
          </p:cNvPr>
          <p:cNvSpPr/>
          <p:nvPr/>
        </p:nvSpPr>
        <p:spPr>
          <a:xfrm>
            <a:off x="7196412" y="1413430"/>
            <a:ext cx="2104658" cy="52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tr-TR" sz="2812" kern="0" dirty="0">
                <a:solidFill>
                  <a:srgbClr val="FF0000"/>
                </a:solidFill>
                <a:latin typeface="Marker Felt"/>
                <a:sym typeface="Marker Felt"/>
              </a:rPr>
              <a:t>Limited !!</a:t>
            </a:r>
          </a:p>
        </p:txBody>
      </p:sp>
    </p:spTree>
    <p:extLst>
      <p:ext uri="{BB962C8B-B14F-4D97-AF65-F5344CB8AC3E}">
        <p14:creationId xmlns:p14="http://schemas.microsoft.com/office/powerpoint/2010/main" val="33571452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ısa Süreli Saklama (Soğutma)…">
            <a:extLst>
              <a:ext uri="{FF2B5EF4-FFF2-40B4-BE49-F238E27FC236}">
                <a16:creationId xmlns:a16="http://schemas.microsoft.com/office/drawing/2014/main" id="{BB5244C2-0BE5-0C47-AD24-DF0E2972077F}"/>
              </a:ext>
            </a:extLst>
          </p:cNvPr>
          <p:cNvSpPr txBox="1">
            <a:spLocks/>
          </p:cNvSpPr>
          <p:nvPr/>
        </p:nvSpPr>
        <p:spPr>
          <a:xfrm>
            <a:off x="2497872" y="2099851"/>
            <a:ext cx="7358063" cy="4018359"/>
          </a:xfrm>
          <a:prstGeom prst="rect">
            <a:avLst/>
          </a:prstGeom>
        </p:spPr>
        <p:txBody>
          <a:bodyPr/>
          <a:lstStyle>
            <a:lvl1pPr marL="63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127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190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254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317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381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444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508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571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marL="446469" indent="-446469" defTabSz="410751">
              <a:spcBef>
                <a:spcPts val="2953"/>
              </a:spcBef>
            </a:pPr>
            <a:r>
              <a:rPr lang="tr-TR" sz="3234" kern="0" dirty="0" err="1">
                <a:latin typeface="Marker Felt"/>
              </a:rPr>
              <a:t>Identification</a:t>
            </a:r>
            <a:r>
              <a:rPr lang="tr-TR" sz="3234" kern="0" dirty="0">
                <a:latin typeface="Marker Felt"/>
              </a:rPr>
              <a:t> of </a:t>
            </a:r>
            <a:r>
              <a:rPr lang="tr-TR" sz="3234" kern="0" dirty="0" err="1">
                <a:latin typeface="Marker Felt"/>
              </a:rPr>
              <a:t>the</a:t>
            </a:r>
            <a:r>
              <a:rPr lang="tr-TR" sz="3234" kern="0" dirty="0">
                <a:latin typeface="Marker Felt"/>
              </a:rPr>
              <a:t> optimal time of </a:t>
            </a:r>
            <a:r>
              <a:rPr lang="tr-TR" sz="3234" kern="0" dirty="0" err="1">
                <a:latin typeface="Marker Felt"/>
              </a:rPr>
              <a:t>mating</a:t>
            </a:r>
            <a:endParaRPr lang="tr-TR" sz="3234" kern="0" dirty="0">
              <a:latin typeface="Marker Felt"/>
            </a:endParaRPr>
          </a:p>
          <a:p>
            <a:pPr marL="446469" indent="-446469" defTabSz="410751">
              <a:spcBef>
                <a:spcPts val="2953"/>
              </a:spcBef>
            </a:pPr>
            <a:r>
              <a:rPr lang="tr-TR" sz="3234" kern="0" dirty="0" err="1">
                <a:latin typeface="Marker Felt"/>
              </a:rPr>
              <a:t>Long</a:t>
            </a:r>
            <a:r>
              <a:rPr lang="tr-TR" sz="3234" kern="0" dirty="0">
                <a:latin typeface="Marker Felt"/>
              </a:rPr>
              <a:t> </a:t>
            </a:r>
            <a:r>
              <a:rPr lang="tr-TR" sz="3234" kern="0" dirty="0" err="1">
                <a:latin typeface="Marker Felt"/>
              </a:rPr>
              <a:t>interoestrous</a:t>
            </a:r>
            <a:r>
              <a:rPr lang="tr-TR" sz="3234" kern="0" dirty="0">
                <a:latin typeface="Marker Felt"/>
              </a:rPr>
              <a:t> </a:t>
            </a:r>
            <a:r>
              <a:rPr lang="tr-TR" sz="3234" kern="0" dirty="0" err="1">
                <a:latin typeface="Marker Felt"/>
              </a:rPr>
              <a:t>interval</a:t>
            </a:r>
            <a:endParaRPr lang="tr-TR" sz="3234" kern="0" dirty="0">
              <a:latin typeface="Marker Felt"/>
            </a:endParaRPr>
          </a:p>
          <a:p>
            <a:pPr marL="446469" indent="-446469" defTabSz="410751">
              <a:spcBef>
                <a:spcPts val="2953"/>
              </a:spcBef>
            </a:pPr>
            <a:r>
              <a:rPr lang="tr-TR" sz="3234" kern="0" dirty="0" err="1">
                <a:latin typeface="Marker Felt"/>
              </a:rPr>
              <a:t>Reproductive</a:t>
            </a:r>
            <a:r>
              <a:rPr lang="tr-TR" sz="3234" kern="0" dirty="0">
                <a:latin typeface="Marker Felt"/>
              </a:rPr>
              <a:t> </a:t>
            </a:r>
            <a:r>
              <a:rPr lang="tr-TR" sz="3234" kern="0" dirty="0" err="1">
                <a:latin typeface="Marker Felt"/>
              </a:rPr>
              <a:t>anatomy</a:t>
            </a:r>
            <a:endParaRPr lang="tr-TR" sz="3234" kern="0" dirty="0">
              <a:latin typeface="Marker Felt"/>
            </a:endParaRPr>
          </a:p>
          <a:p>
            <a:pPr marL="446469" indent="-446469" defTabSz="410751">
              <a:spcBef>
                <a:spcPts val="2953"/>
              </a:spcBef>
            </a:pPr>
            <a:r>
              <a:rPr lang="tr-TR" sz="3234" kern="0" dirty="0">
                <a:latin typeface="Marker Felt"/>
              </a:rPr>
              <a:t>Semen </a:t>
            </a:r>
            <a:r>
              <a:rPr lang="tr-TR" sz="3234" kern="0" dirty="0" err="1">
                <a:latin typeface="Marker Felt"/>
              </a:rPr>
              <a:t>collection</a:t>
            </a:r>
            <a:r>
              <a:rPr lang="tr-TR" sz="3234" kern="0" dirty="0">
                <a:latin typeface="Marker Felt"/>
              </a:rPr>
              <a:t> </a:t>
            </a:r>
            <a:r>
              <a:rPr lang="tr-TR" sz="3234" kern="0" dirty="0" err="1">
                <a:latin typeface="Marker Felt"/>
              </a:rPr>
              <a:t>and</a:t>
            </a:r>
            <a:r>
              <a:rPr lang="tr-TR" sz="3234" kern="0" dirty="0">
                <a:latin typeface="Marker Felt"/>
              </a:rPr>
              <a:t> </a:t>
            </a:r>
            <a:r>
              <a:rPr lang="tr-TR" sz="3234" kern="0" dirty="0" err="1">
                <a:latin typeface="Marker Felt"/>
              </a:rPr>
              <a:t>volume</a:t>
            </a:r>
            <a:endParaRPr lang="tr-TR" sz="3234" kern="0" dirty="0">
              <a:latin typeface="Marker Fe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230E7D-DD24-2B4E-9310-66B2FC4438B4}"/>
              </a:ext>
            </a:extLst>
          </p:cNvPr>
          <p:cNvSpPr txBox="1">
            <a:spLocks/>
          </p:cNvSpPr>
          <p:nvPr/>
        </p:nvSpPr>
        <p:spPr>
          <a:xfrm>
            <a:off x="2256234" y="501437"/>
            <a:ext cx="7358063" cy="1160859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defTabSz="410751"/>
            <a:r>
              <a:rPr lang="tr-TR" sz="5625" kern="0" dirty="0" err="1">
                <a:latin typeface="Marker Felt"/>
              </a:rPr>
              <a:t>Challenges</a:t>
            </a:r>
            <a:endParaRPr lang="tr-TR" sz="5625" kern="0" dirty="0">
              <a:latin typeface="Marker Fe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D57D47-7CBA-0349-8A57-6DFE4495BB8D}"/>
              </a:ext>
            </a:extLst>
          </p:cNvPr>
          <p:cNvSpPr/>
          <p:nvPr/>
        </p:nvSpPr>
        <p:spPr>
          <a:xfrm>
            <a:off x="6380375" y="5566377"/>
            <a:ext cx="4572000" cy="11308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10751" hangingPunct="0"/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the</a:t>
            </a:r>
            <a:r>
              <a:rPr lang="tr-TR" sz="1687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vestibule</a:t>
            </a:r>
            <a:r>
              <a:rPr lang="tr-TR" sz="1687" kern="0" dirty="0">
                <a:solidFill>
                  <a:srgbClr val="858585"/>
                </a:solidFill>
                <a:latin typeface="Marker Felt"/>
                <a:sym typeface="Marker Felt"/>
              </a:rPr>
              <a:t> is </a:t>
            </a:r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narrow</a:t>
            </a:r>
            <a:endParaRPr lang="tr-TR" sz="1687" kern="0" dirty="0">
              <a:solidFill>
                <a:srgbClr val="858585"/>
              </a:solidFill>
              <a:latin typeface="Marker Felt"/>
              <a:sym typeface="Marker Felt"/>
            </a:endParaRPr>
          </a:p>
          <a:p>
            <a:pPr algn="ctr" defTabSz="410751" hangingPunct="0"/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vagina</a:t>
            </a:r>
            <a:r>
              <a:rPr lang="tr-TR" sz="1687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narrower</a:t>
            </a:r>
            <a:r>
              <a:rPr lang="tr-TR" sz="1687" kern="0" dirty="0">
                <a:solidFill>
                  <a:srgbClr val="858585"/>
                </a:solidFill>
                <a:latin typeface="Marker Felt"/>
                <a:sym typeface="Marker Felt"/>
              </a:rPr>
              <a:t>, </a:t>
            </a:r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cervix</a:t>
            </a:r>
            <a:r>
              <a:rPr lang="tr-TR" sz="1687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sits</a:t>
            </a:r>
            <a:r>
              <a:rPr lang="tr-TR" sz="1687" kern="0" dirty="0">
                <a:solidFill>
                  <a:srgbClr val="858585"/>
                </a:solidFill>
                <a:latin typeface="Marker Felt"/>
                <a:sym typeface="Marker Felt"/>
              </a:rPr>
              <a:t> at an </a:t>
            </a:r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angle</a:t>
            </a:r>
            <a:r>
              <a:rPr lang="tr-TR" sz="1687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protruding</a:t>
            </a:r>
            <a:r>
              <a:rPr lang="tr-TR" sz="1687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through</a:t>
            </a:r>
            <a:r>
              <a:rPr lang="tr-TR" sz="1687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the</a:t>
            </a:r>
            <a:r>
              <a:rPr lang="tr-TR" sz="1687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dorsal</a:t>
            </a:r>
            <a:r>
              <a:rPr lang="tr-TR" sz="1687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vaginal</a:t>
            </a:r>
            <a:r>
              <a:rPr lang="tr-TR" sz="1687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wall</a:t>
            </a:r>
            <a:r>
              <a:rPr lang="tr-TR" sz="1687" kern="0" dirty="0">
                <a:solidFill>
                  <a:srgbClr val="858585"/>
                </a:solidFill>
                <a:latin typeface="Marker Felt"/>
                <a:sym typeface="Marker Felt"/>
              </a:rPr>
              <a:t>, </a:t>
            </a:r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making</a:t>
            </a:r>
            <a:r>
              <a:rPr lang="tr-TR" sz="1687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catheterisation</a:t>
            </a:r>
            <a:r>
              <a:rPr lang="tr-TR" sz="1687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very</a:t>
            </a:r>
            <a:r>
              <a:rPr lang="tr-TR" sz="1687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lang="tr-TR" sz="1687" kern="0" dirty="0" err="1">
                <a:solidFill>
                  <a:srgbClr val="858585"/>
                </a:solidFill>
                <a:latin typeface="Marker Felt"/>
                <a:sym typeface="Marker Felt"/>
              </a:rPr>
              <a:t>difficult</a:t>
            </a:r>
            <a:endParaRPr lang="tr-TR" sz="1687" kern="0" dirty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1D928-EEFF-1A40-BA36-3C9231233237}"/>
              </a:ext>
            </a:extLst>
          </p:cNvPr>
          <p:cNvSpPr/>
          <p:nvPr/>
        </p:nvSpPr>
        <p:spPr>
          <a:xfrm>
            <a:off x="7196411" y="1413430"/>
            <a:ext cx="2659523" cy="52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tr-TR" sz="2812" kern="0" dirty="0" err="1">
                <a:solidFill>
                  <a:srgbClr val="FF0000"/>
                </a:solidFill>
                <a:latin typeface="Marker Felt"/>
                <a:sym typeface="Marker Felt"/>
              </a:rPr>
              <a:t>İnduced</a:t>
            </a:r>
            <a:r>
              <a:rPr lang="tr-TR" sz="2812" kern="0" dirty="0">
                <a:solidFill>
                  <a:srgbClr val="FF0000"/>
                </a:solidFill>
                <a:latin typeface="Marker Felt"/>
                <a:sym typeface="Marker Felt"/>
              </a:rPr>
              <a:t> </a:t>
            </a:r>
            <a:r>
              <a:rPr lang="tr-TR" sz="2812" kern="0" dirty="0" err="1">
                <a:solidFill>
                  <a:srgbClr val="FF0000"/>
                </a:solidFill>
                <a:latin typeface="Marker Felt"/>
                <a:sym typeface="Marker Felt"/>
              </a:rPr>
              <a:t>ovulator</a:t>
            </a:r>
            <a:r>
              <a:rPr lang="tr-TR" sz="2812" kern="0" dirty="0">
                <a:solidFill>
                  <a:srgbClr val="FF0000"/>
                </a:solidFill>
                <a:latin typeface="Marker Felt"/>
                <a:sym typeface="Marker Felt"/>
              </a:rPr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23258554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230E7D-DD24-2B4E-9310-66B2FC4438B4}"/>
              </a:ext>
            </a:extLst>
          </p:cNvPr>
          <p:cNvSpPr txBox="1">
            <a:spLocks/>
          </p:cNvSpPr>
          <p:nvPr/>
        </p:nvSpPr>
        <p:spPr>
          <a:xfrm>
            <a:off x="2256234" y="-23559"/>
            <a:ext cx="7358063" cy="1160859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defTabSz="410751"/>
            <a:r>
              <a:rPr lang="tr-TR" sz="5625" kern="0" dirty="0" err="1">
                <a:latin typeface="Marker Felt"/>
              </a:rPr>
              <a:t>Reproductive</a:t>
            </a:r>
            <a:r>
              <a:rPr lang="tr-TR" sz="5625" kern="0" dirty="0">
                <a:latin typeface="Marker Felt"/>
              </a:rPr>
              <a:t> </a:t>
            </a:r>
            <a:r>
              <a:rPr lang="tr-TR" sz="5625" kern="0" dirty="0" err="1">
                <a:latin typeface="Marker Felt"/>
              </a:rPr>
              <a:t>Physiology</a:t>
            </a:r>
            <a:endParaRPr lang="tr-TR" sz="5625" kern="0" dirty="0">
              <a:latin typeface="Marker Fe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1D928-EEFF-1A40-BA36-3C9231233237}"/>
              </a:ext>
            </a:extLst>
          </p:cNvPr>
          <p:cNvSpPr/>
          <p:nvPr/>
        </p:nvSpPr>
        <p:spPr>
          <a:xfrm>
            <a:off x="7607328" y="831999"/>
            <a:ext cx="2659523" cy="52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tr-TR" sz="2812" kern="0" dirty="0" err="1">
                <a:solidFill>
                  <a:srgbClr val="FF0000"/>
                </a:solidFill>
                <a:latin typeface="Marker Felt"/>
                <a:sym typeface="Marker Felt"/>
              </a:rPr>
              <a:t>Long</a:t>
            </a:r>
            <a:r>
              <a:rPr lang="tr-TR" sz="2812" kern="0" dirty="0">
                <a:solidFill>
                  <a:srgbClr val="FF0000"/>
                </a:solidFill>
                <a:latin typeface="Marker Felt"/>
                <a:sym typeface="Marker Felt"/>
              </a:rPr>
              <a:t> </a:t>
            </a:r>
            <a:r>
              <a:rPr lang="tr-TR" sz="2812" kern="0" dirty="0" err="1">
                <a:solidFill>
                  <a:srgbClr val="FF0000"/>
                </a:solidFill>
                <a:latin typeface="Marker Felt"/>
                <a:sym typeface="Marker Felt"/>
              </a:rPr>
              <a:t>Day</a:t>
            </a:r>
            <a:r>
              <a:rPr lang="tr-TR" sz="2812" kern="0" dirty="0">
                <a:solidFill>
                  <a:srgbClr val="FF0000"/>
                </a:solidFill>
                <a:latin typeface="Marker Felt"/>
                <a:sym typeface="Marker Felt"/>
              </a:rPr>
              <a:t> </a:t>
            </a:r>
            <a:r>
              <a:rPr lang="tr-TR" sz="2812" kern="0" dirty="0" err="1">
                <a:solidFill>
                  <a:srgbClr val="FF0000"/>
                </a:solidFill>
                <a:latin typeface="Marker Felt"/>
                <a:sym typeface="Marker Felt"/>
              </a:rPr>
              <a:t>breeder</a:t>
            </a:r>
            <a:r>
              <a:rPr lang="tr-TR" sz="2812" kern="0" dirty="0">
                <a:solidFill>
                  <a:srgbClr val="FF0000"/>
                </a:solidFill>
                <a:latin typeface="Marker Felt"/>
                <a:sym typeface="Marker Felt"/>
              </a:rPr>
              <a:t>!!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1C1233-37F0-364F-A6B0-46C77760EE71}"/>
              </a:ext>
            </a:extLst>
          </p:cNvPr>
          <p:cNvSpPr/>
          <p:nvPr/>
        </p:nvSpPr>
        <p:spPr>
          <a:xfrm>
            <a:off x="7607328" y="1495126"/>
            <a:ext cx="2659523" cy="52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tr-TR" sz="2812" kern="0" dirty="0">
                <a:solidFill>
                  <a:srgbClr val="FF0000"/>
                </a:solidFill>
                <a:latin typeface="Marker Felt"/>
                <a:sym typeface="Marker Felt"/>
              </a:rPr>
              <a:t>14 h </a:t>
            </a:r>
            <a:r>
              <a:rPr lang="tr-TR" sz="2812" kern="0" dirty="0" err="1">
                <a:solidFill>
                  <a:srgbClr val="FF0000"/>
                </a:solidFill>
                <a:latin typeface="Marker Felt"/>
                <a:sym typeface="Marker Felt"/>
              </a:rPr>
              <a:t>light</a:t>
            </a:r>
            <a:endParaRPr lang="tr-TR" sz="2812" kern="0" dirty="0">
              <a:solidFill>
                <a:srgbClr val="FF0000"/>
              </a:solidFill>
              <a:latin typeface="Marker Felt"/>
              <a:sym typeface="Marker Fe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B673361-8B7A-A348-86A6-69DE9767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66" y="-9845"/>
            <a:ext cx="937617" cy="884039"/>
          </a:xfrm>
          <a:prstGeom prst="rect">
            <a:avLst/>
          </a:prstGeom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BD825D9E-ED69-5746-A460-08CBAF97F31B}"/>
              </a:ext>
            </a:extLst>
          </p:cNvPr>
          <p:cNvSpPr txBox="1">
            <a:spLocks noChangeArrowheads="1"/>
          </p:cNvSpPr>
          <p:nvPr/>
        </p:nvSpPr>
        <p:spPr>
          <a:xfrm>
            <a:off x="1796012" y="1329732"/>
            <a:ext cx="8613371" cy="5000730"/>
          </a:xfrm>
          <a:prstGeom prst="rect">
            <a:avLst/>
          </a:prstGeom>
        </p:spPr>
        <p:txBody>
          <a:bodyPr/>
          <a:lstStyle>
            <a:lvl1pPr marL="63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127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190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254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317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381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444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508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571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marL="446469" indent="-446469" defTabSz="410751">
              <a:spcBef>
                <a:spcPts val="422"/>
              </a:spcBef>
            </a:pPr>
            <a:r>
              <a:rPr lang="en-US" altLang="tr-TR" sz="3234" kern="0">
                <a:latin typeface="Marker Felt"/>
              </a:rPr>
              <a:t>Domestication?</a:t>
            </a:r>
          </a:p>
          <a:p>
            <a:pPr marL="446469" indent="-446469" defTabSz="410751">
              <a:spcBef>
                <a:spcPts val="422"/>
              </a:spcBef>
            </a:pPr>
            <a:r>
              <a:rPr lang="en-US" altLang="tr-TR" sz="3234" kern="0">
                <a:latin typeface="Marker Felt"/>
              </a:rPr>
              <a:t>Female-Queen</a:t>
            </a:r>
          </a:p>
          <a:p>
            <a:pPr marL="446469" indent="-446469" defTabSz="410751">
              <a:spcBef>
                <a:spcPts val="422"/>
              </a:spcBef>
            </a:pPr>
            <a:r>
              <a:rPr lang="en-US" altLang="tr-TR" sz="3234" kern="0">
                <a:latin typeface="Marker Felt"/>
              </a:rPr>
              <a:t>Male - Tom</a:t>
            </a:r>
          </a:p>
          <a:p>
            <a:pPr marL="446469" indent="-446469" defTabSz="410751">
              <a:spcBef>
                <a:spcPts val="422"/>
              </a:spcBef>
            </a:pPr>
            <a:r>
              <a:rPr lang="en-US" altLang="tr-TR" sz="3234" kern="0">
                <a:latin typeface="Marker Felt"/>
              </a:rPr>
              <a:t>Puberty </a:t>
            </a:r>
          </a:p>
          <a:p>
            <a:pPr marL="1339406" lvl="2" indent="-446469" defTabSz="410751">
              <a:spcBef>
                <a:spcPts val="422"/>
              </a:spcBef>
            </a:pPr>
            <a:r>
              <a:rPr lang="en-US" altLang="tr-TR" sz="3234" kern="0">
                <a:latin typeface="Marker Felt"/>
              </a:rPr>
              <a:t>6 - 9 months</a:t>
            </a:r>
          </a:p>
          <a:p>
            <a:pPr marL="446469" indent="-446469" defTabSz="410751">
              <a:spcBef>
                <a:spcPts val="422"/>
              </a:spcBef>
            </a:pPr>
            <a:r>
              <a:rPr lang="en-US" altLang="tr-TR" sz="3234" kern="0">
                <a:latin typeface="Marker Felt"/>
              </a:rPr>
              <a:t>Estrous Cycle</a:t>
            </a:r>
          </a:p>
          <a:p>
            <a:pPr marL="892937" lvl="1" indent="-446469" defTabSz="410751">
              <a:spcBef>
                <a:spcPts val="422"/>
              </a:spcBef>
            </a:pPr>
            <a:r>
              <a:rPr lang="en-US" altLang="tr-TR" sz="3234" kern="0">
                <a:latin typeface="Marker Felt"/>
              </a:rPr>
              <a:t>Seasonal</a:t>
            </a:r>
          </a:p>
          <a:p>
            <a:pPr marL="1339406" lvl="2" indent="-446469" defTabSz="410751">
              <a:spcBef>
                <a:spcPts val="422"/>
              </a:spcBef>
            </a:pPr>
            <a:r>
              <a:rPr lang="en-US" altLang="tr-TR" sz="3234" kern="0">
                <a:latin typeface="Marker Felt"/>
              </a:rPr>
              <a:t>January to September</a:t>
            </a:r>
          </a:p>
          <a:p>
            <a:pPr marL="1339406" lvl="2" indent="-446469" defTabSz="410751">
              <a:spcBef>
                <a:spcPts val="422"/>
              </a:spcBef>
            </a:pPr>
            <a:r>
              <a:rPr lang="en-US" altLang="tr-TR" sz="3234" kern="0">
                <a:latin typeface="Marker Felt"/>
              </a:rPr>
              <a:t>House cats may cycle year round</a:t>
            </a:r>
            <a:endParaRPr lang="en-US" altLang="tr-TR" sz="3234" kern="0" dirty="0">
              <a:latin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5080557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230E7D-DD24-2B4E-9310-66B2FC4438B4}"/>
              </a:ext>
            </a:extLst>
          </p:cNvPr>
          <p:cNvSpPr txBox="1">
            <a:spLocks/>
          </p:cNvSpPr>
          <p:nvPr/>
        </p:nvSpPr>
        <p:spPr>
          <a:xfrm>
            <a:off x="2256234" y="-23559"/>
            <a:ext cx="7358063" cy="1160859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defTabSz="410751"/>
            <a:r>
              <a:rPr lang="tr-TR" sz="5625" kern="0" dirty="0" err="1">
                <a:latin typeface="Marker Felt"/>
              </a:rPr>
              <a:t>Reproductive</a:t>
            </a:r>
            <a:r>
              <a:rPr lang="tr-TR" sz="5625" kern="0" dirty="0">
                <a:latin typeface="Marker Felt"/>
              </a:rPr>
              <a:t> </a:t>
            </a:r>
            <a:r>
              <a:rPr lang="tr-TR" sz="5625" kern="0" dirty="0" err="1">
                <a:latin typeface="Marker Felt"/>
              </a:rPr>
              <a:t>Physiology</a:t>
            </a:r>
            <a:endParaRPr lang="tr-TR" sz="5625" kern="0" dirty="0">
              <a:latin typeface="Marker Fe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B673361-8B7A-A348-86A6-69DE9767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66" y="-9845"/>
            <a:ext cx="937617" cy="884039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D963630-5937-9A48-AD4D-A1AF25F1BDA7}"/>
              </a:ext>
            </a:extLst>
          </p:cNvPr>
          <p:cNvSpPr txBox="1">
            <a:spLocks noChangeArrowheads="1"/>
          </p:cNvSpPr>
          <p:nvPr/>
        </p:nvSpPr>
        <p:spPr>
          <a:xfrm>
            <a:off x="1943352" y="1163174"/>
            <a:ext cx="8724649" cy="5271263"/>
          </a:xfrm>
          <a:prstGeom prst="rect">
            <a:avLst/>
          </a:prstGeom>
        </p:spPr>
        <p:txBody>
          <a:bodyPr/>
          <a:lstStyle>
            <a:lvl1pPr marL="63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127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190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254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317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381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444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508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571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marL="446469" indent="-446469" defTabSz="410751">
              <a:spcBef>
                <a:spcPts val="0"/>
              </a:spcBef>
            </a:pPr>
            <a:r>
              <a:rPr lang="en-US" altLang="tr-TR" sz="3234" kern="0" dirty="0">
                <a:latin typeface="Marker Felt"/>
              </a:rPr>
              <a:t>Pro-estrus</a:t>
            </a:r>
          </a:p>
          <a:p>
            <a:pPr marL="892937" lvl="1" indent="-446469" defTabSz="410751">
              <a:spcBef>
                <a:spcPts val="0"/>
              </a:spcBef>
            </a:pPr>
            <a:r>
              <a:rPr lang="en-US" altLang="tr-TR" sz="3234" kern="0" dirty="0">
                <a:latin typeface="Marker Felt"/>
              </a:rPr>
              <a:t>1 - 2 days</a:t>
            </a:r>
          </a:p>
          <a:p>
            <a:pPr marL="892937" lvl="1" indent="-446469" defTabSz="410751">
              <a:spcBef>
                <a:spcPts val="0"/>
              </a:spcBef>
            </a:pPr>
            <a:r>
              <a:rPr lang="en-US" altLang="tr-TR" sz="3234" kern="0" dirty="0">
                <a:latin typeface="Marker Felt"/>
              </a:rPr>
              <a:t>Attracted to males</a:t>
            </a:r>
          </a:p>
          <a:p>
            <a:pPr marL="892937" lvl="1" indent="-446469" defTabSz="410751">
              <a:spcBef>
                <a:spcPts val="0"/>
              </a:spcBef>
            </a:pPr>
            <a:r>
              <a:rPr lang="en-US" altLang="tr-TR" sz="3234" kern="0" dirty="0">
                <a:latin typeface="Marker Felt"/>
              </a:rPr>
              <a:t>Rubs head and neck on objects</a:t>
            </a:r>
          </a:p>
          <a:p>
            <a:pPr marL="892937" lvl="1" indent="-446469" defTabSz="410751">
              <a:spcBef>
                <a:spcPts val="0"/>
              </a:spcBef>
            </a:pPr>
            <a:r>
              <a:rPr lang="en-US" altLang="tr-TR" sz="3234" kern="0" dirty="0">
                <a:latin typeface="Marker Felt"/>
              </a:rPr>
              <a:t>Vocalization, posturing and rolling</a:t>
            </a:r>
          </a:p>
          <a:p>
            <a:pPr marL="446469" indent="-446469" defTabSz="410751">
              <a:spcBef>
                <a:spcPts val="0"/>
              </a:spcBef>
            </a:pPr>
            <a:r>
              <a:rPr lang="en-US" altLang="tr-TR" sz="3234" kern="0" dirty="0">
                <a:latin typeface="Marker Felt"/>
              </a:rPr>
              <a:t>Estrus</a:t>
            </a:r>
          </a:p>
          <a:p>
            <a:pPr marL="892937" lvl="1" indent="-446469" defTabSz="410751">
              <a:spcBef>
                <a:spcPts val="0"/>
              </a:spcBef>
            </a:pPr>
            <a:r>
              <a:rPr lang="en-US" altLang="tr-TR" sz="3234" kern="0" dirty="0">
                <a:latin typeface="Marker Felt"/>
              </a:rPr>
              <a:t>Accepts male</a:t>
            </a:r>
          </a:p>
          <a:p>
            <a:pPr marL="892937" lvl="1" indent="-446469" defTabSz="410751">
              <a:spcBef>
                <a:spcPts val="0"/>
              </a:spcBef>
            </a:pPr>
            <a:r>
              <a:rPr lang="en-US" altLang="tr-TR" sz="3234" kern="0" dirty="0">
                <a:latin typeface="Marker Felt"/>
              </a:rPr>
              <a:t>4 - 6 days if male present, 10 days if no male</a:t>
            </a:r>
          </a:p>
          <a:p>
            <a:pPr marL="892937" lvl="1" indent="-446469" defTabSz="410751">
              <a:spcBef>
                <a:spcPts val="0"/>
              </a:spcBef>
            </a:pPr>
            <a:r>
              <a:rPr lang="en-US" altLang="tr-TR" sz="3234" kern="0" dirty="0">
                <a:latin typeface="Marker Felt"/>
              </a:rPr>
              <a:t>Ovulation 27 hours after mating (induced)</a:t>
            </a:r>
          </a:p>
          <a:p>
            <a:pPr marL="892937" lvl="1" indent="-446469" defTabSz="410751">
              <a:spcBef>
                <a:spcPts val="0"/>
              </a:spcBef>
            </a:pPr>
            <a:r>
              <a:rPr lang="en-US" altLang="tr-TR" sz="3234" kern="0" dirty="0">
                <a:latin typeface="Marker Felt"/>
              </a:rPr>
              <a:t>Affectionate to aggressive towards owners</a:t>
            </a:r>
          </a:p>
        </p:txBody>
      </p:sp>
    </p:spTree>
    <p:extLst>
      <p:ext uri="{BB962C8B-B14F-4D97-AF65-F5344CB8AC3E}">
        <p14:creationId xmlns:p14="http://schemas.microsoft.com/office/powerpoint/2010/main" val="10025305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230E7D-DD24-2B4E-9310-66B2FC4438B4}"/>
              </a:ext>
            </a:extLst>
          </p:cNvPr>
          <p:cNvSpPr txBox="1">
            <a:spLocks/>
          </p:cNvSpPr>
          <p:nvPr/>
        </p:nvSpPr>
        <p:spPr>
          <a:xfrm>
            <a:off x="2256234" y="-23559"/>
            <a:ext cx="7358063" cy="1160859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defTabSz="410751"/>
            <a:r>
              <a:rPr lang="tr-TR" sz="5625" kern="0" dirty="0" err="1">
                <a:latin typeface="Marker Felt"/>
              </a:rPr>
              <a:t>Reproductive</a:t>
            </a:r>
            <a:r>
              <a:rPr lang="tr-TR" sz="5625" kern="0" dirty="0">
                <a:latin typeface="Marker Felt"/>
              </a:rPr>
              <a:t> </a:t>
            </a:r>
            <a:r>
              <a:rPr lang="tr-TR" sz="5625" kern="0" dirty="0" err="1">
                <a:latin typeface="Marker Felt"/>
              </a:rPr>
              <a:t>Physiology</a:t>
            </a:r>
            <a:endParaRPr lang="tr-TR" sz="5625" kern="0" dirty="0">
              <a:latin typeface="Marker Fe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B673361-8B7A-A348-86A6-69DE9767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66" y="-9845"/>
            <a:ext cx="937617" cy="884039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620FE74-8FAC-8A42-8FBA-D2A8C6B1887F}"/>
              </a:ext>
            </a:extLst>
          </p:cNvPr>
          <p:cNvSpPr txBox="1">
            <a:spLocks noChangeArrowheads="1"/>
          </p:cNvSpPr>
          <p:nvPr/>
        </p:nvSpPr>
        <p:spPr>
          <a:xfrm>
            <a:off x="2006203" y="1331211"/>
            <a:ext cx="8123268" cy="4962158"/>
          </a:xfrm>
          <a:prstGeom prst="rect">
            <a:avLst/>
          </a:prstGeom>
        </p:spPr>
        <p:txBody>
          <a:bodyPr/>
          <a:lstStyle>
            <a:lvl1pPr marL="63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127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190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254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317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381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444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508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571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marL="446469" indent="-446469" defTabSz="410751">
              <a:spcBef>
                <a:spcPts val="2953"/>
              </a:spcBef>
            </a:pPr>
            <a:r>
              <a:rPr lang="en-US" altLang="tr-TR" sz="3234" kern="0">
                <a:latin typeface="Marker Felt"/>
              </a:rPr>
              <a:t>Proestrus if queen did not ovulate</a:t>
            </a:r>
          </a:p>
          <a:p>
            <a:pPr marL="892937" lvl="1" indent="-446469" defTabSz="410751">
              <a:spcBef>
                <a:spcPts val="2953"/>
              </a:spcBef>
            </a:pPr>
            <a:r>
              <a:rPr lang="en-US" altLang="tr-TR" sz="3234" kern="0">
                <a:latin typeface="Marker Felt"/>
              </a:rPr>
              <a:t>8 - 10 days</a:t>
            </a:r>
          </a:p>
          <a:p>
            <a:pPr marL="446469" indent="-446469" defTabSz="410751">
              <a:spcBef>
                <a:spcPts val="2953"/>
              </a:spcBef>
            </a:pPr>
            <a:r>
              <a:rPr lang="en-US" altLang="tr-TR" sz="3234" kern="0">
                <a:latin typeface="Marker Felt"/>
              </a:rPr>
              <a:t>Diestrus after ovulation </a:t>
            </a:r>
          </a:p>
          <a:p>
            <a:pPr marL="892937" lvl="1" indent="-446469" defTabSz="410751">
              <a:spcBef>
                <a:spcPts val="2953"/>
              </a:spcBef>
            </a:pPr>
            <a:r>
              <a:rPr lang="en-US" altLang="tr-TR" sz="3234" kern="0">
                <a:latin typeface="Marker Felt"/>
              </a:rPr>
              <a:t>psuedopregnancy - 40 days</a:t>
            </a:r>
          </a:p>
          <a:p>
            <a:pPr marL="892937" lvl="1" indent="-446469" defTabSz="410751">
              <a:spcBef>
                <a:spcPts val="2953"/>
              </a:spcBef>
            </a:pPr>
            <a:r>
              <a:rPr lang="en-US" altLang="tr-TR" sz="3234" kern="0">
                <a:latin typeface="Marker Felt"/>
              </a:rPr>
              <a:t>pregnancy - 60 days</a:t>
            </a:r>
          </a:p>
          <a:p>
            <a:pPr marL="446469" indent="-446469" defTabSz="410751">
              <a:spcBef>
                <a:spcPts val="2953"/>
              </a:spcBef>
            </a:pPr>
            <a:r>
              <a:rPr lang="en-US" altLang="tr-TR" sz="3234" kern="0">
                <a:latin typeface="Marker Felt"/>
              </a:rPr>
              <a:t>Anestrus 3 - 4 months</a:t>
            </a:r>
            <a:endParaRPr lang="en-US" altLang="tr-TR" sz="3234" kern="0" dirty="0">
              <a:latin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2476879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230E7D-DD24-2B4E-9310-66B2FC4438B4}"/>
              </a:ext>
            </a:extLst>
          </p:cNvPr>
          <p:cNvSpPr txBox="1">
            <a:spLocks/>
          </p:cNvSpPr>
          <p:nvPr/>
        </p:nvSpPr>
        <p:spPr>
          <a:xfrm>
            <a:off x="2256234" y="-23559"/>
            <a:ext cx="7358063" cy="1160859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defTabSz="410751"/>
            <a:r>
              <a:rPr lang="tr-TR" sz="5625" kern="0" dirty="0" err="1">
                <a:latin typeface="Marker Felt"/>
              </a:rPr>
              <a:t>Reproductive</a:t>
            </a:r>
            <a:r>
              <a:rPr lang="tr-TR" sz="5625" kern="0" dirty="0">
                <a:latin typeface="Marker Felt"/>
              </a:rPr>
              <a:t> </a:t>
            </a:r>
            <a:r>
              <a:rPr lang="tr-TR" sz="5625" kern="0" dirty="0" err="1">
                <a:latin typeface="Marker Felt"/>
              </a:rPr>
              <a:t>Physiology</a:t>
            </a:r>
            <a:endParaRPr lang="tr-TR" sz="5625" kern="0" dirty="0">
              <a:latin typeface="Marker Fe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1D928-EEFF-1A40-BA36-3C9231233237}"/>
              </a:ext>
            </a:extLst>
          </p:cNvPr>
          <p:cNvSpPr/>
          <p:nvPr/>
        </p:nvSpPr>
        <p:spPr>
          <a:xfrm>
            <a:off x="7607328" y="831999"/>
            <a:ext cx="2659523" cy="52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hangingPunct="0"/>
            <a:r>
              <a:rPr lang="tr-TR" sz="2812" kern="0" dirty="0" err="1">
                <a:solidFill>
                  <a:srgbClr val="FF0000"/>
                </a:solidFill>
                <a:latin typeface="Marker Felt"/>
                <a:sym typeface="Marker Felt"/>
              </a:rPr>
              <a:t>Long</a:t>
            </a:r>
            <a:r>
              <a:rPr lang="tr-TR" sz="2812" kern="0" dirty="0">
                <a:solidFill>
                  <a:srgbClr val="FF0000"/>
                </a:solidFill>
                <a:latin typeface="Marker Felt"/>
                <a:sym typeface="Marker Felt"/>
              </a:rPr>
              <a:t> </a:t>
            </a:r>
            <a:r>
              <a:rPr lang="tr-TR" sz="2812" kern="0" dirty="0" err="1">
                <a:solidFill>
                  <a:srgbClr val="FF0000"/>
                </a:solidFill>
                <a:latin typeface="Marker Felt"/>
                <a:sym typeface="Marker Felt"/>
              </a:rPr>
              <a:t>Day</a:t>
            </a:r>
            <a:r>
              <a:rPr lang="tr-TR" sz="2812" kern="0" dirty="0">
                <a:solidFill>
                  <a:srgbClr val="FF0000"/>
                </a:solidFill>
                <a:latin typeface="Marker Felt"/>
                <a:sym typeface="Marker Felt"/>
              </a:rPr>
              <a:t> </a:t>
            </a:r>
            <a:r>
              <a:rPr lang="tr-TR" sz="2812" kern="0" dirty="0" err="1">
                <a:solidFill>
                  <a:srgbClr val="FF0000"/>
                </a:solidFill>
                <a:latin typeface="Marker Felt"/>
                <a:sym typeface="Marker Felt"/>
              </a:rPr>
              <a:t>breeder</a:t>
            </a:r>
            <a:r>
              <a:rPr lang="tr-TR" sz="2812" kern="0" dirty="0">
                <a:solidFill>
                  <a:srgbClr val="FF0000"/>
                </a:solidFill>
                <a:latin typeface="Marker Felt"/>
                <a:sym typeface="Marker Felt"/>
              </a:rPr>
              <a:t>!!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DB1FA14-D571-F34C-8EEF-0CC4FA16D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433" y="1372713"/>
            <a:ext cx="2767665" cy="139057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10751" hangingPunct="0"/>
            <a:r>
              <a:rPr lang="en-US" altLang="tr-TR"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Proestrus</a:t>
            </a:r>
            <a:r>
              <a:rPr lang="en-US" alt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, 0 - 2 d</a:t>
            </a:r>
          </a:p>
          <a:p>
            <a:pPr algn="ctr" defTabSz="410751" hangingPunct="0"/>
            <a:r>
              <a:rPr lang="en-US" alt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+</a:t>
            </a:r>
          </a:p>
          <a:p>
            <a:pPr algn="ctr" defTabSz="410751" hangingPunct="0"/>
            <a:r>
              <a:rPr lang="en-US" alt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Estrus, 2-19 d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89880A5-68F9-4A4B-B096-0A6F64230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244" y="3555040"/>
            <a:ext cx="3523766" cy="11742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10751" hangingPunct="0">
              <a:spcBef>
                <a:spcPct val="50000"/>
              </a:spcBef>
            </a:pPr>
            <a:r>
              <a:rPr lang="en-US" altLang="tr-TR"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Diestrus</a:t>
            </a:r>
            <a:endParaRPr lang="en-US" altLang="tr-TR" sz="2812" kern="0" dirty="0">
              <a:solidFill>
                <a:srgbClr val="858585"/>
              </a:solidFill>
              <a:latin typeface="Marker Felt"/>
              <a:sym typeface="Marker Felt"/>
            </a:endParaRPr>
          </a:p>
          <a:p>
            <a:pPr algn="ctr" defTabSz="410751" hangingPunct="0">
              <a:spcBef>
                <a:spcPct val="50000"/>
              </a:spcBef>
            </a:pPr>
            <a:r>
              <a:rPr lang="en-US" altLang="tr-TR"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Pseudopregnant</a:t>
            </a:r>
            <a:r>
              <a:rPr lang="en-US" alt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, ~40 d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36F10287-C03D-5A4D-A36B-4490B092B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8768" y="3080663"/>
            <a:ext cx="1723461" cy="18233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10751" hangingPunct="0">
              <a:spcBef>
                <a:spcPct val="50000"/>
              </a:spcBef>
            </a:pPr>
            <a:r>
              <a:rPr lang="en-US" altLang="tr-TR" sz="2812" kern="0">
                <a:solidFill>
                  <a:srgbClr val="858585"/>
                </a:solidFill>
                <a:latin typeface="Marker Felt"/>
                <a:sym typeface="Marker Felt"/>
              </a:rPr>
              <a:t>Diestrus,</a:t>
            </a:r>
          </a:p>
          <a:p>
            <a:pPr algn="ctr" defTabSz="410751" hangingPunct="0">
              <a:spcBef>
                <a:spcPct val="50000"/>
              </a:spcBef>
            </a:pPr>
            <a:r>
              <a:rPr lang="en-US" altLang="tr-TR" sz="2812" kern="0">
                <a:solidFill>
                  <a:srgbClr val="858585"/>
                </a:solidFill>
                <a:latin typeface="Marker Felt"/>
                <a:sym typeface="Marker Felt"/>
              </a:rPr>
              <a:t>Pregnant</a:t>
            </a:r>
          </a:p>
          <a:p>
            <a:pPr algn="ctr" defTabSz="410751" hangingPunct="0">
              <a:spcBef>
                <a:spcPct val="50000"/>
              </a:spcBef>
            </a:pPr>
            <a:r>
              <a:rPr lang="en-US" altLang="tr-TR" sz="2812" kern="0">
                <a:solidFill>
                  <a:srgbClr val="858585"/>
                </a:solidFill>
                <a:latin typeface="Marker Felt"/>
                <a:sym typeface="Marker Felt"/>
              </a:rPr>
              <a:t>~60 d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2107691E-A3A8-9F48-A053-B5C01A758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13" y="3612017"/>
            <a:ext cx="1622130" cy="95782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10751" hangingPunct="0"/>
            <a:r>
              <a:rPr lang="en-US" altLang="tr-TR"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Proestrus</a:t>
            </a:r>
            <a:r>
              <a:rPr lang="en-US" alt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,</a:t>
            </a:r>
          </a:p>
          <a:p>
            <a:pPr algn="ctr" defTabSz="410751" hangingPunct="0"/>
            <a:r>
              <a:rPr lang="en-US" alt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8-10 d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9AC3695-061D-FB48-84AC-17BA3C058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263" y="5520961"/>
            <a:ext cx="1641342" cy="11742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10751" hangingPunct="0">
              <a:spcBef>
                <a:spcPct val="50000"/>
              </a:spcBef>
            </a:pPr>
            <a:r>
              <a:rPr lang="en-US" altLang="tr-TR" sz="2812" kern="0">
                <a:solidFill>
                  <a:srgbClr val="858585"/>
                </a:solidFill>
                <a:latin typeface="Marker Felt"/>
                <a:sym typeface="Marker Felt"/>
              </a:rPr>
              <a:t>Anestrus,</a:t>
            </a:r>
          </a:p>
          <a:p>
            <a:pPr algn="ctr" defTabSz="410751" hangingPunct="0">
              <a:spcBef>
                <a:spcPct val="50000"/>
              </a:spcBef>
            </a:pPr>
            <a:r>
              <a:rPr lang="en-US" altLang="tr-TR" sz="2812" kern="0">
                <a:solidFill>
                  <a:srgbClr val="858585"/>
                </a:solidFill>
                <a:latin typeface="Marker Felt"/>
                <a:sym typeface="Marker Felt"/>
              </a:rPr>
              <a:t>~30-90 d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01A95231-7320-664E-ADB5-236F41BC5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4634" y="2822633"/>
            <a:ext cx="846721" cy="6719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7D9020BD-51FF-764B-87ED-F5A054C5F9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5864" y="2689589"/>
            <a:ext cx="553533" cy="3166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5DD249D7-E60F-304C-B12A-909B0AAEE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489" y="2847931"/>
            <a:ext cx="0" cy="5066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14705C7D-A4D0-7545-A6F9-112418CA7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781" y="4914863"/>
            <a:ext cx="0" cy="4433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8892A9BA-1469-C54A-8E0A-A374436E0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7138" y="4701989"/>
            <a:ext cx="1868174" cy="14567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06BAF814-84A2-6643-BC02-98F5588087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9649" y="5268010"/>
            <a:ext cx="1937366" cy="12667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71108686-C0EE-8142-8F6F-3BE9B4FDA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0136" y="6664294"/>
            <a:ext cx="31828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57C6A1CE-FBB5-F74A-AFC4-AB6A395E90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338994" y="2113452"/>
            <a:ext cx="0" cy="45508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4FC9E468-DE4D-3F4F-8B52-BE907C4E12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45141" y="2140821"/>
            <a:ext cx="296781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7195235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Macintosh PowerPoint</Application>
  <PresentationFormat>Widescreen</PresentationFormat>
  <Paragraphs>81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Chalkduster</vt:lpstr>
      <vt:lpstr>Futura</vt:lpstr>
      <vt:lpstr>Gill Sans</vt:lpstr>
      <vt:lpstr>Marker Felt</vt:lpstr>
      <vt:lpstr>GraphPaper</vt:lpstr>
      <vt:lpstr>Artificial insemination in Cats</vt:lpstr>
      <vt:lpstr>Goals to achieve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insemination in Cats</dc:title>
  <dc:creator>Microsoft</dc:creator>
  <cp:lastModifiedBy>Microsoft</cp:lastModifiedBy>
  <cp:revision>1</cp:revision>
  <dcterms:created xsi:type="dcterms:W3CDTF">2019-05-07T06:40:35Z</dcterms:created>
  <dcterms:modified xsi:type="dcterms:W3CDTF">2019-05-07T06:41:21Z</dcterms:modified>
</cp:coreProperties>
</file>