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5" r:id="rId3"/>
    <p:sldId id="276" r:id="rId4"/>
    <p:sldId id="277" r:id="rId5"/>
    <p:sldId id="278" r:id="rId6"/>
    <p:sldId id="279" r:id="rId7"/>
    <p:sldId id="280" r:id="rId8"/>
    <p:sldId id="281" r:id="rId9"/>
    <p:sldId id="282" r:id="rId10"/>
    <p:sldId id="283" r:id="rId11"/>
    <p:sldId id="284" r:id="rId12"/>
    <p:sldId id="257" r:id="rId13"/>
    <p:sldId id="258" r:id="rId14"/>
    <p:sldId id="259" r:id="rId15"/>
    <p:sldId id="260" r:id="rId16"/>
    <p:sldId id="261" r:id="rId17"/>
    <p:sldId id="262" r:id="rId18"/>
    <p:sldId id="264" r:id="rId19"/>
    <p:sldId id="265" r:id="rId20"/>
    <p:sldId id="266" r:id="rId21"/>
    <p:sldId id="267" r:id="rId22"/>
    <p:sldId id="268" r:id="rId23"/>
    <p:sldId id="269" r:id="rId24"/>
    <p:sldId id="270" r:id="rId25"/>
    <p:sldId id="271" r:id="rId26"/>
    <p:sldId id="272" r:id="rId27"/>
    <p:sldId id="273" r:id="rId28"/>
    <p:sldId id="286" r:id="rId29"/>
    <p:sldId id="287" r:id="rId30"/>
    <p:sldId id="288"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çalışma istasyonu" initials="çi" lastIdx="1" clrIdx="0">
    <p:extLst>
      <p:ext uri="{19B8F6BF-5375-455C-9EA6-DF929625EA0E}">
        <p15:presenceInfo xmlns:p15="http://schemas.microsoft.com/office/powerpoint/2012/main" userId="çalışma istasyo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autoAdjust="0"/>
    <p:restoredTop sz="93338" autoAdjust="0"/>
  </p:normalViewPr>
  <p:slideViewPr>
    <p:cSldViewPr snapToGrid="0">
      <p:cViewPr varScale="1">
        <p:scale>
          <a:sx n="118" d="100"/>
          <a:sy n="118" d="100"/>
        </p:scale>
        <p:origin x="360"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47435-1F61-4666-A47C-F0DB5B66B00D}" type="datetimeFigureOut">
              <a:rPr lang="en-GB" smtClean="0"/>
              <a:pPr/>
              <a:t>20/10/2020</a:t>
            </a:fld>
            <a:endParaRPr lang="en-GB"/>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7FECA-2015-4015-A5BA-6C7AF726935F}" type="slidenum">
              <a:rPr lang="en-GB" smtClean="0"/>
              <a:pPr/>
              <a:t>‹#›</a:t>
            </a:fld>
            <a:endParaRPr lang="en-GB"/>
          </a:p>
        </p:txBody>
      </p:sp>
    </p:spTree>
    <p:extLst>
      <p:ext uri="{BB962C8B-B14F-4D97-AF65-F5344CB8AC3E}">
        <p14:creationId xmlns:p14="http://schemas.microsoft.com/office/powerpoint/2010/main" val="210404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409139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57163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142413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4884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48319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Veri Yer Tutucusu 4"/>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9554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7" name="Veri Yer Tutucusu 6"/>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13455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en-GB"/>
          </a:p>
        </p:txBody>
      </p:sp>
      <p:sp>
        <p:nvSpPr>
          <p:cNvPr id="3" name="Veri Yer Tutucusu 2"/>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7850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75318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0938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20/10/2020</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28423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11EB6-8FA0-4571-84F0-74A56D87BF93}" type="datetimeFigureOut">
              <a:rPr lang="en-GB" smtClean="0"/>
              <a:pPr/>
              <a:t>20/10/2020</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4787F-D368-41A8-895B-F2513715E905}" type="slidenum">
              <a:rPr lang="en-GB" smtClean="0"/>
              <a:pPr/>
              <a:t>‹#›</a:t>
            </a:fld>
            <a:endParaRPr lang="en-GB"/>
          </a:p>
        </p:txBody>
      </p:sp>
    </p:spTree>
    <p:extLst>
      <p:ext uri="{BB962C8B-B14F-4D97-AF65-F5344CB8AC3E}">
        <p14:creationId xmlns:p14="http://schemas.microsoft.com/office/powerpoint/2010/main" val="256379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marke.files.wordpress.com/2011/03/chicago-190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4088" y="1273213"/>
            <a:ext cx="7308591" cy="49716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Dikdörtgen 4"/>
          <p:cNvSpPr/>
          <p:nvPr/>
        </p:nvSpPr>
        <p:spPr>
          <a:xfrm>
            <a:off x="2422080" y="401695"/>
            <a:ext cx="7513320" cy="707886"/>
          </a:xfrm>
          <a:prstGeom prst="rect">
            <a:avLst/>
          </a:prstGeom>
        </p:spPr>
        <p:txBody>
          <a:bodyPr wrap="square">
            <a:spAutoFit/>
          </a:bodyPr>
          <a:lstStyle/>
          <a:p>
            <a:pPr algn="ctr"/>
            <a:r>
              <a:rPr lang="tr-TR" sz="4000" spc="300">
                <a:solidFill>
                  <a:schemeClr val="bg1"/>
                </a:solidFill>
                <a:effectLst>
                  <a:outerShdw blurRad="38100" dist="38100" dir="2700000" algn="tl">
                    <a:srgbClr val="000000">
                      <a:alpha val="43137"/>
                    </a:srgbClr>
                  </a:outerShdw>
                </a:effectLst>
              </a:rPr>
              <a:t>C</a:t>
            </a:r>
            <a:r>
              <a:rPr lang="es-ES" sz="4000" spc="300">
                <a:solidFill>
                  <a:schemeClr val="bg1"/>
                </a:solidFill>
                <a:effectLst>
                  <a:outerShdw blurRad="38100" dist="38100" dir="2700000" algn="tl">
                    <a:srgbClr val="000000">
                      <a:alpha val="43137"/>
                    </a:srgbClr>
                  </a:outerShdw>
                </a:effectLst>
              </a:rPr>
              <a:t>H</a:t>
            </a:r>
            <a:r>
              <a:rPr lang="tr-TR" sz="4000" spc="300">
                <a:solidFill>
                  <a:schemeClr val="bg1"/>
                </a:solidFill>
                <a:effectLst>
                  <a:outerShdw blurRad="38100" dist="38100" dir="2700000" algn="tl">
                    <a:srgbClr val="000000">
                      <a:alpha val="43137"/>
                    </a:srgbClr>
                  </a:outerShdw>
                </a:effectLst>
              </a:rPr>
              <a:t>I</a:t>
            </a:r>
            <a:r>
              <a:rPr lang="es-ES" sz="4000" spc="300">
                <a:solidFill>
                  <a:schemeClr val="bg1"/>
                </a:solidFill>
                <a:effectLst>
                  <a:outerShdw blurRad="38100" dist="38100" dir="2700000" algn="tl">
                    <a:srgbClr val="000000">
                      <a:alpha val="43137"/>
                    </a:srgbClr>
                  </a:outerShdw>
                </a:effectLst>
              </a:rPr>
              <a:t>CAGO </a:t>
            </a:r>
            <a:r>
              <a:rPr lang="tr-TR" sz="4000" spc="300">
                <a:solidFill>
                  <a:schemeClr val="bg1"/>
                </a:solidFill>
                <a:effectLst>
                  <a:outerShdw blurRad="38100" dist="38100" dir="2700000" algn="tl">
                    <a:srgbClr val="000000">
                      <a:alpha val="43137"/>
                    </a:srgbClr>
                  </a:outerShdw>
                </a:effectLst>
              </a:rPr>
              <a:t>O</a:t>
            </a:r>
            <a:r>
              <a:rPr lang="es-ES" sz="4000" spc="300">
                <a:solidFill>
                  <a:schemeClr val="bg1"/>
                </a:solidFill>
                <a:effectLst>
                  <a:outerShdw blurRad="38100" dist="38100" dir="2700000" algn="tl">
                    <a:srgbClr val="000000">
                      <a:alpha val="43137"/>
                    </a:srgbClr>
                  </a:outerShdw>
                </a:effectLst>
              </a:rPr>
              <a:t>KULU</a:t>
            </a:r>
          </a:p>
        </p:txBody>
      </p:sp>
    </p:spTree>
    <p:extLst>
      <p:ext uri="{BB962C8B-B14F-4D97-AF65-F5344CB8AC3E}">
        <p14:creationId xmlns:p14="http://schemas.microsoft.com/office/powerpoint/2010/main" val="256381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upload.wikimedia.org/wikipedia/commons/4/48/Uchicago_convocation_18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1555" y="228637"/>
            <a:ext cx="7776846" cy="5646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4508561" y="5875019"/>
            <a:ext cx="3322833" cy="523220"/>
          </a:xfrm>
          <a:prstGeom prst="rect">
            <a:avLst/>
          </a:prstGeom>
          <a:noFill/>
        </p:spPr>
        <p:txBody>
          <a:bodyPr wrap="none" rtlCol="0">
            <a:spAutoFit/>
          </a:bodyPr>
          <a:lstStyle/>
          <a:p>
            <a:pPr algn="ctr"/>
            <a:r>
              <a:rPr lang="tr-TR" sz="2800" b="1">
                <a:solidFill>
                  <a:schemeClr val="bg1"/>
                </a:solidFill>
              </a:rPr>
              <a:t>University of Chicago</a:t>
            </a:r>
            <a:endParaRPr lang="en-GB" sz="2800" b="1">
              <a:solidFill>
                <a:schemeClr val="bg1"/>
              </a:solidFill>
            </a:endParaRPr>
          </a:p>
        </p:txBody>
      </p:sp>
    </p:spTree>
    <p:extLst>
      <p:ext uri="{BB962C8B-B14F-4D97-AF65-F5344CB8AC3E}">
        <p14:creationId xmlns:p14="http://schemas.microsoft.com/office/powerpoint/2010/main" val="2952676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55912" y="1080847"/>
            <a:ext cx="8779565" cy="4832092"/>
          </a:xfrm>
          <a:prstGeom prst="rect">
            <a:avLst/>
          </a:prstGeom>
        </p:spPr>
        <p:txBody>
          <a:bodyPr wrap="square">
            <a:spAutoFit/>
          </a:bodyPr>
          <a:lstStyle/>
          <a:p>
            <a:pPr algn="just"/>
            <a:r>
              <a:rPr lang="tr-TR" sz="2800" b="1">
                <a:solidFill>
                  <a:schemeClr val="bg1"/>
                </a:solidFill>
                <a:ea typeface="Calibri"/>
                <a:cs typeface="Times New Roman"/>
              </a:rPr>
              <a:t>Chicago’da yerleşik geleneklerin ve göreneklerin, tanıdık ya da alışılmış hiçbir şeyin olmadığı, her şeyin en baştan icat edilmesi gereken, bireylerin birbirleriyle her gün birer yabancı olarak karşı karşıya geldikleri bir kentsel dünyanın  akışı içinde, insanlar nasıl etkileşime geçer, nasıl iletişim kurarlar sorusu sosyolojik inceleme için hazır bir malzeme sunuyordu.</a:t>
            </a:r>
          </a:p>
          <a:p>
            <a:pPr algn="just"/>
            <a:endParaRPr lang="tr-TR" sz="2800" b="1">
              <a:solidFill>
                <a:schemeClr val="bg1"/>
              </a:solidFill>
              <a:cs typeface="Times New Roman"/>
            </a:endParaRPr>
          </a:p>
          <a:p>
            <a:pPr algn="just"/>
            <a:r>
              <a:rPr lang="tr-TR" sz="2800" b="1">
                <a:solidFill>
                  <a:schemeClr val="bg1"/>
                </a:solidFill>
              </a:rPr>
              <a:t>İletişim, sosyal psikolojinin şu temel meselesinde hem problemin kendisi hem de çözümdü: bireyler (psikolojik olan) ve gruplar (toplumsal olan) arasındaki bağlantı. </a:t>
            </a:r>
          </a:p>
        </p:txBody>
      </p:sp>
    </p:spTree>
    <p:extLst>
      <p:ext uri="{BB962C8B-B14F-4D97-AF65-F5344CB8AC3E}">
        <p14:creationId xmlns:p14="http://schemas.microsoft.com/office/powerpoint/2010/main" val="295160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315988" y="659142"/>
            <a:ext cx="9595384" cy="4031873"/>
          </a:xfrm>
          <a:prstGeom prst="rect">
            <a:avLst/>
          </a:prstGeom>
        </p:spPr>
        <p:txBody>
          <a:bodyPr wrap="none">
            <a:spAutoFit/>
          </a:bodyPr>
          <a:lstStyle/>
          <a:p>
            <a:pPr algn="ctr"/>
            <a:r>
              <a:rPr lang="tr-TR" sz="3200">
                <a:solidFill>
                  <a:schemeClr val="bg1"/>
                </a:solidFill>
                <a:ea typeface="Calibri"/>
                <a:cs typeface="Times New Roman"/>
              </a:rPr>
              <a:t>Chicago Üniversitesi Sosyoloji Bölümü</a:t>
            </a:r>
          </a:p>
          <a:p>
            <a:pPr algn="ctr"/>
            <a:r>
              <a:rPr lang="tr-TR" sz="3200">
                <a:solidFill>
                  <a:schemeClr val="bg1"/>
                </a:solidFill>
                <a:ea typeface="Calibri"/>
                <a:cs typeface="Times New Roman"/>
              </a:rPr>
              <a:t>(1892) </a:t>
            </a:r>
          </a:p>
          <a:p>
            <a:pPr algn="ctr"/>
            <a:endParaRPr lang="tr-TR" sz="3200">
              <a:solidFill>
                <a:schemeClr val="bg1"/>
              </a:solidFill>
              <a:ea typeface="Calibri"/>
              <a:cs typeface="Times New Roman"/>
            </a:endParaRPr>
          </a:p>
          <a:p>
            <a:pPr algn="ctr"/>
            <a:r>
              <a:rPr lang="tr-TR" sz="3200">
                <a:solidFill>
                  <a:schemeClr val="bg1"/>
                </a:solidFill>
                <a:ea typeface="Calibri"/>
                <a:cs typeface="Times New Roman"/>
              </a:rPr>
              <a:t>Kent Çalışmaları ve Toplumsal Örgütlenme</a:t>
            </a:r>
          </a:p>
          <a:p>
            <a:pPr algn="ctr"/>
            <a:endParaRPr lang="tr-TR" sz="3200">
              <a:solidFill>
                <a:schemeClr val="bg1"/>
              </a:solidFill>
              <a:cs typeface="Times New Roman"/>
            </a:endParaRPr>
          </a:p>
          <a:p>
            <a:pPr algn="ctr"/>
            <a:r>
              <a:rPr lang="tr-TR" sz="3200">
                <a:solidFill>
                  <a:schemeClr val="bg1"/>
                </a:solidFill>
              </a:rPr>
              <a:t>“Toplum nasıl bir arada, tutarlı bir bütün oluşturabilir?”</a:t>
            </a:r>
          </a:p>
          <a:p>
            <a:pPr algn="ctr"/>
            <a:endParaRPr lang="tr-TR" sz="3200">
              <a:solidFill>
                <a:schemeClr val="bg1"/>
              </a:solidFill>
            </a:endParaRPr>
          </a:p>
          <a:p>
            <a:pPr algn="ctr"/>
            <a:endParaRPr lang="tr-TR" sz="3200">
              <a:solidFill>
                <a:schemeClr val="bg1"/>
              </a:solidFill>
            </a:endParaRPr>
          </a:p>
        </p:txBody>
      </p:sp>
      <p:sp>
        <p:nvSpPr>
          <p:cNvPr id="5" name="4 Aşağı Ok"/>
          <p:cNvSpPr/>
          <p:nvPr/>
        </p:nvSpPr>
        <p:spPr>
          <a:xfrm>
            <a:off x="5298406" y="4178002"/>
            <a:ext cx="1630548" cy="10094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6" name="5 Dikdörtgen"/>
          <p:cNvSpPr/>
          <p:nvPr/>
        </p:nvSpPr>
        <p:spPr>
          <a:xfrm>
            <a:off x="4578452" y="5358672"/>
            <a:ext cx="3070456" cy="584775"/>
          </a:xfrm>
          <a:prstGeom prst="rect">
            <a:avLst/>
          </a:prstGeom>
        </p:spPr>
        <p:txBody>
          <a:bodyPr wrap="none">
            <a:spAutoFit/>
          </a:bodyPr>
          <a:lstStyle/>
          <a:p>
            <a:pPr algn="ctr"/>
            <a:r>
              <a:rPr lang="tr-TR" sz="3200">
                <a:solidFill>
                  <a:schemeClr val="bg1"/>
                </a:solidFill>
                <a:ea typeface="Calibri"/>
                <a:cs typeface="Times New Roman"/>
              </a:rPr>
              <a:t>“iletişim sorunu”</a:t>
            </a:r>
            <a:endParaRPr lang="tr-TR" sz="32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4"/>
          <p:cNvSpPr/>
          <p:nvPr/>
        </p:nvSpPr>
        <p:spPr>
          <a:xfrm>
            <a:off x="4148579" y="434015"/>
            <a:ext cx="5975465" cy="3170099"/>
          </a:xfrm>
          <a:prstGeom prst="rect">
            <a:avLst/>
          </a:prstGeom>
        </p:spPr>
        <p:txBody>
          <a:bodyPr wrap="square">
            <a:spAutoFit/>
          </a:bodyPr>
          <a:lstStyle/>
          <a:p>
            <a:r>
              <a:rPr lang="tr-TR" sz="4000">
                <a:solidFill>
                  <a:schemeClr val="bg1"/>
                </a:solidFill>
              </a:rPr>
              <a:t>Chicago Okulu</a:t>
            </a:r>
          </a:p>
          <a:p>
            <a:pPr algn="ctr"/>
            <a:endParaRPr lang="tr-TR" sz="4000">
              <a:solidFill>
                <a:schemeClr val="bg1"/>
              </a:solidFill>
            </a:endParaRPr>
          </a:p>
          <a:p>
            <a:endParaRPr lang="tr-TR" sz="4000">
              <a:solidFill>
                <a:schemeClr val="bg1"/>
              </a:solidFill>
            </a:endParaRPr>
          </a:p>
          <a:p>
            <a:pPr algn="ctr"/>
            <a:endParaRPr lang="tr-TR" sz="4000">
              <a:solidFill>
                <a:schemeClr val="bg1"/>
              </a:solidFill>
            </a:endParaRPr>
          </a:p>
          <a:p>
            <a:endParaRPr lang="tr-TR" sz="4000">
              <a:solidFill>
                <a:schemeClr val="bg1"/>
              </a:solidFill>
            </a:endParaRPr>
          </a:p>
        </p:txBody>
      </p:sp>
      <p:sp>
        <p:nvSpPr>
          <p:cNvPr id="5" name="4 Dikdörtgen"/>
          <p:cNvSpPr/>
          <p:nvPr/>
        </p:nvSpPr>
        <p:spPr>
          <a:xfrm>
            <a:off x="1010514" y="1394291"/>
            <a:ext cx="10121944" cy="2677656"/>
          </a:xfrm>
          <a:prstGeom prst="rect">
            <a:avLst/>
          </a:prstGeom>
        </p:spPr>
        <p:txBody>
          <a:bodyPr wrap="square">
            <a:spAutoFit/>
          </a:bodyPr>
          <a:lstStyle/>
          <a:p>
            <a:pPr algn="ctr"/>
            <a:r>
              <a:rPr lang="tr-TR" sz="2800">
                <a:solidFill>
                  <a:schemeClr val="bg1"/>
                </a:solidFill>
                <a:ea typeface="Calibri"/>
                <a:cs typeface="Times New Roman"/>
              </a:rPr>
              <a:t>Amerikan pragmatizminin kurucusu</a:t>
            </a:r>
          </a:p>
          <a:p>
            <a:pPr algn="ctr"/>
            <a:endParaRPr lang="tr-TR" sz="2800">
              <a:solidFill>
                <a:schemeClr val="bg1"/>
              </a:solidFill>
              <a:ea typeface="Calibri"/>
              <a:cs typeface="Times New Roman"/>
            </a:endParaRPr>
          </a:p>
          <a:p>
            <a:pPr algn="ctr"/>
            <a:r>
              <a:rPr lang="tr-TR" sz="2800">
                <a:solidFill>
                  <a:schemeClr val="bg1"/>
                </a:solidFill>
                <a:ea typeface="Calibri"/>
                <a:cs typeface="Times New Roman"/>
              </a:rPr>
              <a:t>l</a:t>
            </a:r>
            <a:r>
              <a:rPr lang="tr-TR" sz="2800">
                <a:solidFill>
                  <a:schemeClr val="bg1"/>
                </a:solidFill>
                <a:cs typeface="Times New Roman"/>
              </a:rPr>
              <a:t>iberalizmin liberal eleştirisi</a:t>
            </a:r>
          </a:p>
          <a:p>
            <a:pPr algn="ctr"/>
            <a:r>
              <a:rPr lang="tr-TR" sz="2800">
                <a:solidFill>
                  <a:schemeClr val="bg1"/>
                </a:solidFill>
              </a:rPr>
              <a:t>yeni toplumsal hayatın kavranması, eleştirilmesi ve iyileştirilmesi</a:t>
            </a:r>
          </a:p>
          <a:p>
            <a:pPr algn="ctr"/>
            <a:r>
              <a:rPr lang="tr-TR" sz="2800">
                <a:solidFill>
                  <a:schemeClr val="bg1"/>
                </a:solidFill>
              </a:rPr>
              <a:t>gündelik yaşamı içindeki bireyin deneyimi</a:t>
            </a:r>
          </a:p>
          <a:p>
            <a:pPr algn="ctr">
              <a:buFont typeface="Arial" charset="0"/>
              <a:buChar char="•"/>
            </a:pPr>
            <a:endParaRPr lang="tr-TR" sz="2800">
              <a:solidFill>
                <a:schemeClr val="bg1"/>
              </a:solidFill>
            </a:endParaRPr>
          </a:p>
        </p:txBody>
      </p:sp>
      <p:sp>
        <p:nvSpPr>
          <p:cNvPr id="6" name="5 Dikdörtgen"/>
          <p:cNvSpPr/>
          <p:nvPr/>
        </p:nvSpPr>
        <p:spPr>
          <a:xfrm>
            <a:off x="1503549" y="4234980"/>
            <a:ext cx="9628909" cy="1077218"/>
          </a:xfrm>
          <a:prstGeom prst="rect">
            <a:avLst/>
          </a:prstGeom>
        </p:spPr>
        <p:txBody>
          <a:bodyPr wrap="square">
            <a:spAutoFit/>
          </a:bodyPr>
          <a:lstStyle/>
          <a:p>
            <a:pPr algn="ctr"/>
            <a:r>
              <a:rPr lang="tr-TR" sz="3200">
                <a:solidFill>
                  <a:schemeClr val="bg1"/>
                </a:solidFill>
              </a:rPr>
              <a:t>Pragmatizmde birey sürekli değişen, dönüşen ve toplumsal yaşamda aktif rol oynayan bir faildir .</a:t>
            </a:r>
          </a:p>
        </p:txBody>
      </p:sp>
    </p:spTree>
    <p:extLst>
      <p:ext uri="{BB962C8B-B14F-4D97-AF65-F5344CB8AC3E}">
        <p14:creationId xmlns:p14="http://schemas.microsoft.com/office/powerpoint/2010/main" val="2563818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644226" y="380912"/>
            <a:ext cx="11076719" cy="6740307"/>
          </a:xfrm>
          <a:prstGeom prst="rect">
            <a:avLst/>
          </a:prstGeom>
        </p:spPr>
        <p:txBody>
          <a:bodyPr wrap="square">
            <a:spAutoFit/>
          </a:bodyPr>
          <a:lstStyle/>
          <a:p>
            <a:pPr algn="ctr"/>
            <a:r>
              <a:rPr lang="tr-TR" sz="4000">
                <a:solidFill>
                  <a:schemeClr val="bg1"/>
                </a:solidFill>
              </a:rPr>
              <a:t>Chicago Okulu</a:t>
            </a:r>
          </a:p>
          <a:p>
            <a:pPr algn="ctr"/>
            <a:endParaRPr lang="tr-TR" sz="4000">
              <a:solidFill>
                <a:schemeClr val="bg1"/>
              </a:solidFill>
            </a:endParaRPr>
          </a:p>
          <a:p>
            <a:pPr algn="ctr"/>
            <a:r>
              <a:rPr lang="tr-TR" sz="3200">
                <a:solidFill>
                  <a:schemeClr val="bg1"/>
                </a:solidFill>
              </a:rPr>
              <a:t>“büyük toplum” (great society)   </a:t>
            </a:r>
          </a:p>
          <a:p>
            <a:pPr algn="ctr"/>
            <a:endParaRPr lang="tr-TR" sz="3200">
              <a:solidFill>
                <a:schemeClr val="bg1"/>
              </a:solidFill>
            </a:endParaRPr>
          </a:p>
          <a:p>
            <a:pPr algn="ctr"/>
            <a:r>
              <a:rPr lang="tr-TR" sz="3200">
                <a:solidFill>
                  <a:schemeClr val="bg1"/>
                </a:solidFill>
              </a:rPr>
              <a:t>“büyük cemaat” (great community)</a:t>
            </a:r>
          </a:p>
          <a:p>
            <a:pPr algn="ctr"/>
            <a:endParaRPr lang="tr-TR" sz="3200">
              <a:solidFill>
                <a:schemeClr val="bg1"/>
              </a:solidFill>
            </a:endParaRPr>
          </a:p>
          <a:p>
            <a:pPr algn="ctr"/>
            <a:r>
              <a:rPr lang="tr-TR" sz="3200">
                <a:solidFill>
                  <a:schemeClr val="bg1"/>
                </a:solidFill>
              </a:rPr>
              <a:t>Demokrasi kusursuz toplum için ulaşılması gereken bir hedeftir.</a:t>
            </a:r>
          </a:p>
          <a:p>
            <a:pPr algn="ctr"/>
            <a:endParaRPr lang="tr-TR" sz="3200">
              <a:solidFill>
                <a:schemeClr val="bg1"/>
              </a:solidFill>
            </a:endParaRPr>
          </a:p>
          <a:p>
            <a:pPr algn="ctr"/>
            <a:endParaRPr lang="tr-TR" sz="4000">
              <a:solidFill>
                <a:schemeClr val="bg1"/>
              </a:solidFill>
            </a:endParaRPr>
          </a:p>
          <a:p>
            <a:pPr algn="ctr"/>
            <a:endParaRPr lang="tr-TR" sz="4000">
              <a:solidFill>
                <a:schemeClr val="bg1"/>
              </a:solidFill>
            </a:endParaRPr>
          </a:p>
          <a:p>
            <a:pPr algn="ctr"/>
            <a:endParaRPr lang="tr-TR" sz="4000">
              <a:solidFill>
                <a:schemeClr val="bg1"/>
              </a:solidFill>
            </a:endParaRPr>
          </a:p>
          <a:p>
            <a:pPr algn="ctr"/>
            <a:endParaRPr lang="tr-TR" sz="4000">
              <a:solidFill>
                <a:schemeClr val="bg1"/>
              </a:solidFill>
            </a:endParaRPr>
          </a:p>
        </p:txBody>
      </p:sp>
      <p:sp>
        <p:nvSpPr>
          <p:cNvPr id="7" name="6 Aşağı Ok"/>
          <p:cNvSpPr/>
          <p:nvPr/>
        </p:nvSpPr>
        <p:spPr>
          <a:xfrm>
            <a:off x="5561191" y="2189567"/>
            <a:ext cx="1242787" cy="3948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sp>
        <p:nvSpPr>
          <p:cNvPr id="8" name="7 Dikdörtgen"/>
          <p:cNvSpPr/>
          <p:nvPr/>
        </p:nvSpPr>
        <p:spPr>
          <a:xfrm>
            <a:off x="658091" y="4787933"/>
            <a:ext cx="11062854" cy="1569660"/>
          </a:xfrm>
          <a:prstGeom prst="rect">
            <a:avLst/>
          </a:prstGeom>
        </p:spPr>
        <p:txBody>
          <a:bodyPr wrap="square">
            <a:spAutoFit/>
          </a:bodyPr>
          <a:lstStyle/>
          <a:p>
            <a:pPr algn="ctr"/>
            <a:r>
              <a:rPr lang="tr-TR" sz="3200">
                <a:solidFill>
                  <a:schemeClr val="bg1"/>
                </a:solidFill>
              </a:rPr>
              <a:t>Kültürün ve toplumun devamlılığının, toplumsal iletişimin işlevsel bir şekilde sürdürülmesine bağlı olduğuna yönelik inanç, Chicago Okulu’nun iletişime yönelik teorik ilgisinin asıl kaynağıdır.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374060" y="297784"/>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pic>
        <p:nvPicPr>
          <p:cNvPr id="1036" name="Picture 12" descr="http://www.appuntidiscienzesociali.it/Immagini/Mead.jpg"/>
          <p:cNvPicPr>
            <a:picLocks noChangeAspect="1" noChangeArrowheads="1"/>
          </p:cNvPicPr>
          <p:nvPr/>
        </p:nvPicPr>
        <p:blipFill>
          <a:blip r:embed="rId2" cstate="print"/>
          <a:srcRect/>
          <a:stretch>
            <a:fillRect/>
          </a:stretch>
        </p:blipFill>
        <p:spPr bwMode="auto">
          <a:xfrm>
            <a:off x="6286211" y="1272302"/>
            <a:ext cx="2296679" cy="3285713"/>
          </a:xfrm>
          <a:prstGeom prst="rect">
            <a:avLst/>
          </a:prstGeom>
          <a:noFill/>
        </p:spPr>
      </p:pic>
      <p:pic>
        <p:nvPicPr>
          <p:cNvPr id="1038" name="Picture 14" descr="http://a1.files.biography.com/image/upload/c_fill,cs_srgb,dpr_1.0,g_face,h_300,q_80,w_300/MTIwNjA4NjMzOTM1NzI2MDky.jpg"/>
          <p:cNvPicPr>
            <a:picLocks noChangeAspect="1" noChangeArrowheads="1"/>
          </p:cNvPicPr>
          <p:nvPr/>
        </p:nvPicPr>
        <p:blipFill>
          <a:blip r:embed="rId3" cstate="print"/>
          <a:srcRect/>
          <a:stretch>
            <a:fillRect/>
          </a:stretch>
        </p:blipFill>
        <p:spPr bwMode="auto">
          <a:xfrm>
            <a:off x="8998239" y="2473031"/>
            <a:ext cx="2930526" cy="3283528"/>
          </a:xfrm>
          <a:prstGeom prst="rect">
            <a:avLst/>
          </a:prstGeom>
          <a:noFill/>
        </p:spPr>
      </p:pic>
      <p:pic>
        <p:nvPicPr>
          <p:cNvPr id="1040" name="Picture 16" descr="http://blogs.worldbank.org/publicsphere/files/publicsphere/Cooley.jpg"/>
          <p:cNvPicPr>
            <a:picLocks noChangeAspect="1" noChangeArrowheads="1"/>
          </p:cNvPicPr>
          <p:nvPr/>
        </p:nvPicPr>
        <p:blipFill>
          <a:blip r:embed="rId4" cstate="print"/>
          <a:srcRect/>
          <a:stretch>
            <a:fillRect/>
          </a:stretch>
        </p:blipFill>
        <p:spPr bwMode="auto">
          <a:xfrm>
            <a:off x="270164" y="1288473"/>
            <a:ext cx="2867890" cy="3345874"/>
          </a:xfrm>
          <a:prstGeom prst="rect">
            <a:avLst/>
          </a:prstGeom>
          <a:noFill/>
        </p:spPr>
      </p:pic>
      <p:pic>
        <p:nvPicPr>
          <p:cNvPr id="1044" name="Picture 20" descr="http://bentley.umich.edu/exhibits/tappan/images/dewey_john.jpg"/>
          <p:cNvPicPr>
            <a:picLocks noChangeAspect="1" noChangeArrowheads="1"/>
          </p:cNvPicPr>
          <p:nvPr/>
        </p:nvPicPr>
        <p:blipFill>
          <a:blip r:embed="rId5" cstate="print">
            <a:grayscl/>
          </a:blip>
          <a:srcRect/>
          <a:stretch>
            <a:fillRect/>
          </a:stretch>
        </p:blipFill>
        <p:spPr bwMode="auto">
          <a:xfrm>
            <a:off x="3418322" y="1946918"/>
            <a:ext cx="2546061" cy="3871511"/>
          </a:xfrm>
          <a:prstGeom prst="rect">
            <a:avLst/>
          </a:prstGeom>
          <a:noFill/>
        </p:spPr>
      </p:pic>
      <p:sp>
        <p:nvSpPr>
          <p:cNvPr id="15" name="14 Metin kutusu"/>
          <p:cNvSpPr txBox="1"/>
          <p:nvPr/>
        </p:nvSpPr>
        <p:spPr>
          <a:xfrm>
            <a:off x="537577" y="4717473"/>
            <a:ext cx="2379049" cy="1384995"/>
          </a:xfrm>
          <a:prstGeom prst="rect">
            <a:avLst/>
          </a:prstGeom>
          <a:noFill/>
        </p:spPr>
        <p:txBody>
          <a:bodyPr wrap="none" rtlCol="0">
            <a:spAutoFit/>
          </a:bodyPr>
          <a:lstStyle/>
          <a:p>
            <a:pPr algn="ctr"/>
            <a:r>
              <a:rPr lang="tr-TR" sz="2800">
                <a:solidFill>
                  <a:schemeClr val="bg1"/>
                </a:solidFill>
              </a:rPr>
              <a:t>Charles Cooley</a:t>
            </a:r>
          </a:p>
          <a:p>
            <a:pPr algn="ctr"/>
            <a:r>
              <a:rPr lang="tr-TR" sz="2800">
                <a:solidFill>
                  <a:schemeClr val="bg1"/>
                </a:solidFill>
              </a:rPr>
              <a:t>1864-1929</a:t>
            </a:r>
          </a:p>
          <a:p>
            <a:pPr algn="ctr"/>
            <a:endParaRPr lang="tr-TR" sz="2800">
              <a:solidFill>
                <a:schemeClr val="bg1"/>
              </a:solidFill>
            </a:endParaRPr>
          </a:p>
        </p:txBody>
      </p:sp>
      <p:sp>
        <p:nvSpPr>
          <p:cNvPr id="16" name="15 Dikdörtgen"/>
          <p:cNvSpPr/>
          <p:nvPr/>
        </p:nvSpPr>
        <p:spPr>
          <a:xfrm>
            <a:off x="3635907" y="5800496"/>
            <a:ext cx="1980157" cy="954107"/>
          </a:xfrm>
          <a:prstGeom prst="rect">
            <a:avLst/>
          </a:prstGeom>
        </p:spPr>
        <p:txBody>
          <a:bodyPr wrap="none">
            <a:spAutoFit/>
          </a:bodyPr>
          <a:lstStyle/>
          <a:p>
            <a:pPr algn="ctr"/>
            <a:r>
              <a:rPr lang="tr-TR" sz="2800">
                <a:solidFill>
                  <a:schemeClr val="bg1"/>
                </a:solidFill>
              </a:rPr>
              <a:t>John Dewey</a:t>
            </a:r>
          </a:p>
          <a:p>
            <a:pPr algn="ctr"/>
            <a:r>
              <a:rPr lang="tr-TR" sz="2800">
                <a:solidFill>
                  <a:schemeClr val="bg1"/>
                </a:solidFill>
              </a:rPr>
              <a:t>1859-1952</a:t>
            </a:r>
          </a:p>
        </p:txBody>
      </p:sp>
      <p:sp>
        <p:nvSpPr>
          <p:cNvPr id="17" name="16 Dikdörtgen"/>
          <p:cNvSpPr/>
          <p:nvPr/>
        </p:nvSpPr>
        <p:spPr>
          <a:xfrm>
            <a:off x="6101591" y="4699061"/>
            <a:ext cx="2783134" cy="954107"/>
          </a:xfrm>
          <a:prstGeom prst="rect">
            <a:avLst/>
          </a:prstGeom>
        </p:spPr>
        <p:txBody>
          <a:bodyPr wrap="none">
            <a:spAutoFit/>
          </a:bodyPr>
          <a:lstStyle/>
          <a:p>
            <a:r>
              <a:rPr lang="tr-TR" sz="2800">
                <a:solidFill>
                  <a:schemeClr val="bg1"/>
                </a:solidFill>
              </a:rPr>
              <a:t>G. Herbert Mead </a:t>
            </a:r>
          </a:p>
          <a:p>
            <a:pPr algn="ctr"/>
            <a:r>
              <a:rPr lang="tr-TR" sz="2800">
                <a:solidFill>
                  <a:schemeClr val="bg1"/>
                </a:solidFill>
              </a:rPr>
              <a:t>1863–1931</a:t>
            </a:r>
          </a:p>
        </p:txBody>
      </p:sp>
      <p:sp>
        <p:nvSpPr>
          <p:cNvPr id="18" name="17 Dikdörtgen"/>
          <p:cNvSpPr/>
          <p:nvPr/>
        </p:nvSpPr>
        <p:spPr>
          <a:xfrm>
            <a:off x="9013309" y="5820765"/>
            <a:ext cx="2662908" cy="954107"/>
          </a:xfrm>
          <a:prstGeom prst="rect">
            <a:avLst/>
          </a:prstGeom>
        </p:spPr>
        <p:txBody>
          <a:bodyPr wrap="none">
            <a:spAutoFit/>
          </a:bodyPr>
          <a:lstStyle/>
          <a:p>
            <a:pPr algn="ctr"/>
            <a:r>
              <a:rPr lang="en-US" sz="2800">
                <a:solidFill>
                  <a:schemeClr val="bg1"/>
                </a:solidFill>
              </a:rPr>
              <a:t>Robert Ezra Park </a:t>
            </a:r>
            <a:endParaRPr lang="tr-TR" sz="2800">
              <a:solidFill>
                <a:schemeClr val="bg1"/>
              </a:solidFill>
            </a:endParaRPr>
          </a:p>
          <a:p>
            <a:pPr algn="ctr"/>
            <a:r>
              <a:rPr lang="en-US" sz="2800">
                <a:solidFill>
                  <a:schemeClr val="bg1"/>
                </a:solidFill>
              </a:rPr>
              <a:t>1864–1944 </a:t>
            </a:r>
            <a:endParaRPr lang="tr-TR" sz="28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374060" y="297784"/>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pic>
        <p:nvPicPr>
          <p:cNvPr id="1036" name="Picture 12" descr="http://www.appuntidiscienzesociali.it/Immagini/Mead.jpg"/>
          <p:cNvPicPr>
            <a:picLocks noChangeAspect="1" noChangeArrowheads="1"/>
          </p:cNvPicPr>
          <p:nvPr/>
        </p:nvPicPr>
        <p:blipFill>
          <a:blip r:embed="rId2" cstate="print"/>
          <a:srcRect/>
          <a:stretch>
            <a:fillRect/>
          </a:stretch>
        </p:blipFill>
        <p:spPr bwMode="auto">
          <a:xfrm>
            <a:off x="6473247" y="1508467"/>
            <a:ext cx="1797916" cy="2572165"/>
          </a:xfrm>
          <a:prstGeom prst="rect">
            <a:avLst/>
          </a:prstGeom>
          <a:noFill/>
        </p:spPr>
      </p:pic>
      <p:pic>
        <p:nvPicPr>
          <p:cNvPr id="1038" name="Picture 14" descr="http://a1.files.biography.com/image/upload/c_fill,cs_srgb,dpr_1.0,g_face,h_300,q_80,w_300/MTIwNjA4NjMzOTM1NzI2MDky.jpg"/>
          <p:cNvPicPr>
            <a:picLocks noChangeAspect="1" noChangeArrowheads="1"/>
          </p:cNvPicPr>
          <p:nvPr/>
        </p:nvPicPr>
        <p:blipFill>
          <a:blip r:embed="rId3" cstate="print"/>
          <a:srcRect/>
          <a:stretch>
            <a:fillRect/>
          </a:stretch>
        </p:blipFill>
        <p:spPr bwMode="auto">
          <a:xfrm>
            <a:off x="9023191" y="1545840"/>
            <a:ext cx="2240554" cy="2485831"/>
          </a:xfrm>
          <a:prstGeom prst="rect">
            <a:avLst/>
          </a:prstGeom>
          <a:noFill/>
        </p:spPr>
      </p:pic>
      <p:pic>
        <p:nvPicPr>
          <p:cNvPr id="1040" name="Picture 16" descr="http://blogs.worldbank.org/publicsphere/files/publicsphere/Cooley.jpg"/>
          <p:cNvPicPr>
            <a:picLocks noChangeAspect="1" noChangeArrowheads="1"/>
          </p:cNvPicPr>
          <p:nvPr/>
        </p:nvPicPr>
        <p:blipFill>
          <a:blip r:embed="rId4" cstate="print"/>
          <a:srcRect/>
          <a:stretch>
            <a:fillRect/>
          </a:stretch>
        </p:blipFill>
        <p:spPr bwMode="auto">
          <a:xfrm>
            <a:off x="727363" y="1485897"/>
            <a:ext cx="2182091" cy="2545775"/>
          </a:xfrm>
          <a:prstGeom prst="rect">
            <a:avLst/>
          </a:prstGeom>
          <a:noFill/>
        </p:spPr>
      </p:pic>
      <p:pic>
        <p:nvPicPr>
          <p:cNvPr id="1044" name="Picture 20" descr="http://bentley.umich.edu/exhibits/tappan/images/dewey_john.jpg"/>
          <p:cNvPicPr>
            <a:picLocks noChangeAspect="1" noChangeArrowheads="1"/>
          </p:cNvPicPr>
          <p:nvPr/>
        </p:nvPicPr>
        <p:blipFill>
          <a:blip r:embed="rId5" cstate="print">
            <a:grayscl/>
          </a:blip>
          <a:srcRect/>
          <a:stretch>
            <a:fillRect/>
          </a:stretch>
        </p:blipFill>
        <p:spPr bwMode="auto">
          <a:xfrm>
            <a:off x="3750834" y="1517075"/>
            <a:ext cx="1805164" cy="2514600"/>
          </a:xfrm>
          <a:prstGeom prst="rect">
            <a:avLst/>
          </a:prstGeom>
          <a:noFill/>
        </p:spPr>
      </p:pic>
      <p:sp>
        <p:nvSpPr>
          <p:cNvPr id="13" name="12 Metin kutusu"/>
          <p:cNvSpPr txBox="1"/>
          <p:nvPr/>
        </p:nvSpPr>
        <p:spPr>
          <a:xfrm>
            <a:off x="789706" y="4696690"/>
            <a:ext cx="10785767" cy="1384995"/>
          </a:xfrm>
          <a:prstGeom prst="rect">
            <a:avLst/>
          </a:prstGeom>
          <a:noFill/>
        </p:spPr>
        <p:txBody>
          <a:bodyPr wrap="square" rtlCol="0">
            <a:spAutoFit/>
          </a:bodyPr>
          <a:lstStyle/>
          <a:p>
            <a:r>
              <a:rPr lang="tr-TR" sz="2800">
                <a:solidFill>
                  <a:schemeClr val="bg1"/>
                </a:solidFill>
              </a:rPr>
              <a:t>Sistem içi sosyal reform			  anlam sorunu ve yorumlama</a:t>
            </a:r>
          </a:p>
          <a:p>
            <a:endParaRPr lang="tr-TR" sz="2800">
              <a:solidFill>
                <a:schemeClr val="bg1"/>
              </a:solidFill>
            </a:endParaRPr>
          </a:p>
          <a:p>
            <a:r>
              <a:rPr lang="tr-TR" sz="2800">
                <a:solidFill>
                  <a:schemeClr val="bg1"/>
                </a:solidFill>
              </a:rPr>
              <a:t>Sembolik etkileşimcilik		  	   niteliksel ampirik araştırma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374060" y="380912"/>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pic>
        <p:nvPicPr>
          <p:cNvPr id="1040" name="Picture 16" descr="http://blogs.worldbank.org/publicsphere/files/publicsphere/Cooley.jpg"/>
          <p:cNvPicPr>
            <a:picLocks noChangeAspect="1" noChangeArrowheads="1"/>
          </p:cNvPicPr>
          <p:nvPr/>
        </p:nvPicPr>
        <p:blipFill>
          <a:blip r:embed="rId2" cstate="print"/>
          <a:srcRect/>
          <a:stretch>
            <a:fillRect/>
          </a:stretch>
        </p:blipFill>
        <p:spPr bwMode="auto">
          <a:xfrm>
            <a:off x="665018" y="1600203"/>
            <a:ext cx="1692234" cy="1974274"/>
          </a:xfrm>
          <a:prstGeom prst="rect">
            <a:avLst/>
          </a:prstGeom>
          <a:noFill/>
        </p:spPr>
      </p:pic>
      <p:sp>
        <p:nvSpPr>
          <p:cNvPr id="15" name="14 Metin kutusu"/>
          <p:cNvSpPr txBox="1"/>
          <p:nvPr/>
        </p:nvSpPr>
        <p:spPr>
          <a:xfrm>
            <a:off x="736920" y="3699168"/>
            <a:ext cx="1564723" cy="954107"/>
          </a:xfrm>
          <a:prstGeom prst="rect">
            <a:avLst/>
          </a:prstGeom>
          <a:noFill/>
        </p:spPr>
        <p:txBody>
          <a:bodyPr wrap="none" rtlCol="0">
            <a:spAutoFit/>
          </a:bodyPr>
          <a:lstStyle/>
          <a:p>
            <a:pPr algn="ctr"/>
            <a:r>
              <a:rPr lang="tr-TR" sz="2800">
                <a:solidFill>
                  <a:schemeClr val="bg1"/>
                </a:solidFill>
              </a:rPr>
              <a:t>C. Cooley</a:t>
            </a:r>
          </a:p>
          <a:p>
            <a:pPr algn="ctr"/>
            <a:endParaRPr lang="tr-TR" sz="2800">
              <a:solidFill>
                <a:schemeClr val="bg1"/>
              </a:solidFill>
            </a:endParaRPr>
          </a:p>
        </p:txBody>
      </p:sp>
      <p:sp>
        <p:nvSpPr>
          <p:cNvPr id="11" name="10 Metin kutusu"/>
          <p:cNvSpPr txBox="1"/>
          <p:nvPr/>
        </p:nvSpPr>
        <p:spPr>
          <a:xfrm>
            <a:off x="3096491" y="1600199"/>
            <a:ext cx="5964382" cy="6740307"/>
          </a:xfrm>
          <a:prstGeom prst="rect">
            <a:avLst/>
          </a:prstGeom>
          <a:noFill/>
        </p:spPr>
        <p:txBody>
          <a:bodyPr wrap="square" rtlCol="0">
            <a:spAutoFit/>
          </a:bodyPr>
          <a:lstStyle/>
          <a:p>
            <a:r>
              <a:rPr lang="tr-TR" sz="3200">
                <a:solidFill>
                  <a:schemeClr val="bg1"/>
                </a:solidFill>
              </a:rPr>
              <a:t>Birincil Grup (Primary Group)</a:t>
            </a:r>
          </a:p>
          <a:p>
            <a:endParaRPr lang="tr-TR" sz="3200">
              <a:solidFill>
                <a:schemeClr val="bg1"/>
              </a:solidFill>
            </a:endParaRPr>
          </a:p>
          <a:p>
            <a:r>
              <a:rPr lang="tr-TR" sz="2800">
                <a:solidFill>
                  <a:schemeClr val="bg1"/>
                </a:solidFill>
              </a:rPr>
              <a:t>Yüzyüze ilişki</a:t>
            </a:r>
          </a:p>
          <a:p>
            <a:r>
              <a:rPr lang="tr-TR" sz="2800">
                <a:solidFill>
                  <a:schemeClr val="bg1"/>
                </a:solidFill>
              </a:rPr>
              <a:t>Aidiyet</a:t>
            </a:r>
          </a:p>
          <a:p>
            <a:r>
              <a:rPr lang="tr-TR" sz="2800">
                <a:solidFill>
                  <a:schemeClr val="bg1"/>
                </a:solidFill>
              </a:rPr>
              <a:t>Dayanışma</a:t>
            </a:r>
          </a:p>
          <a:p>
            <a:r>
              <a:rPr lang="tr-TR" sz="2800">
                <a:solidFill>
                  <a:schemeClr val="bg1"/>
                </a:solidFill>
              </a:rPr>
              <a:t>Az sayıda üye</a:t>
            </a:r>
          </a:p>
          <a:p>
            <a:r>
              <a:rPr lang="tr-TR" sz="2800">
                <a:solidFill>
                  <a:schemeClr val="bg1"/>
                </a:solidFill>
              </a:rPr>
              <a:t>Sosyal yaşamı öğrenme</a:t>
            </a:r>
          </a:p>
          <a:p>
            <a:r>
              <a:rPr lang="tr-TR" sz="2800">
                <a:solidFill>
                  <a:schemeClr val="bg1"/>
                </a:solidFill>
              </a:rPr>
              <a:t>Toplumsal uyum ve kontrol</a:t>
            </a:r>
          </a:p>
          <a:p>
            <a:endParaRPr lang="tr-TR" sz="2800">
              <a:solidFill>
                <a:schemeClr val="bg1"/>
              </a:solidFill>
            </a:endParaRPr>
          </a:p>
          <a:p>
            <a:endParaRPr lang="tr-TR" sz="3200" u="sng">
              <a:solidFill>
                <a:schemeClr val="bg1"/>
              </a:solidFill>
            </a:endParaRPr>
          </a:p>
          <a:p>
            <a:endParaRPr lang="tr-TR" sz="2800">
              <a:solidFill>
                <a:schemeClr val="bg1"/>
              </a:solidFill>
            </a:endParaRPr>
          </a:p>
          <a:p>
            <a:endParaRPr lang="tr-TR" sz="2800">
              <a:solidFill>
                <a:schemeClr val="bg1"/>
              </a:solidFill>
            </a:endParaRPr>
          </a:p>
          <a:p>
            <a:endParaRPr lang="tr-TR" sz="2800">
              <a:solidFill>
                <a:schemeClr val="bg1"/>
              </a:solidFill>
            </a:endParaRPr>
          </a:p>
          <a:p>
            <a:endParaRPr lang="tr-TR" sz="2800">
              <a:solidFill>
                <a:schemeClr val="bg1"/>
              </a:solidFill>
            </a:endParaRPr>
          </a:p>
          <a:p>
            <a:endParaRPr lang="tr-TR" sz="28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374060" y="380912"/>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pic>
        <p:nvPicPr>
          <p:cNvPr id="1040" name="Picture 16" descr="http://blogs.worldbank.org/publicsphere/files/publicsphere/Cooley.jpg"/>
          <p:cNvPicPr>
            <a:picLocks noChangeAspect="1" noChangeArrowheads="1"/>
          </p:cNvPicPr>
          <p:nvPr/>
        </p:nvPicPr>
        <p:blipFill>
          <a:blip r:embed="rId2" cstate="print"/>
          <a:srcRect/>
          <a:stretch>
            <a:fillRect/>
          </a:stretch>
        </p:blipFill>
        <p:spPr bwMode="auto">
          <a:xfrm>
            <a:off x="665018" y="1600203"/>
            <a:ext cx="1692234" cy="1974274"/>
          </a:xfrm>
          <a:prstGeom prst="rect">
            <a:avLst/>
          </a:prstGeom>
          <a:noFill/>
        </p:spPr>
      </p:pic>
      <p:sp>
        <p:nvSpPr>
          <p:cNvPr id="15" name="14 Metin kutusu"/>
          <p:cNvSpPr txBox="1"/>
          <p:nvPr/>
        </p:nvSpPr>
        <p:spPr>
          <a:xfrm>
            <a:off x="736920" y="3699168"/>
            <a:ext cx="1564723" cy="954107"/>
          </a:xfrm>
          <a:prstGeom prst="rect">
            <a:avLst/>
          </a:prstGeom>
          <a:noFill/>
        </p:spPr>
        <p:txBody>
          <a:bodyPr wrap="none" rtlCol="0">
            <a:spAutoFit/>
          </a:bodyPr>
          <a:lstStyle/>
          <a:p>
            <a:pPr algn="ctr"/>
            <a:r>
              <a:rPr lang="tr-TR" sz="2800">
                <a:solidFill>
                  <a:schemeClr val="bg1"/>
                </a:solidFill>
              </a:rPr>
              <a:t>C. Cooley</a:t>
            </a:r>
          </a:p>
          <a:p>
            <a:pPr algn="ctr"/>
            <a:endParaRPr lang="tr-TR" sz="2800">
              <a:solidFill>
                <a:schemeClr val="bg1"/>
              </a:solidFill>
            </a:endParaRPr>
          </a:p>
        </p:txBody>
      </p:sp>
      <p:sp>
        <p:nvSpPr>
          <p:cNvPr id="7" name="2 İçerik Yer Tutucusu"/>
          <p:cNvSpPr>
            <a:spLocks noGrp="1"/>
          </p:cNvSpPr>
          <p:nvPr>
            <p:ph idx="1"/>
          </p:nvPr>
        </p:nvSpPr>
        <p:spPr>
          <a:xfrm>
            <a:off x="2708563" y="1576242"/>
            <a:ext cx="10515600" cy="4351338"/>
          </a:xfrm>
        </p:spPr>
        <p:txBody>
          <a:bodyPr>
            <a:normAutofit/>
          </a:bodyPr>
          <a:lstStyle/>
          <a:p>
            <a:pPr>
              <a:buNone/>
            </a:pPr>
            <a:r>
              <a:rPr lang="tr-TR" sz="3200">
                <a:solidFill>
                  <a:schemeClr val="bg1"/>
                </a:solidFill>
              </a:rPr>
              <a:t>Ayna Benlik (Looking-Glass Self)</a:t>
            </a:r>
          </a:p>
          <a:p>
            <a:pPr>
              <a:buNone/>
            </a:pPr>
            <a:endParaRPr lang="tr-TR" sz="3200">
              <a:solidFill>
                <a:schemeClr val="bg1"/>
              </a:solidFill>
            </a:endParaRPr>
          </a:p>
          <a:p>
            <a:endParaRPr lang="tr-TR" sz="3200"/>
          </a:p>
        </p:txBody>
      </p:sp>
      <p:sp>
        <p:nvSpPr>
          <p:cNvPr id="8" name="7 Dikdörtgen"/>
          <p:cNvSpPr/>
          <p:nvPr/>
        </p:nvSpPr>
        <p:spPr>
          <a:xfrm>
            <a:off x="2705497" y="2226024"/>
            <a:ext cx="8612679" cy="3539430"/>
          </a:xfrm>
          <a:prstGeom prst="rect">
            <a:avLst/>
          </a:prstGeom>
        </p:spPr>
        <p:txBody>
          <a:bodyPr wrap="none">
            <a:spAutoFit/>
          </a:bodyPr>
          <a:lstStyle/>
          <a:p>
            <a:pPr marL="514350" indent="-514350">
              <a:buAutoNum type="arabicPeriod"/>
            </a:pPr>
            <a:r>
              <a:rPr lang="tr-TR" sz="2800">
                <a:solidFill>
                  <a:schemeClr val="bg1"/>
                </a:solidFill>
              </a:rPr>
              <a:t>Başkalarına nasıl göründüğümüzü zihnimizde </a:t>
            </a:r>
          </a:p>
          <a:p>
            <a:pPr marL="514350" indent="-514350"/>
            <a:r>
              <a:rPr lang="tr-TR" sz="2800">
                <a:solidFill>
                  <a:schemeClr val="bg1"/>
                </a:solidFill>
              </a:rPr>
              <a:t>       canlandırırız.</a:t>
            </a:r>
          </a:p>
          <a:p>
            <a:pPr marL="342900" indent="-342900"/>
            <a:endParaRPr lang="tr-TR" sz="2800">
              <a:solidFill>
                <a:schemeClr val="bg1"/>
              </a:solidFill>
            </a:endParaRPr>
          </a:p>
          <a:p>
            <a:pPr marL="342900" indent="-342900"/>
            <a:r>
              <a:rPr lang="tr-TR" sz="2800">
                <a:solidFill>
                  <a:schemeClr val="bg1"/>
                </a:solidFill>
              </a:rPr>
              <a:t>2.   Bu canlandırdığımız görüntünün başkaları tarafından </a:t>
            </a:r>
          </a:p>
          <a:p>
            <a:pPr marL="342900" indent="-342900"/>
            <a:r>
              <a:rPr lang="tr-TR" sz="2800">
                <a:solidFill>
                  <a:schemeClr val="bg1"/>
                </a:solidFill>
              </a:rPr>
              <a:t>       nasıl yargılandığı üzerine düşünürüz.</a:t>
            </a:r>
          </a:p>
          <a:p>
            <a:pPr marL="342900" indent="-342900"/>
            <a:endParaRPr lang="tr-TR" sz="2800">
              <a:solidFill>
                <a:schemeClr val="bg1"/>
              </a:solidFill>
            </a:endParaRPr>
          </a:p>
          <a:p>
            <a:pPr marL="342900" indent="-342900"/>
            <a:r>
              <a:rPr lang="tr-TR" sz="2800">
                <a:solidFill>
                  <a:schemeClr val="bg1"/>
                </a:solidFill>
              </a:rPr>
              <a:t>3.   Bu canlandırdığımız yargılar ile benliğimize </a:t>
            </a:r>
          </a:p>
          <a:p>
            <a:pPr marL="342900" indent="-342900"/>
            <a:r>
              <a:rPr lang="tr-TR" sz="2800">
                <a:solidFill>
                  <a:schemeClr val="bg1"/>
                </a:solidFill>
              </a:rPr>
              <a:t>      yön vermeye çalışırız.</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374060" y="380912"/>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pic>
        <p:nvPicPr>
          <p:cNvPr id="7" name="Picture 20" descr="http://bentley.umich.edu/exhibits/tappan/images/dewey_john.jpg"/>
          <p:cNvPicPr>
            <a:picLocks noChangeAspect="1" noChangeArrowheads="1"/>
          </p:cNvPicPr>
          <p:nvPr/>
        </p:nvPicPr>
        <p:blipFill>
          <a:blip r:embed="rId2" cstate="print">
            <a:grayscl/>
          </a:blip>
          <a:srcRect/>
          <a:stretch>
            <a:fillRect/>
          </a:stretch>
        </p:blipFill>
        <p:spPr bwMode="auto">
          <a:xfrm>
            <a:off x="633561" y="1517078"/>
            <a:ext cx="1805164" cy="2514600"/>
          </a:xfrm>
          <a:prstGeom prst="rect">
            <a:avLst/>
          </a:prstGeom>
          <a:noFill/>
        </p:spPr>
      </p:pic>
      <p:sp>
        <p:nvSpPr>
          <p:cNvPr id="8" name="7 Dikdörtgen"/>
          <p:cNvSpPr/>
          <p:nvPr/>
        </p:nvSpPr>
        <p:spPr>
          <a:xfrm>
            <a:off x="581257" y="4117173"/>
            <a:ext cx="1980157" cy="523220"/>
          </a:xfrm>
          <a:prstGeom prst="rect">
            <a:avLst/>
          </a:prstGeom>
        </p:spPr>
        <p:txBody>
          <a:bodyPr wrap="none">
            <a:spAutoFit/>
          </a:bodyPr>
          <a:lstStyle/>
          <a:p>
            <a:pPr lvl="0" algn="ctr"/>
            <a:r>
              <a:rPr lang="tr-TR" sz="2800">
                <a:solidFill>
                  <a:prstClr val="white"/>
                </a:solidFill>
              </a:rPr>
              <a:t>John Dewey</a:t>
            </a:r>
          </a:p>
        </p:txBody>
      </p:sp>
      <p:sp>
        <p:nvSpPr>
          <p:cNvPr id="9" name="8 Dikdörtgen"/>
          <p:cNvSpPr/>
          <p:nvPr/>
        </p:nvSpPr>
        <p:spPr>
          <a:xfrm>
            <a:off x="3214256" y="1110774"/>
            <a:ext cx="6096000" cy="3539430"/>
          </a:xfrm>
          <a:prstGeom prst="rect">
            <a:avLst/>
          </a:prstGeom>
        </p:spPr>
        <p:txBody>
          <a:bodyPr>
            <a:spAutoFit/>
          </a:bodyPr>
          <a:lstStyle/>
          <a:p>
            <a:pPr>
              <a:lnSpc>
                <a:spcPct val="200000"/>
              </a:lnSpc>
            </a:pPr>
            <a:r>
              <a:rPr lang="tr-TR" sz="2800">
                <a:solidFill>
                  <a:schemeClr val="bg1"/>
                </a:solidFill>
                <a:ea typeface="Calibri"/>
                <a:cs typeface="Times New Roman"/>
              </a:rPr>
              <a:t>ortak (common) </a:t>
            </a:r>
          </a:p>
          <a:p>
            <a:pPr>
              <a:lnSpc>
                <a:spcPct val="200000"/>
              </a:lnSpc>
            </a:pPr>
            <a:r>
              <a:rPr lang="tr-TR" sz="2800">
                <a:solidFill>
                  <a:schemeClr val="bg1"/>
                </a:solidFill>
                <a:ea typeface="Calibri"/>
                <a:cs typeface="Times New Roman"/>
              </a:rPr>
              <a:t>topluluk (community)</a:t>
            </a:r>
          </a:p>
          <a:p>
            <a:pPr>
              <a:lnSpc>
                <a:spcPct val="200000"/>
              </a:lnSpc>
            </a:pPr>
            <a:r>
              <a:rPr lang="tr-TR" sz="2800">
                <a:solidFill>
                  <a:schemeClr val="bg1"/>
                </a:solidFill>
                <a:ea typeface="Calibri"/>
                <a:cs typeface="Times New Roman"/>
              </a:rPr>
              <a:t>iletişim (communication)</a:t>
            </a:r>
          </a:p>
          <a:p>
            <a:pPr>
              <a:lnSpc>
                <a:spcPct val="200000"/>
              </a:lnSpc>
            </a:pPr>
            <a:r>
              <a:rPr lang="tr-TR" sz="2800">
                <a:solidFill>
                  <a:schemeClr val="bg1"/>
                </a:solidFill>
                <a:ea typeface="Calibri"/>
                <a:cs typeface="Times New Roman"/>
              </a:rPr>
              <a:t> </a:t>
            </a:r>
            <a:endParaRPr lang="tr-TR" sz="2800">
              <a:solidFill>
                <a:schemeClr val="bg1"/>
              </a:solidFill>
            </a:endParaRPr>
          </a:p>
        </p:txBody>
      </p:sp>
      <p:sp>
        <p:nvSpPr>
          <p:cNvPr id="12" name="11 Dikdörtgen"/>
          <p:cNvSpPr/>
          <p:nvPr/>
        </p:nvSpPr>
        <p:spPr>
          <a:xfrm>
            <a:off x="3172693" y="4061934"/>
            <a:ext cx="8735289" cy="2246769"/>
          </a:xfrm>
          <a:prstGeom prst="rect">
            <a:avLst/>
          </a:prstGeom>
        </p:spPr>
        <p:txBody>
          <a:bodyPr wrap="square">
            <a:spAutoFit/>
          </a:bodyPr>
          <a:lstStyle/>
          <a:p>
            <a:r>
              <a:rPr lang="tr-TR" sz="2800">
                <a:solidFill>
                  <a:schemeClr val="bg1"/>
                </a:solidFill>
              </a:rPr>
              <a:t>İletişim, birbirinden ayrı ve tekil olanda katılımı yaratma, ortaklaştırma sürecidir ve onun yarattığı mucizenin bir parçası iletişimde bulunarak anlamın taşınmasıyla, dinleyenin olduğu kadar anlatanın da deneyimine somutluk ve açıklık kazandırmasıdır. </a:t>
            </a:r>
          </a:p>
        </p:txBody>
      </p:sp>
      <p:sp>
        <p:nvSpPr>
          <p:cNvPr id="13" name="12 Metin kutusu"/>
          <p:cNvSpPr txBox="1"/>
          <p:nvPr/>
        </p:nvSpPr>
        <p:spPr>
          <a:xfrm>
            <a:off x="2784764" y="3719946"/>
            <a:ext cx="587020" cy="1200329"/>
          </a:xfrm>
          <a:prstGeom prst="rect">
            <a:avLst/>
          </a:prstGeom>
          <a:noFill/>
        </p:spPr>
        <p:txBody>
          <a:bodyPr wrap="none" rtlCol="0">
            <a:spAutoFit/>
          </a:bodyPr>
          <a:lstStyle/>
          <a:p>
            <a:r>
              <a:rPr lang="tr-TR" sz="7200">
                <a:solidFill>
                  <a:schemeClr val="bg1"/>
                </a:solidFill>
              </a:rPr>
              <a:t>“</a:t>
            </a:r>
          </a:p>
        </p:txBody>
      </p:sp>
      <p:sp>
        <p:nvSpPr>
          <p:cNvPr id="14" name="13 Dikdörtgen"/>
          <p:cNvSpPr/>
          <p:nvPr/>
        </p:nvSpPr>
        <p:spPr>
          <a:xfrm>
            <a:off x="6909136" y="5700817"/>
            <a:ext cx="630301" cy="1323439"/>
          </a:xfrm>
          <a:prstGeom prst="rect">
            <a:avLst/>
          </a:prstGeom>
        </p:spPr>
        <p:txBody>
          <a:bodyPr wrap="none">
            <a:spAutoFit/>
          </a:bodyPr>
          <a:lstStyle/>
          <a:p>
            <a:r>
              <a:rPr lang="tr-TR" sz="8000">
                <a:solidFill>
                  <a:prstClr val="white"/>
                </a:solidFill>
              </a:rPr>
              <a:t>”</a:t>
            </a:r>
            <a:endParaRPr lang="tr-T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273674" y="1228165"/>
            <a:ext cx="9420336" cy="3724096"/>
          </a:xfrm>
          <a:prstGeom prst="rect">
            <a:avLst/>
          </a:prstGeom>
          <a:noFill/>
        </p:spPr>
        <p:txBody>
          <a:bodyPr wrap="none" rtlCol="0">
            <a:spAutoFit/>
          </a:bodyPr>
          <a:lstStyle/>
          <a:p>
            <a:pPr algn="ctr"/>
            <a:r>
              <a:rPr lang="tr-TR" sz="4000" b="1">
                <a:solidFill>
                  <a:schemeClr val="bg1"/>
                </a:solidFill>
              </a:rPr>
              <a:t>Amerikan Sosyolojisinin Yükselişi</a:t>
            </a:r>
          </a:p>
          <a:p>
            <a:pPr algn="ctr"/>
            <a:endParaRPr lang="tr-TR" sz="3600" b="1">
              <a:solidFill>
                <a:schemeClr val="bg1"/>
              </a:solidFill>
            </a:endParaRPr>
          </a:p>
          <a:p>
            <a:pPr algn="ctr"/>
            <a:r>
              <a:rPr lang="tr-TR" sz="3200" b="1">
                <a:solidFill>
                  <a:schemeClr val="bg1"/>
                </a:solidFill>
              </a:rPr>
              <a:t>Yeni bir sosyal icat ve politik deneyim alanı olarak ABD</a:t>
            </a:r>
          </a:p>
          <a:p>
            <a:pPr algn="ctr"/>
            <a:endParaRPr lang="tr-TR" sz="3200" b="1">
              <a:solidFill>
                <a:schemeClr val="bg1"/>
              </a:solidFill>
            </a:endParaRPr>
          </a:p>
          <a:p>
            <a:pPr algn="ctr"/>
            <a:r>
              <a:rPr lang="tr-TR" sz="3200" b="1">
                <a:solidFill>
                  <a:schemeClr val="bg1"/>
                </a:solidFill>
              </a:rPr>
              <a:t>İlerlemeci Düşünce (New Horizons)</a:t>
            </a:r>
          </a:p>
          <a:p>
            <a:pPr algn="ctr"/>
            <a:endParaRPr lang="tr-TR" sz="3200" b="1">
              <a:solidFill>
                <a:schemeClr val="bg1"/>
              </a:solidFill>
            </a:endParaRPr>
          </a:p>
          <a:p>
            <a:pPr algn="ctr"/>
            <a:r>
              <a:rPr lang="tr-TR" sz="3200" b="1">
                <a:solidFill>
                  <a:schemeClr val="bg1"/>
                </a:solidFill>
              </a:rPr>
              <a:t>Amerikan Rüyası</a:t>
            </a:r>
          </a:p>
        </p:txBody>
      </p:sp>
    </p:spTree>
    <p:extLst>
      <p:ext uri="{BB962C8B-B14F-4D97-AF65-F5344CB8AC3E}">
        <p14:creationId xmlns:p14="http://schemas.microsoft.com/office/powerpoint/2010/main" val="32994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374060" y="380912"/>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pic>
        <p:nvPicPr>
          <p:cNvPr id="7" name="Picture 20" descr="http://bentley.umich.edu/exhibits/tappan/images/dewey_john.jpg"/>
          <p:cNvPicPr>
            <a:picLocks noChangeAspect="1" noChangeArrowheads="1"/>
          </p:cNvPicPr>
          <p:nvPr/>
        </p:nvPicPr>
        <p:blipFill>
          <a:blip r:embed="rId2" cstate="print">
            <a:grayscl/>
          </a:blip>
          <a:srcRect/>
          <a:stretch>
            <a:fillRect/>
          </a:stretch>
        </p:blipFill>
        <p:spPr bwMode="auto">
          <a:xfrm>
            <a:off x="633561" y="1517078"/>
            <a:ext cx="1805164" cy="2514600"/>
          </a:xfrm>
          <a:prstGeom prst="rect">
            <a:avLst/>
          </a:prstGeom>
          <a:noFill/>
        </p:spPr>
      </p:pic>
      <p:sp>
        <p:nvSpPr>
          <p:cNvPr id="8" name="7 Dikdörtgen"/>
          <p:cNvSpPr/>
          <p:nvPr/>
        </p:nvSpPr>
        <p:spPr>
          <a:xfrm>
            <a:off x="581257" y="4117173"/>
            <a:ext cx="1980158" cy="523220"/>
          </a:xfrm>
          <a:prstGeom prst="rect">
            <a:avLst/>
          </a:prstGeom>
        </p:spPr>
        <p:txBody>
          <a:bodyPr wrap="none">
            <a:spAutoFit/>
          </a:bodyPr>
          <a:lstStyle/>
          <a:p>
            <a:pPr lvl="0" algn="ctr"/>
            <a:r>
              <a:rPr lang="tr-TR" sz="2800">
                <a:solidFill>
                  <a:prstClr val="white"/>
                </a:solidFill>
              </a:rPr>
              <a:t>John Dewey</a:t>
            </a:r>
          </a:p>
        </p:txBody>
      </p:sp>
      <p:sp>
        <p:nvSpPr>
          <p:cNvPr id="10" name="9 Dikdörtgen"/>
          <p:cNvSpPr/>
          <p:nvPr/>
        </p:nvSpPr>
        <p:spPr>
          <a:xfrm>
            <a:off x="2999509" y="1468441"/>
            <a:ext cx="8368145" cy="4446730"/>
          </a:xfrm>
          <a:prstGeom prst="rect">
            <a:avLst/>
          </a:prstGeom>
        </p:spPr>
        <p:txBody>
          <a:bodyPr wrap="square">
            <a:spAutoFit/>
          </a:bodyPr>
          <a:lstStyle/>
          <a:p>
            <a:pPr algn="just">
              <a:lnSpc>
                <a:spcPct val="107000"/>
              </a:lnSpc>
              <a:spcAft>
                <a:spcPts val="800"/>
              </a:spcAft>
            </a:pPr>
            <a:r>
              <a:rPr lang="tr-TR" sz="2800">
                <a:solidFill>
                  <a:schemeClr val="bg1"/>
                </a:solidFill>
                <a:ea typeface="Calibri"/>
                <a:cs typeface="Times New Roman"/>
              </a:rPr>
              <a:t>Toplumun bilgi kapasitesinin yetersizliğinin ortalığa saçılması, demokratik realistlerin öne sürdüğü gibi, kitlelerin doğal yetersizliğinin nihai bir belirtisi değil, ancak kamusal katılımın anlamlı yollarının bulunmasındaki başarısızlığın göstergesi olabilir. </a:t>
            </a:r>
          </a:p>
          <a:p>
            <a:pPr algn="just">
              <a:lnSpc>
                <a:spcPct val="107000"/>
              </a:lnSpc>
              <a:spcAft>
                <a:spcPts val="800"/>
              </a:spcAft>
            </a:pPr>
            <a:endParaRPr lang="tr-TR" sz="2800">
              <a:solidFill>
                <a:schemeClr val="bg1"/>
              </a:solidFill>
              <a:ea typeface="Calibri"/>
              <a:cs typeface="Times New Roman"/>
            </a:endParaRPr>
          </a:p>
          <a:p>
            <a:pPr algn="just">
              <a:lnSpc>
                <a:spcPct val="107000"/>
              </a:lnSpc>
              <a:spcAft>
                <a:spcPts val="800"/>
              </a:spcAft>
            </a:pPr>
            <a:r>
              <a:rPr lang="tr-TR" sz="2800">
                <a:solidFill>
                  <a:schemeClr val="bg1"/>
                </a:solidFill>
                <a:ea typeface="Calibri"/>
                <a:cs typeface="Times New Roman"/>
              </a:rPr>
              <a:t>Demokrasi ancak, bireylerin yaşam deneyimini çoğaltarak, yaşamlarını ve söylemlerini zenginleştirerek ideal bir toplumsal düzene temel oluşturabilir.</a:t>
            </a:r>
          </a:p>
        </p:txBody>
      </p:sp>
      <p:sp>
        <p:nvSpPr>
          <p:cNvPr id="11" name="10 Metin kutusu"/>
          <p:cNvSpPr txBox="1"/>
          <p:nvPr/>
        </p:nvSpPr>
        <p:spPr>
          <a:xfrm>
            <a:off x="2618508" y="4156368"/>
            <a:ext cx="587020" cy="1200329"/>
          </a:xfrm>
          <a:prstGeom prst="rect">
            <a:avLst/>
          </a:prstGeom>
          <a:noFill/>
        </p:spPr>
        <p:txBody>
          <a:bodyPr wrap="none" rtlCol="0">
            <a:spAutoFit/>
          </a:bodyPr>
          <a:lstStyle/>
          <a:p>
            <a:r>
              <a:rPr lang="tr-TR" sz="7200">
                <a:solidFill>
                  <a:schemeClr val="bg1"/>
                </a:solidFill>
              </a:rPr>
              <a:t>“</a:t>
            </a:r>
          </a:p>
        </p:txBody>
      </p:sp>
      <p:sp>
        <p:nvSpPr>
          <p:cNvPr id="15" name="14 Metin kutusu"/>
          <p:cNvSpPr txBox="1"/>
          <p:nvPr/>
        </p:nvSpPr>
        <p:spPr>
          <a:xfrm>
            <a:off x="2583872" y="1212275"/>
            <a:ext cx="587020" cy="1200329"/>
          </a:xfrm>
          <a:prstGeom prst="rect">
            <a:avLst/>
          </a:prstGeom>
          <a:noFill/>
        </p:spPr>
        <p:txBody>
          <a:bodyPr wrap="none" rtlCol="0">
            <a:spAutoFit/>
          </a:bodyPr>
          <a:lstStyle/>
          <a:p>
            <a:r>
              <a:rPr lang="tr-TR" sz="7200">
                <a:solidFill>
                  <a:schemeClr val="bg1"/>
                </a:solidFill>
              </a:rPr>
              <a:t>“</a:t>
            </a:r>
          </a:p>
        </p:txBody>
      </p:sp>
      <p:sp>
        <p:nvSpPr>
          <p:cNvPr id="16" name="15 Dikdörtgen"/>
          <p:cNvSpPr/>
          <p:nvPr/>
        </p:nvSpPr>
        <p:spPr>
          <a:xfrm>
            <a:off x="9860153" y="3269345"/>
            <a:ext cx="630301" cy="1323439"/>
          </a:xfrm>
          <a:prstGeom prst="rect">
            <a:avLst/>
          </a:prstGeom>
        </p:spPr>
        <p:txBody>
          <a:bodyPr wrap="none">
            <a:spAutoFit/>
          </a:bodyPr>
          <a:lstStyle/>
          <a:p>
            <a:r>
              <a:rPr lang="tr-TR" sz="8000">
                <a:solidFill>
                  <a:prstClr val="white"/>
                </a:solidFill>
              </a:rPr>
              <a:t>”</a:t>
            </a:r>
            <a:endParaRPr lang="tr-TR" sz="6000"/>
          </a:p>
        </p:txBody>
      </p:sp>
      <p:sp>
        <p:nvSpPr>
          <p:cNvPr id="17" name="16 Dikdörtgen"/>
          <p:cNvSpPr/>
          <p:nvPr/>
        </p:nvSpPr>
        <p:spPr>
          <a:xfrm>
            <a:off x="9610767" y="5305959"/>
            <a:ext cx="630301" cy="1323439"/>
          </a:xfrm>
          <a:prstGeom prst="rect">
            <a:avLst/>
          </a:prstGeom>
        </p:spPr>
        <p:txBody>
          <a:bodyPr wrap="none">
            <a:spAutoFit/>
          </a:bodyPr>
          <a:lstStyle/>
          <a:p>
            <a:r>
              <a:rPr lang="tr-TR" sz="8000">
                <a:solidFill>
                  <a:prstClr val="white"/>
                </a:solidFill>
              </a:rPr>
              <a:t>”</a:t>
            </a:r>
            <a:endParaRPr lang="tr-TR" sz="6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218708" y="2205377"/>
            <a:ext cx="7128165" cy="2677656"/>
          </a:xfrm>
          <a:prstGeom prst="rect">
            <a:avLst/>
          </a:prstGeom>
        </p:spPr>
        <p:txBody>
          <a:bodyPr wrap="square">
            <a:spAutoFit/>
          </a:bodyPr>
          <a:lstStyle/>
          <a:p>
            <a:r>
              <a:rPr lang="tr-TR" sz="2800">
                <a:solidFill>
                  <a:schemeClr val="bg1"/>
                </a:solidFill>
              </a:rPr>
              <a:t>“Dewey’de iletişim, kolektif hayatın yaratılmasına katılımdır, bu da Dewey için iletişimin her zaman bir politika ve demokrasi sorunu olarak ortaya çıkması anlamına gelir.” </a:t>
            </a:r>
          </a:p>
          <a:p>
            <a:endParaRPr lang="tr-TR" sz="2800">
              <a:solidFill>
                <a:schemeClr val="bg1"/>
              </a:solidFill>
            </a:endParaRPr>
          </a:p>
          <a:p>
            <a:r>
              <a:rPr lang="tr-TR" sz="2800">
                <a:solidFill>
                  <a:schemeClr val="bg1"/>
                </a:solidFill>
              </a:rPr>
              <a:t>John Durham Peters</a:t>
            </a:r>
          </a:p>
        </p:txBody>
      </p:sp>
      <p:sp>
        <p:nvSpPr>
          <p:cNvPr id="19458" name="AutoShape 2" descr="https://larb-wpengine.netdna-ssl.com/wp-content/uploads/2012/04/Peters-John-Durh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0" name="AutoShape 4" descr="https://larb-wpengine.netdna-ssl.com/wp-content/uploads/2012/04/Peters-John-Durh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2" name="AutoShape 6" descr="https://larb-wpengine.netdna-ssl.com/wp-content/uploads/2012/04/Peters-John-Durha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9464" name="Picture 8" descr="https://larb-wpengine.netdna-ssl.com/wp-content/uploads/2012/04/Peters-John-Durham.jpg"/>
          <p:cNvPicPr>
            <a:picLocks noChangeAspect="1" noChangeArrowheads="1"/>
          </p:cNvPicPr>
          <p:nvPr/>
        </p:nvPicPr>
        <p:blipFill>
          <a:blip r:embed="rId2" cstate="print">
            <a:grayscl/>
          </a:blip>
          <a:srcRect/>
          <a:stretch>
            <a:fillRect/>
          </a:stretch>
        </p:blipFill>
        <p:spPr bwMode="auto">
          <a:xfrm>
            <a:off x="903719" y="1371600"/>
            <a:ext cx="2857789" cy="43009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498751" y="484821"/>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sp>
        <p:nvSpPr>
          <p:cNvPr id="13" name="12 Dikdörtgen"/>
          <p:cNvSpPr/>
          <p:nvPr/>
        </p:nvSpPr>
        <p:spPr>
          <a:xfrm>
            <a:off x="770827" y="4657498"/>
            <a:ext cx="2337499" cy="461665"/>
          </a:xfrm>
          <a:prstGeom prst="rect">
            <a:avLst/>
          </a:prstGeom>
        </p:spPr>
        <p:txBody>
          <a:bodyPr wrap="none">
            <a:spAutoFit/>
          </a:bodyPr>
          <a:lstStyle/>
          <a:p>
            <a:r>
              <a:rPr lang="tr-TR" sz="2400" b="1">
                <a:solidFill>
                  <a:schemeClr val="bg1"/>
                </a:solidFill>
              </a:rPr>
              <a:t>G. Herbert Mead</a:t>
            </a:r>
            <a:endParaRPr lang="tr-TR" sz="2400"/>
          </a:p>
        </p:txBody>
      </p:sp>
      <p:pic>
        <p:nvPicPr>
          <p:cNvPr id="25602" name="Picture 2" descr="http://d2hej51cni6o0x.cloudfront.net/images/salem-history/0111207238-Mead.jpg"/>
          <p:cNvPicPr>
            <a:picLocks noChangeAspect="1" noChangeArrowheads="1"/>
          </p:cNvPicPr>
          <p:nvPr/>
        </p:nvPicPr>
        <p:blipFill>
          <a:blip r:embed="rId2" cstate="print"/>
          <a:srcRect/>
          <a:stretch>
            <a:fillRect/>
          </a:stretch>
        </p:blipFill>
        <p:spPr bwMode="auto">
          <a:xfrm>
            <a:off x="675120" y="1394176"/>
            <a:ext cx="2483716" cy="3163969"/>
          </a:xfrm>
          <a:prstGeom prst="rect">
            <a:avLst/>
          </a:prstGeom>
          <a:noFill/>
        </p:spPr>
      </p:pic>
      <p:sp>
        <p:nvSpPr>
          <p:cNvPr id="14" name="13 Dikdörtgen"/>
          <p:cNvSpPr/>
          <p:nvPr/>
        </p:nvSpPr>
        <p:spPr>
          <a:xfrm>
            <a:off x="3457210" y="1373969"/>
            <a:ext cx="7408375" cy="1384995"/>
          </a:xfrm>
          <a:prstGeom prst="rect">
            <a:avLst/>
          </a:prstGeom>
        </p:spPr>
        <p:txBody>
          <a:bodyPr wrap="none">
            <a:spAutoFit/>
          </a:bodyPr>
          <a:lstStyle/>
          <a:p>
            <a:r>
              <a:rPr lang="tr-TR" sz="2800">
                <a:solidFill>
                  <a:schemeClr val="bg1"/>
                </a:solidFill>
              </a:rPr>
              <a:t>sembolik etkileşimcilik (symbolic interactionism)</a:t>
            </a:r>
          </a:p>
          <a:p>
            <a:endParaRPr lang="tr-TR" sz="2800">
              <a:solidFill>
                <a:schemeClr val="bg1"/>
              </a:solidFill>
            </a:endParaRPr>
          </a:p>
          <a:p>
            <a:endParaRPr lang="tr-TR" sz="2800">
              <a:solidFill>
                <a:schemeClr val="bg1"/>
              </a:solidFill>
            </a:endParaRPr>
          </a:p>
        </p:txBody>
      </p:sp>
      <p:sp>
        <p:nvSpPr>
          <p:cNvPr id="18" name="17 Dikdörtgen"/>
          <p:cNvSpPr/>
          <p:nvPr/>
        </p:nvSpPr>
        <p:spPr>
          <a:xfrm>
            <a:off x="3449782" y="1962831"/>
            <a:ext cx="8375073" cy="3416320"/>
          </a:xfrm>
          <a:prstGeom prst="rect">
            <a:avLst/>
          </a:prstGeom>
        </p:spPr>
        <p:txBody>
          <a:bodyPr wrap="square">
            <a:spAutoFit/>
          </a:bodyPr>
          <a:lstStyle/>
          <a:p>
            <a:r>
              <a:rPr lang="tr-TR" sz="2400">
                <a:solidFill>
                  <a:schemeClr val="bg1"/>
                </a:solidFill>
              </a:rPr>
              <a:t>insan organizması ile onun sosyal ve doğal çevrelerin arasındaki karşılıklı bağımlılık ilişkisi</a:t>
            </a:r>
          </a:p>
          <a:p>
            <a:endParaRPr lang="tr-TR" sz="2400">
              <a:solidFill>
                <a:schemeClr val="bg1"/>
              </a:solidFill>
            </a:endParaRPr>
          </a:p>
          <a:p>
            <a:r>
              <a:rPr lang="tr-TR" sz="2400">
                <a:solidFill>
                  <a:schemeClr val="bg1"/>
                </a:solidFill>
              </a:rPr>
              <a:t>İnsanlar içinde yaşadıkları dünyayı , nesnelere ve durumlara sürekli olarak anlamlar yükleyerek anlayabilen ve bu anlamları (dolayısıyla da dünyayı) sembollerle anlatabilen, diğerleri ile de bu anlamları temsil eden semboller aracılığı ile etkileşim kurabilen ve benlik (self) duygusu geliştirebilen varlıklardır.</a:t>
            </a:r>
          </a:p>
          <a:p>
            <a:endParaRPr lang="tr-TR" sz="24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498751" y="484821"/>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sp>
        <p:nvSpPr>
          <p:cNvPr id="13" name="12 Dikdörtgen"/>
          <p:cNvSpPr/>
          <p:nvPr/>
        </p:nvSpPr>
        <p:spPr>
          <a:xfrm>
            <a:off x="770827" y="4657498"/>
            <a:ext cx="2337499" cy="461665"/>
          </a:xfrm>
          <a:prstGeom prst="rect">
            <a:avLst/>
          </a:prstGeom>
        </p:spPr>
        <p:txBody>
          <a:bodyPr wrap="none">
            <a:spAutoFit/>
          </a:bodyPr>
          <a:lstStyle/>
          <a:p>
            <a:r>
              <a:rPr lang="tr-TR" sz="2400" b="1">
                <a:solidFill>
                  <a:schemeClr val="bg1"/>
                </a:solidFill>
              </a:rPr>
              <a:t>G. Herbert Mead</a:t>
            </a:r>
            <a:endParaRPr lang="tr-TR" sz="2400"/>
          </a:p>
        </p:txBody>
      </p:sp>
      <p:pic>
        <p:nvPicPr>
          <p:cNvPr id="25602" name="Picture 2" descr="http://d2hej51cni6o0x.cloudfront.net/images/salem-history/0111207238-Mead.jpg"/>
          <p:cNvPicPr>
            <a:picLocks noChangeAspect="1" noChangeArrowheads="1"/>
          </p:cNvPicPr>
          <p:nvPr/>
        </p:nvPicPr>
        <p:blipFill>
          <a:blip r:embed="rId2" cstate="print"/>
          <a:srcRect/>
          <a:stretch>
            <a:fillRect/>
          </a:stretch>
        </p:blipFill>
        <p:spPr bwMode="auto">
          <a:xfrm>
            <a:off x="675120" y="1394176"/>
            <a:ext cx="2483716" cy="3163969"/>
          </a:xfrm>
          <a:prstGeom prst="rect">
            <a:avLst/>
          </a:prstGeom>
          <a:noFill/>
        </p:spPr>
      </p:pic>
      <p:sp>
        <p:nvSpPr>
          <p:cNvPr id="7" name="6 Dikdörtgen"/>
          <p:cNvSpPr/>
          <p:nvPr/>
        </p:nvSpPr>
        <p:spPr>
          <a:xfrm>
            <a:off x="3609111" y="1464347"/>
            <a:ext cx="7176653" cy="3416320"/>
          </a:xfrm>
          <a:prstGeom prst="rect">
            <a:avLst/>
          </a:prstGeom>
        </p:spPr>
        <p:txBody>
          <a:bodyPr wrap="square">
            <a:spAutoFit/>
          </a:bodyPr>
          <a:lstStyle/>
          <a:p>
            <a:pPr marL="342900" lvl="0" indent="-342900" algn="just">
              <a:spcAft>
                <a:spcPts val="0"/>
              </a:spcAft>
              <a:buFont typeface="+mj-lt"/>
              <a:buAutoNum type="arabicPeriod"/>
            </a:pPr>
            <a:r>
              <a:rPr lang="tr-TR" sz="2400">
                <a:solidFill>
                  <a:schemeClr val="bg1"/>
                </a:solidFill>
                <a:ea typeface="Calibri"/>
                <a:cs typeface="Times New Roman"/>
              </a:rPr>
              <a:t>İnsan, nesnelere onların kendisi için anlamı temelinde yaklaşır. Bu nesne, fiziksel evreninde bulunan bir obje olabileceği gibi insan da olabilir. </a:t>
            </a:r>
          </a:p>
          <a:p>
            <a:pPr marL="342900" lvl="0" indent="-342900" algn="just">
              <a:spcAft>
                <a:spcPts val="0"/>
              </a:spcAft>
              <a:buFont typeface="+mj-lt"/>
              <a:buAutoNum type="arabicPeriod"/>
            </a:pPr>
            <a:endParaRPr lang="tr-TR" sz="2400">
              <a:solidFill>
                <a:schemeClr val="bg1"/>
              </a:solidFill>
              <a:ea typeface="Calibri"/>
              <a:cs typeface="Times New Roman"/>
            </a:endParaRPr>
          </a:p>
          <a:p>
            <a:pPr marL="342900" lvl="0" indent="-342900" algn="just">
              <a:spcAft>
                <a:spcPts val="0"/>
              </a:spcAft>
              <a:buFont typeface="+mj-lt"/>
              <a:buAutoNum type="arabicPeriod"/>
            </a:pPr>
            <a:r>
              <a:rPr lang="tr-TR" sz="2400">
                <a:solidFill>
                  <a:schemeClr val="bg1"/>
                </a:solidFill>
                <a:ea typeface="Calibri"/>
                <a:cs typeface="Times New Roman"/>
              </a:rPr>
              <a:t> Bu anlam, kişinin diğer insanlarla olan sosyal etkileşiminden doğar. </a:t>
            </a:r>
          </a:p>
          <a:p>
            <a:pPr marL="342900" lvl="0" indent="-342900" algn="just">
              <a:spcAft>
                <a:spcPts val="0"/>
              </a:spcAft>
              <a:buFont typeface="+mj-lt"/>
              <a:buAutoNum type="arabicPeriod"/>
            </a:pPr>
            <a:endParaRPr lang="tr-TR" sz="2400">
              <a:solidFill>
                <a:schemeClr val="bg1"/>
              </a:solidFill>
              <a:ea typeface="Calibri"/>
              <a:cs typeface="Times New Roman"/>
            </a:endParaRPr>
          </a:p>
          <a:p>
            <a:pPr marL="342900" lvl="0" indent="-342900" algn="just">
              <a:spcAft>
                <a:spcPts val="800"/>
              </a:spcAft>
              <a:buFont typeface="+mj-lt"/>
              <a:buAutoNum type="arabicPeriod"/>
            </a:pPr>
            <a:r>
              <a:rPr lang="tr-TR" sz="2400">
                <a:solidFill>
                  <a:schemeClr val="bg1"/>
                </a:solidFill>
                <a:ea typeface="Calibri"/>
                <a:cs typeface="Times New Roman"/>
              </a:rPr>
              <a:t>Nesnelerin anlamları yorumlayıcı bir süreçte değerlendirilir ve değişime uğrar.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498751" y="484821"/>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sp>
        <p:nvSpPr>
          <p:cNvPr id="13" name="12 Dikdörtgen"/>
          <p:cNvSpPr/>
          <p:nvPr/>
        </p:nvSpPr>
        <p:spPr>
          <a:xfrm>
            <a:off x="770827" y="4657498"/>
            <a:ext cx="2337499" cy="461665"/>
          </a:xfrm>
          <a:prstGeom prst="rect">
            <a:avLst/>
          </a:prstGeom>
        </p:spPr>
        <p:txBody>
          <a:bodyPr wrap="none">
            <a:spAutoFit/>
          </a:bodyPr>
          <a:lstStyle/>
          <a:p>
            <a:r>
              <a:rPr lang="tr-TR" sz="2400" b="1">
                <a:solidFill>
                  <a:schemeClr val="bg1"/>
                </a:solidFill>
              </a:rPr>
              <a:t>G. Herbert Mead</a:t>
            </a:r>
            <a:endParaRPr lang="tr-TR" sz="2400"/>
          </a:p>
        </p:txBody>
      </p:sp>
      <p:pic>
        <p:nvPicPr>
          <p:cNvPr id="25602" name="Picture 2" descr="http://d2hej51cni6o0x.cloudfront.net/images/salem-history/0111207238-Mead.jpg"/>
          <p:cNvPicPr>
            <a:picLocks noChangeAspect="1" noChangeArrowheads="1"/>
          </p:cNvPicPr>
          <p:nvPr/>
        </p:nvPicPr>
        <p:blipFill>
          <a:blip r:embed="rId2" cstate="print"/>
          <a:srcRect/>
          <a:stretch>
            <a:fillRect/>
          </a:stretch>
        </p:blipFill>
        <p:spPr bwMode="auto">
          <a:xfrm>
            <a:off x="675120" y="1394176"/>
            <a:ext cx="2483716" cy="3163969"/>
          </a:xfrm>
          <a:prstGeom prst="rect">
            <a:avLst/>
          </a:prstGeom>
          <a:noFill/>
        </p:spPr>
      </p:pic>
      <p:sp>
        <p:nvSpPr>
          <p:cNvPr id="8" name="7 Dikdörtgen"/>
          <p:cNvSpPr/>
          <p:nvPr/>
        </p:nvSpPr>
        <p:spPr>
          <a:xfrm>
            <a:off x="3671453" y="1706755"/>
            <a:ext cx="8132619" cy="3539430"/>
          </a:xfrm>
          <a:prstGeom prst="rect">
            <a:avLst/>
          </a:prstGeom>
        </p:spPr>
        <p:txBody>
          <a:bodyPr wrap="square">
            <a:spAutoFit/>
          </a:bodyPr>
          <a:lstStyle/>
          <a:p>
            <a:r>
              <a:rPr lang="tr-TR" sz="2800">
                <a:solidFill>
                  <a:schemeClr val="bg1"/>
                </a:solidFill>
              </a:rPr>
              <a:t>Kültür, sosyal sistem, sosyal sınıflar ya da sosyal roller gibi yapısal özellikler, onların eylemleri için koşulları belirler fakat onların eylemlerini belirlemez. Dolayısıyla toplumun işleyişini anlayabilmek için, toplumun aktif, yapıcı, yaratıcı ve yorumlama kabiliyeti olan insan özneler tarafından gündelik yaşamda sembolik etkileşim ve iletişim aracılığıyla her gün nasıl inşa edildiğini ortaya koymak gerekir.</a:t>
            </a:r>
          </a:p>
        </p:txBody>
      </p:sp>
      <p:sp>
        <p:nvSpPr>
          <p:cNvPr id="9" name="8 Dikdörtgen"/>
          <p:cNvSpPr/>
          <p:nvPr/>
        </p:nvSpPr>
        <p:spPr>
          <a:xfrm>
            <a:off x="3334662" y="1457098"/>
            <a:ext cx="519694" cy="1015663"/>
          </a:xfrm>
          <a:prstGeom prst="rect">
            <a:avLst/>
          </a:prstGeom>
        </p:spPr>
        <p:txBody>
          <a:bodyPr wrap="none">
            <a:spAutoFit/>
          </a:bodyPr>
          <a:lstStyle/>
          <a:p>
            <a:r>
              <a:rPr lang="tr-TR" sz="6000">
                <a:solidFill>
                  <a:schemeClr val="bg1"/>
                </a:solidFill>
              </a:rPr>
              <a:t>“</a:t>
            </a:r>
            <a:endParaRPr lang="tr-TR"/>
          </a:p>
        </p:txBody>
      </p:sp>
      <p:sp>
        <p:nvSpPr>
          <p:cNvPr id="10" name="9 Dikdörtgen"/>
          <p:cNvSpPr/>
          <p:nvPr/>
        </p:nvSpPr>
        <p:spPr>
          <a:xfrm>
            <a:off x="8295851" y="4719844"/>
            <a:ext cx="694421" cy="1015663"/>
          </a:xfrm>
          <a:prstGeom prst="rect">
            <a:avLst/>
          </a:prstGeom>
        </p:spPr>
        <p:txBody>
          <a:bodyPr wrap="none">
            <a:spAutoFit/>
          </a:bodyPr>
          <a:lstStyle/>
          <a:p>
            <a:r>
              <a:rPr lang="tr-TR" sz="6000">
                <a:solidFill>
                  <a:schemeClr val="bg1"/>
                </a:solidFill>
              </a:rPr>
              <a:t>” </a:t>
            </a:r>
            <a:endParaRPr lang="tr-TR" sz="6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498751" y="401693"/>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sp>
        <p:nvSpPr>
          <p:cNvPr id="13" name="12 Dikdörtgen"/>
          <p:cNvSpPr/>
          <p:nvPr/>
        </p:nvSpPr>
        <p:spPr>
          <a:xfrm>
            <a:off x="770827" y="4657498"/>
            <a:ext cx="2337499" cy="461665"/>
          </a:xfrm>
          <a:prstGeom prst="rect">
            <a:avLst/>
          </a:prstGeom>
        </p:spPr>
        <p:txBody>
          <a:bodyPr wrap="none">
            <a:spAutoFit/>
          </a:bodyPr>
          <a:lstStyle/>
          <a:p>
            <a:r>
              <a:rPr lang="tr-TR" sz="2400" b="1">
                <a:solidFill>
                  <a:schemeClr val="bg1"/>
                </a:solidFill>
              </a:rPr>
              <a:t>G. Herbert Mead</a:t>
            </a:r>
            <a:endParaRPr lang="tr-TR" sz="2400"/>
          </a:p>
        </p:txBody>
      </p:sp>
      <p:pic>
        <p:nvPicPr>
          <p:cNvPr id="25602" name="Picture 2" descr="http://d2hej51cni6o0x.cloudfront.net/images/salem-history/0111207238-Mead.jpg"/>
          <p:cNvPicPr>
            <a:picLocks noChangeAspect="1" noChangeArrowheads="1"/>
          </p:cNvPicPr>
          <p:nvPr/>
        </p:nvPicPr>
        <p:blipFill>
          <a:blip r:embed="rId2" cstate="print"/>
          <a:srcRect/>
          <a:stretch>
            <a:fillRect/>
          </a:stretch>
        </p:blipFill>
        <p:spPr bwMode="auto">
          <a:xfrm>
            <a:off x="675120" y="1394176"/>
            <a:ext cx="2483716" cy="3163969"/>
          </a:xfrm>
          <a:prstGeom prst="rect">
            <a:avLst/>
          </a:prstGeom>
          <a:noFill/>
        </p:spPr>
      </p:pic>
      <p:sp>
        <p:nvSpPr>
          <p:cNvPr id="11" name="10 Dikdörtgen"/>
          <p:cNvSpPr/>
          <p:nvPr/>
        </p:nvSpPr>
        <p:spPr>
          <a:xfrm>
            <a:off x="3645260" y="1332406"/>
            <a:ext cx="5791714" cy="954107"/>
          </a:xfrm>
          <a:prstGeom prst="rect">
            <a:avLst/>
          </a:prstGeom>
        </p:spPr>
        <p:txBody>
          <a:bodyPr wrap="none">
            <a:spAutoFit/>
          </a:bodyPr>
          <a:lstStyle/>
          <a:p>
            <a:r>
              <a:rPr lang="tr-TR" sz="2800">
                <a:solidFill>
                  <a:schemeClr val="bg1"/>
                </a:solidFill>
              </a:rPr>
              <a:t>“Yalnız insan bir bütüne ait olup bunu</a:t>
            </a:r>
          </a:p>
          <a:p>
            <a:r>
              <a:rPr lang="tr-TR" sz="2800">
                <a:solidFill>
                  <a:schemeClr val="bg1"/>
                </a:solidFill>
              </a:rPr>
              <a:t>   henüz fark edememiş kişidir.”</a:t>
            </a:r>
          </a:p>
        </p:txBody>
      </p:sp>
      <p:sp>
        <p:nvSpPr>
          <p:cNvPr id="12" name="11 Dikdörtgen"/>
          <p:cNvSpPr/>
          <p:nvPr/>
        </p:nvSpPr>
        <p:spPr>
          <a:xfrm>
            <a:off x="3879273" y="3292873"/>
            <a:ext cx="7467600" cy="3108543"/>
          </a:xfrm>
          <a:prstGeom prst="rect">
            <a:avLst/>
          </a:prstGeom>
        </p:spPr>
        <p:txBody>
          <a:bodyPr wrap="square">
            <a:spAutoFit/>
          </a:bodyPr>
          <a:lstStyle/>
          <a:p>
            <a:r>
              <a:rPr lang="tr-TR" sz="2800">
                <a:solidFill>
                  <a:schemeClr val="bg1"/>
                </a:solidFill>
              </a:rPr>
              <a:t>Kişi ancak bir ötekiyle iletişime geçerek kendilik bilincini oluşturabilir.</a:t>
            </a:r>
          </a:p>
          <a:p>
            <a:endParaRPr lang="tr-TR" sz="2800">
              <a:solidFill>
                <a:schemeClr val="bg1"/>
              </a:solidFill>
            </a:endParaRPr>
          </a:p>
          <a:p>
            <a:r>
              <a:rPr lang="tr-TR" sz="2800">
                <a:solidFill>
                  <a:schemeClr val="bg1"/>
                </a:solidFill>
              </a:rPr>
              <a:t>Bireyleri birbirine yaklaştıran her yenilik, onların kendilerini diğerlerinin yerine koymaya, deneyim paylaşılmasına ve bireylerin sosyalleşmesine olanak tanır.</a:t>
            </a:r>
          </a:p>
        </p:txBody>
      </p:sp>
      <p:sp>
        <p:nvSpPr>
          <p:cNvPr id="14" name="13 Dikdörtgen"/>
          <p:cNvSpPr/>
          <p:nvPr/>
        </p:nvSpPr>
        <p:spPr>
          <a:xfrm>
            <a:off x="3873864" y="2537752"/>
            <a:ext cx="5671745" cy="523220"/>
          </a:xfrm>
          <a:prstGeom prst="rect">
            <a:avLst/>
          </a:prstGeom>
        </p:spPr>
        <p:txBody>
          <a:bodyPr wrap="none">
            <a:spAutoFit/>
          </a:bodyPr>
          <a:lstStyle/>
          <a:p>
            <a:r>
              <a:rPr lang="tr-TR" sz="2800">
                <a:solidFill>
                  <a:schemeClr val="bg1"/>
                </a:solidFill>
              </a:rPr>
              <a:t>Kendilik bilincine ulaşmak bir süreçtir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p:nvPr/>
        </p:nvSpPr>
        <p:spPr>
          <a:xfrm>
            <a:off x="498751" y="401693"/>
            <a:ext cx="11076719" cy="3477875"/>
          </a:xfrm>
          <a:prstGeom prst="rect">
            <a:avLst/>
          </a:prstGeom>
        </p:spPr>
        <p:txBody>
          <a:bodyPr wrap="square">
            <a:spAutoFit/>
          </a:bodyPr>
          <a:lstStyle/>
          <a:p>
            <a:pPr algn="ctr"/>
            <a:r>
              <a:rPr lang="tr-TR" sz="4400">
                <a:solidFill>
                  <a:schemeClr val="bg1"/>
                </a:solidFill>
              </a:rPr>
              <a:t>Chicago Okulu</a:t>
            </a:r>
          </a:p>
          <a:p>
            <a:endParaRPr lang="tr-TR" sz="4400">
              <a:solidFill>
                <a:schemeClr val="bg1"/>
              </a:solidFill>
            </a:endParaRPr>
          </a:p>
          <a:p>
            <a:endParaRPr lang="tr-TR" sz="4400">
              <a:solidFill>
                <a:schemeClr val="bg1"/>
              </a:solidFill>
            </a:endParaRPr>
          </a:p>
          <a:p>
            <a:pPr algn="ctr"/>
            <a:endParaRPr lang="tr-TR" sz="4400">
              <a:solidFill>
                <a:schemeClr val="bg1"/>
              </a:solidFill>
            </a:endParaRPr>
          </a:p>
          <a:p>
            <a:endParaRPr lang="tr-TR" sz="4400">
              <a:solidFill>
                <a:schemeClr val="bg1"/>
              </a:solidFill>
            </a:endParaRPr>
          </a:p>
        </p:txBody>
      </p:sp>
      <p:pic>
        <p:nvPicPr>
          <p:cNvPr id="8" name="Picture 14" descr="http://a1.files.biography.com/image/upload/c_fill,cs_srgb,dpr_1.0,g_face,h_300,q_80,w_300/MTIwNjA4NjMzOTM1NzI2MDky.jpg"/>
          <p:cNvPicPr>
            <a:picLocks noChangeAspect="1" noChangeArrowheads="1"/>
          </p:cNvPicPr>
          <p:nvPr/>
        </p:nvPicPr>
        <p:blipFill>
          <a:blip r:embed="rId2" cstate="print"/>
          <a:srcRect/>
          <a:stretch>
            <a:fillRect/>
          </a:stretch>
        </p:blipFill>
        <p:spPr bwMode="auto">
          <a:xfrm>
            <a:off x="814373" y="1525058"/>
            <a:ext cx="2540256" cy="2818342"/>
          </a:xfrm>
          <a:prstGeom prst="rect">
            <a:avLst/>
          </a:prstGeom>
          <a:noFill/>
        </p:spPr>
      </p:pic>
      <p:sp>
        <p:nvSpPr>
          <p:cNvPr id="9" name="8 Dikdörtgen"/>
          <p:cNvSpPr/>
          <p:nvPr/>
        </p:nvSpPr>
        <p:spPr>
          <a:xfrm>
            <a:off x="833399" y="4428896"/>
            <a:ext cx="2378728" cy="523220"/>
          </a:xfrm>
          <a:prstGeom prst="rect">
            <a:avLst/>
          </a:prstGeom>
        </p:spPr>
        <p:txBody>
          <a:bodyPr wrap="none">
            <a:spAutoFit/>
          </a:bodyPr>
          <a:lstStyle/>
          <a:p>
            <a:pPr algn="ctr"/>
            <a:r>
              <a:rPr lang="en-US" sz="2800" b="1">
                <a:solidFill>
                  <a:schemeClr val="bg1"/>
                </a:solidFill>
              </a:rPr>
              <a:t>Robert E</a:t>
            </a:r>
            <a:r>
              <a:rPr lang="tr-TR" sz="2800" b="1">
                <a:solidFill>
                  <a:schemeClr val="bg1"/>
                </a:solidFill>
              </a:rPr>
              <a:t>. </a:t>
            </a:r>
            <a:r>
              <a:rPr lang="en-US" sz="2800" b="1">
                <a:solidFill>
                  <a:schemeClr val="bg1"/>
                </a:solidFill>
              </a:rPr>
              <a:t>Park </a:t>
            </a:r>
            <a:endParaRPr lang="tr-TR" sz="2800" b="1">
              <a:solidFill>
                <a:schemeClr val="bg1"/>
              </a:solidFill>
            </a:endParaRPr>
          </a:p>
        </p:txBody>
      </p:sp>
      <p:sp>
        <p:nvSpPr>
          <p:cNvPr id="15" name="14 Dikdörtgen"/>
          <p:cNvSpPr/>
          <p:nvPr/>
        </p:nvSpPr>
        <p:spPr>
          <a:xfrm>
            <a:off x="3692242" y="1401722"/>
            <a:ext cx="6096000" cy="4401205"/>
          </a:xfrm>
          <a:prstGeom prst="rect">
            <a:avLst/>
          </a:prstGeom>
        </p:spPr>
        <p:txBody>
          <a:bodyPr>
            <a:spAutoFit/>
          </a:bodyPr>
          <a:lstStyle/>
          <a:p>
            <a:r>
              <a:rPr lang="tr-TR" sz="2800">
                <a:solidFill>
                  <a:schemeClr val="bg1"/>
                </a:solidFill>
              </a:rPr>
              <a:t>İletişim toplumsal deneyimin oluştuğu karmaşık ve çok yönlü bir süreçtir.</a:t>
            </a:r>
          </a:p>
          <a:p>
            <a:endParaRPr lang="tr-TR" sz="2800">
              <a:solidFill>
                <a:schemeClr val="bg1"/>
              </a:solidFill>
            </a:endParaRPr>
          </a:p>
          <a:p>
            <a:pPr>
              <a:buFont typeface="Arial" pitchFamily="34" charset="0"/>
              <a:buChar char="•"/>
            </a:pPr>
            <a:r>
              <a:rPr lang="tr-TR" sz="2800">
                <a:solidFill>
                  <a:schemeClr val="bg1"/>
                </a:solidFill>
              </a:rPr>
              <a:t> Rekabet (competition)</a:t>
            </a:r>
          </a:p>
          <a:p>
            <a:pPr>
              <a:buFont typeface="Arial" pitchFamily="34" charset="0"/>
              <a:buChar char="•"/>
            </a:pPr>
            <a:r>
              <a:rPr lang="tr-TR" sz="2800">
                <a:solidFill>
                  <a:schemeClr val="bg1"/>
                </a:solidFill>
              </a:rPr>
              <a:t> Çatışma (conflict)</a:t>
            </a:r>
          </a:p>
          <a:p>
            <a:pPr>
              <a:buFont typeface="Arial" pitchFamily="34" charset="0"/>
              <a:buChar char="•"/>
            </a:pPr>
            <a:r>
              <a:rPr lang="tr-TR" sz="2800">
                <a:solidFill>
                  <a:schemeClr val="bg1"/>
                </a:solidFill>
              </a:rPr>
              <a:t> Uyum (accommodation) </a:t>
            </a:r>
          </a:p>
          <a:p>
            <a:pPr>
              <a:buFont typeface="Arial" pitchFamily="34" charset="0"/>
              <a:buChar char="•"/>
            </a:pPr>
            <a:r>
              <a:rPr lang="tr-TR" sz="2800">
                <a:solidFill>
                  <a:schemeClr val="bg1"/>
                </a:solidFill>
              </a:rPr>
              <a:t> Asimilasyon (assimilation)</a:t>
            </a:r>
          </a:p>
          <a:p>
            <a:pPr>
              <a:buFont typeface="Arial" pitchFamily="34" charset="0"/>
              <a:buChar char="•"/>
            </a:pPr>
            <a:endParaRPr lang="tr-TR" sz="2800">
              <a:solidFill>
                <a:schemeClr val="bg1"/>
              </a:solidFill>
            </a:endParaRPr>
          </a:p>
          <a:p>
            <a:r>
              <a:rPr lang="tr-TR" sz="2800" i="1">
                <a:solidFill>
                  <a:schemeClr val="bg1"/>
                </a:solidFill>
              </a:rPr>
              <a:t>eritme potası (melting pot)</a:t>
            </a:r>
          </a:p>
          <a:p>
            <a:endParaRPr lang="tr-TR" sz="2800" b="1">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276611" y="1900769"/>
            <a:ext cx="8319646" cy="3970318"/>
          </a:xfrm>
          <a:prstGeom prst="rect">
            <a:avLst/>
          </a:prstGeom>
        </p:spPr>
        <p:txBody>
          <a:bodyPr wrap="square">
            <a:spAutoFit/>
          </a:bodyPr>
          <a:lstStyle/>
          <a:p>
            <a:r>
              <a:rPr lang="tr-TR" sz="2800">
                <a:solidFill>
                  <a:schemeClr val="bg1"/>
                </a:solidFill>
              </a:rPr>
              <a:t>Hearst’ün gazetelerinden en başarılısı olan The New York Evening Journal’in her altı yılda bir yeni bir abone kitlesi edindiği söylenir. Görünürde, bu gazete, okuyucularını çoğunlukla göçmenlerden edinir. Bu okuyucular, yabancı dildeki basından mezun olup Hearst’ün gazetelerine geçerler ve bu gazetelerin sansanyonculuğu bıktırmaya başladığında, daha ağır başlı gazetelere geçerler. Her halükarda Hearst muazzam bir Amerikanlaştırıcı olmuştur.</a:t>
            </a:r>
          </a:p>
        </p:txBody>
      </p:sp>
      <p:sp>
        <p:nvSpPr>
          <p:cNvPr id="5" name="4 Dikdörtgen"/>
          <p:cNvSpPr/>
          <p:nvPr/>
        </p:nvSpPr>
        <p:spPr>
          <a:xfrm>
            <a:off x="2877466" y="1540228"/>
            <a:ext cx="587020" cy="1200329"/>
          </a:xfrm>
          <a:prstGeom prst="rect">
            <a:avLst/>
          </a:prstGeom>
        </p:spPr>
        <p:txBody>
          <a:bodyPr wrap="none">
            <a:spAutoFit/>
          </a:bodyPr>
          <a:lstStyle/>
          <a:p>
            <a:r>
              <a:rPr lang="tr-TR" sz="7200">
                <a:solidFill>
                  <a:schemeClr val="bg1"/>
                </a:solidFill>
              </a:rPr>
              <a:t>“</a:t>
            </a:r>
            <a:endParaRPr lang="tr-TR" sz="7200"/>
          </a:p>
        </p:txBody>
      </p:sp>
      <p:sp>
        <p:nvSpPr>
          <p:cNvPr id="6" name="5 Dikdörtgen"/>
          <p:cNvSpPr/>
          <p:nvPr/>
        </p:nvSpPr>
        <p:spPr>
          <a:xfrm>
            <a:off x="7615701" y="5322518"/>
            <a:ext cx="587020" cy="1169551"/>
          </a:xfrm>
          <a:prstGeom prst="rect">
            <a:avLst/>
          </a:prstGeom>
        </p:spPr>
        <p:txBody>
          <a:bodyPr wrap="square">
            <a:spAutoFit/>
          </a:bodyPr>
          <a:lstStyle/>
          <a:p>
            <a:r>
              <a:rPr lang="tr-TR" sz="7000">
                <a:solidFill>
                  <a:schemeClr val="bg1"/>
                </a:solidFill>
              </a:rPr>
              <a:t>”</a:t>
            </a:r>
            <a:endParaRPr lang="tr-TR" sz="7000"/>
          </a:p>
        </p:txBody>
      </p:sp>
      <p:pic>
        <p:nvPicPr>
          <p:cNvPr id="7" name="Picture 14" descr="http://a1.files.biography.com/image/upload/c_fill,cs_srgb,dpr_1.0,g_face,h_300,q_80,w_300/MTIwNjA4NjMzOTM1NzI2MDky.jpg"/>
          <p:cNvPicPr>
            <a:picLocks noChangeAspect="1" noChangeArrowheads="1"/>
          </p:cNvPicPr>
          <p:nvPr/>
        </p:nvPicPr>
        <p:blipFill>
          <a:blip r:embed="rId2" cstate="print"/>
          <a:srcRect/>
          <a:stretch>
            <a:fillRect/>
          </a:stretch>
        </p:blipFill>
        <p:spPr bwMode="auto">
          <a:xfrm>
            <a:off x="585773" y="2431471"/>
            <a:ext cx="2397604" cy="266007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10230" y="219422"/>
            <a:ext cx="5568990" cy="6329839"/>
          </a:xfrm>
          <a:prstGeom prst="rect">
            <a:avLst/>
          </a:prstGeom>
        </p:spPr>
      </p:pic>
      <p:pic>
        <p:nvPicPr>
          <p:cNvPr id="2" name="Resim 1"/>
          <p:cNvPicPr>
            <a:picLocks noChangeAspect="1"/>
          </p:cNvPicPr>
          <p:nvPr/>
        </p:nvPicPr>
        <p:blipFill>
          <a:blip r:embed="rId3"/>
          <a:stretch>
            <a:fillRect/>
          </a:stretch>
        </p:blipFill>
        <p:spPr>
          <a:xfrm>
            <a:off x="8093230" y="1507916"/>
            <a:ext cx="2495550" cy="3752850"/>
          </a:xfrm>
          <a:prstGeom prst="rect">
            <a:avLst/>
          </a:prstGeom>
        </p:spPr>
      </p:pic>
      <p:sp>
        <p:nvSpPr>
          <p:cNvPr id="3" name="Metin kutusu 2"/>
          <p:cNvSpPr txBox="1"/>
          <p:nvPr/>
        </p:nvSpPr>
        <p:spPr>
          <a:xfrm>
            <a:off x="8104125" y="5260766"/>
            <a:ext cx="2484655" cy="353943"/>
          </a:xfrm>
          <a:prstGeom prst="rect">
            <a:avLst/>
          </a:prstGeom>
          <a:noFill/>
        </p:spPr>
        <p:txBody>
          <a:bodyPr wrap="none" rtlCol="0">
            <a:spAutoFit/>
          </a:bodyPr>
          <a:lstStyle/>
          <a:p>
            <a:r>
              <a:rPr lang="tr-TR" sz="1700" b="1">
                <a:solidFill>
                  <a:schemeClr val="bg1"/>
                </a:solidFill>
              </a:rPr>
              <a:t>William Randolph Hearst </a:t>
            </a:r>
          </a:p>
        </p:txBody>
      </p:sp>
    </p:spTree>
    <p:extLst>
      <p:ext uri="{BB962C8B-B14F-4D97-AF65-F5344CB8AC3E}">
        <p14:creationId xmlns:p14="http://schemas.microsoft.com/office/powerpoint/2010/main" val="325555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leri5.uludagsozluk.com/3/dingiltere_255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80" y="593748"/>
            <a:ext cx="4996288" cy="5571804"/>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968" y="1192198"/>
            <a:ext cx="5719182" cy="4374904"/>
          </a:xfrm>
          <a:prstGeom prst="rect">
            <a:avLst/>
          </a:prstGeom>
        </p:spPr>
      </p:pic>
    </p:spTree>
    <p:extLst>
      <p:ext uri="{BB962C8B-B14F-4D97-AF65-F5344CB8AC3E}">
        <p14:creationId xmlns:p14="http://schemas.microsoft.com/office/powerpoint/2010/main" val="239997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605385" y="545994"/>
            <a:ext cx="7187417" cy="1815882"/>
          </a:xfrm>
          <a:prstGeom prst="rect">
            <a:avLst/>
          </a:prstGeom>
          <a:noFill/>
        </p:spPr>
        <p:txBody>
          <a:bodyPr wrap="none" rtlCol="0">
            <a:spAutoFit/>
          </a:bodyPr>
          <a:lstStyle/>
          <a:p>
            <a:pPr algn="ctr"/>
            <a:r>
              <a:rPr lang="tr-TR" sz="4000" b="1">
                <a:solidFill>
                  <a:schemeClr val="bg1"/>
                </a:solidFill>
              </a:rPr>
              <a:t>Amerikan Sosyolojisinin Yükselişi</a:t>
            </a:r>
          </a:p>
          <a:p>
            <a:pPr algn="ctr"/>
            <a:endParaRPr lang="tr-TR" sz="3600" b="1">
              <a:solidFill>
                <a:schemeClr val="bg1"/>
              </a:solidFill>
            </a:endParaRPr>
          </a:p>
          <a:p>
            <a:pPr algn="ctr"/>
            <a:endParaRPr lang="tr-TR" sz="3600" b="1">
              <a:solidFill>
                <a:schemeClr val="bg1"/>
              </a:solidFill>
            </a:endParaRPr>
          </a:p>
        </p:txBody>
      </p:sp>
      <p:sp>
        <p:nvSpPr>
          <p:cNvPr id="2" name="Dikdörtgen 1"/>
          <p:cNvSpPr/>
          <p:nvPr/>
        </p:nvSpPr>
        <p:spPr>
          <a:xfrm>
            <a:off x="779929" y="1338248"/>
            <a:ext cx="10838330" cy="4524315"/>
          </a:xfrm>
          <a:prstGeom prst="rect">
            <a:avLst/>
          </a:prstGeom>
        </p:spPr>
        <p:txBody>
          <a:bodyPr wrap="square">
            <a:spAutoFit/>
          </a:bodyPr>
          <a:lstStyle/>
          <a:p>
            <a:pPr algn="ctr">
              <a:lnSpc>
                <a:spcPct val="150000"/>
              </a:lnSpc>
            </a:pPr>
            <a:r>
              <a:rPr lang="tr-TR" sz="3200">
                <a:solidFill>
                  <a:schemeClr val="bg1"/>
                </a:solidFill>
                <a:latin typeface="Calibri" panose="020F0502020204030204" pitchFamily="34" charset="0"/>
                <a:ea typeface="Calibri" panose="020F0502020204030204" pitchFamily="34" charset="0"/>
                <a:cs typeface="Times New Roman" panose="02020603050405020304" pitchFamily="18" charset="0"/>
              </a:rPr>
              <a:t>Toplum nedir? </a:t>
            </a:r>
          </a:p>
          <a:p>
            <a:pPr algn="ctr">
              <a:lnSpc>
                <a:spcPct val="150000"/>
              </a:lnSpc>
            </a:pPr>
            <a:r>
              <a:rPr lang="tr-TR" sz="3200">
                <a:solidFill>
                  <a:schemeClr val="bg1"/>
                </a:solidFill>
                <a:latin typeface="Calibri" panose="020F0502020204030204" pitchFamily="34" charset="0"/>
                <a:ea typeface="Calibri" panose="020F0502020204030204" pitchFamily="34" charset="0"/>
                <a:cs typeface="Times New Roman" panose="02020603050405020304" pitchFamily="18" charset="0"/>
              </a:rPr>
              <a:t>İnsanları birbirine bağlı tutan nedir? </a:t>
            </a:r>
          </a:p>
          <a:p>
            <a:pPr algn="ctr">
              <a:lnSpc>
                <a:spcPct val="150000"/>
              </a:lnSpc>
            </a:pPr>
            <a:r>
              <a:rPr lang="tr-TR" sz="3200">
                <a:solidFill>
                  <a:schemeClr val="bg1"/>
                </a:solidFill>
                <a:latin typeface="Calibri" panose="020F0502020204030204" pitchFamily="34" charset="0"/>
                <a:ea typeface="Calibri" panose="020F0502020204030204" pitchFamily="34" charset="0"/>
                <a:cs typeface="Times New Roman" panose="02020603050405020304" pitchFamily="18" charset="0"/>
              </a:rPr>
              <a:t>Bireysel davranışlar nasıl şekillenir ve düzenlenir? </a:t>
            </a:r>
          </a:p>
          <a:p>
            <a:pPr algn="ctr">
              <a:lnSpc>
                <a:spcPct val="150000"/>
              </a:lnSpc>
            </a:pPr>
            <a:r>
              <a:rPr lang="tr-TR" sz="3200">
                <a:solidFill>
                  <a:schemeClr val="bg1"/>
                </a:solidFill>
                <a:latin typeface="Calibri" panose="020F0502020204030204" pitchFamily="34" charset="0"/>
                <a:ea typeface="Calibri" panose="020F0502020204030204" pitchFamily="34" charset="0"/>
                <a:cs typeface="Times New Roman" panose="02020603050405020304" pitchFamily="18" charset="0"/>
              </a:rPr>
              <a:t>İnsanlar birlikte, bir topluluk olarak nasıl yaşamalıdır? </a:t>
            </a:r>
          </a:p>
          <a:p>
            <a:pPr algn="ctr">
              <a:lnSpc>
                <a:spcPct val="150000"/>
              </a:lnSpc>
            </a:pPr>
            <a:r>
              <a:rPr lang="tr-TR" sz="3200">
                <a:solidFill>
                  <a:schemeClr val="bg1"/>
                </a:solidFill>
                <a:latin typeface="Calibri" panose="020F0502020204030204" pitchFamily="34" charset="0"/>
                <a:ea typeface="Calibri" panose="020F0502020204030204" pitchFamily="34" charset="0"/>
                <a:cs typeface="Times New Roman" panose="02020603050405020304" pitchFamily="18" charset="0"/>
              </a:rPr>
              <a:t>“Ben” ve “ötekiler” arasındaki ilişki nedir? </a:t>
            </a:r>
          </a:p>
          <a:p>
            <a:pPr algn="ctr">
              <a:lnSpc>
                <a:spcPct val="150000"/>
              </a:lnSpc>
            </a:pPr>
            <a:r>
              <a:rPr lang="tr-TR" sz="3200">
                <a:solidFill>
                  <a:schemeClr val="bg1"/>
                </a:solidFill>
                <a:latin typeface="Calibri" panose="020F0502020204030204" pitchFamily="34" charset="0"/>
                <a:ea typeface="Calibri" panose="020F0502020204030204" pitchFamily="34" charset="0"/>
                <a:cs typeface="Times New Roman" panose="02020603050405020304" pitchFamily="18" charset="0"/>
              </a:rPr>
              <a:t>“Ben” ve “ötekiler” birbirleriyle nasıl iletişim kurarlar?</a:t>
            </a:r>
            <a:endParaRPr lang="en-GB" sz="3200">
              <a:solidFill>
                <a:schemeClr val="bg1"/>
              </a:solidFill>
            </a:endParaRPr>
          </a:p>
        </p:txBody>
      </p:sp>
    </p:spTree>
    <p:extLst>
      <p:ext uri="{BB962C8B-B14F-4D97-AF65-F5344CB8AC3E}">
        <p14:creationId xmlns:p14="http://schemas.microsoft.com/office/powerpoint/2010/main" val="661935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746" y="622002"/>
            <a:ext cx="9667472" cy="5683548"/>
          </a:xfrm>
          <a:prstGeom prst="rect">
            <a:avLst/>
          </a:prstGeom>
        </p:spPr>
      </p:pic>
    </p:spTree>
    <p:extLst>
      <p:ext uri="{BB962C8B-B14F-4D97-AF65-F5344CB8AC3E}">
        <p14:creationId xmlns:p14="http://schemas.microsoft.com/office/powerpoint/2010/main" val="1163063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http://a1.files.biography.com/image/upload/c_fill,cs_srgb,dpr_1.0,g_face,h_300,q_80,w_300/MTIwNjA4NjMzOTM1NzI2MDky.jpg"/>
          <p:cNvPicPr>
            <a:picLocks noChangeAspect="1" noChangeArrowheads="1"/>
          </p:cNvPicPr>
          <p:nvPr/>
        </p:nvPicPr>
        <p:blipFill>
          <a:blip r:embed="rId2" cstate="print"/>
          <a:srcRect/>
          <a:stretch>
            <a:fillRect/>
          </a:stretch>
        </p:blipFill>
        <p:spPr bwMode="auto">
          <a:xfrm>
            <a:off x="581890" y="1995051"/>
            <a:ext cx="2546959" cy="2825779"/>
          </a:xfrm>
          <a:prstGeom prst="rect">
            <a:avLst/>
          </a:prstGeom>
          <a:noFill/>
        </p:spPr>
      </p:pic>
      <p:sp>
        <p:nvSpPr>
          <p:cNvPr id="8" name="7 Dikdörtgen"/>
          <p:cNvSpPr/>
          <p:nvPr/>
        </p:nvSpPr>
        <p:spPr>
          <a:xfrm>
            <a:off x="3872578" y="937553"/>
            <a:ext cx="5809988" cy="1815882"/>
          </a:xfrm>
          <a:prstGeom prst="rect">
            <a:avLst/>
          </a:prstGeom>
        </p:spPr>
        <p:txBody>
          <a:bodyPr wrap="none">
            <a:spAutoFit/>
          </a:bodyPr>
          <a:lstStyle/>
          <a:p>
            <a:r>
              <a:rPr lang="tr-TR" sz="2800">
                <a:solidFill>
                  <a:schemeClr val="bg1"/>
                </a:solidFill>
              </a:rPr>
              <a:t>Haber temel bir bilgi biçimidir. </a:t>
            </a:r>
          </a:p>
          <a:p>
            <a:r>
              <a:rPr lang="tr-TR" sz="2800">
                <a:solidFill>
                  <a:schemeClr val="bg1"/>
                </a:solidFill>
              </a:rPr>
              <a:t>Haber tek başına kamuoyu yaratmaz.</a:t>
            </a:r>
          </a:p>
          <a:p>
            <a:r>
              <a:rPr lang="tr-TR" sz="2800">
                <a:solidFill>
                  <a:schemeClr val="bg1"/>
                </a:solidFill>
              </a:rPr>
              <a:t>Haber yoruma açık bir yapıya sahiptir.</a:t>
            </a:r>
          </a:p>
          <a:p>
            <a:endParaRPr lang="tr-TR" sz="2800">
              <a:solidFill>
                <a:schemeClr val="bg1"/>
              </a:solidFill>
            </a:endParaRPr>
          </a:p>
        </p:txBody>
      </p:sp>
      <p:sp>
        <p:nvSpPr>
          <p:cNvPr id="9" name="8 Dikdörtgen"/>
          <p:cNvSpPr/>
          <p:nvPr/>
        </p:nvSpPr>
        <p:spPr>
          <a:xfrm>
            <a:off x="3858492" y="2731899"/>
            <a:ext cx="7446817" cy="3108543"/>
          </a:xfrm>
          <a:prstGeom prst="rect">
            <a:avLst/>
          </a:prstGeom>
        </p:spPr>
        <p:txBody>
          <a:bodyPr wrap="square">
            <a:spAutoFit/>
          </a:bodyPr>
          <a:lstStyle/>
          <a:p>
            <a:r>
              <a:rPr lang="tr-TR" sz="2800">
                <a:solidFill>
                  <a:schemeClr val="bg1"/>
                </a:solidFill>
              </a:rPr>
              <a:t>İletişim kişilerarası etkileşimin bir süreci ya da formudur. Süreç ancak bir tür anlayışla sonuçlandığında tamamlanır. Başka bir deyişle iletişim, bireysel psikolojide kullanılan terimlerle söylendiğinde, asla bir uyaran ve yanıttan ibaret değildir. İletişim daha ziyade ifade etme, yorum ve yanıttır.</a:t>
            </a:r>
          </a:p>
        </p:txBody>
      </p:sp>
      <p:sp>
        <p:nvSpPr>
          <p:cNvPr id="10" name="9 Dikdörtgen"/>
          <p:cNvSpPr/>
          <p:nvPr/>
        </p:nvSpPr>
        <p:spPr>
          <a:xfrm>
            <a:off x="4955639" y="5322516"/>
            <a:ext cx="587020" cy="1200329"/>
          </a:xfrm>
          <a:prstGeom prst="rect">
            <a:avLst/>
          </a:prstGeom>
        </p:spPr>
        <p:txBody>
          <a:bodyPr wrap="none">
            <a:spAutoFit/>
          </a:bodyPr>
          <a:lstStyle/>
          <a:p>
            <a:r>
              <a:rPr lang="tr-TR" sz="7200">
                <a:solidFill>
                  <a:schemeClr val="bg1"/>
                </a:solidFill>
              </a:rPr>
              <a:t>”</a:t>
            </a:r>
            <a:endParaRPr lang="tr-TR" sz="7200"/>
          </a:p>
        </p:txBody>
      </p:sp>
      <p:sp>
        <p:nvSpPr>
          <p:cNvPr id="11" name="10 Dikdörtgen"/>
          <p:cNvSpPr/>
          <p:nvPr/>
        </p:nvSpPr>
        <p:spPr>
          <a:xfrm>
            <a:off x="3480136" y="2413061"/>
            <a:ext cx="587020" cy="1200329"/>
          </a:xfrm>
          <a:prstGeom prst="rect">
            <a:avLst/>
          </a:prstGeom>
        </p:spPr>
        <p:txBody>
          <a:bodyPr wrap="none">
            <a:spAutoFit/>
          </a:bodyPr>
          <a:lstStyle/>
          <a:p>
            <a:r>
              <a:rPr lang="tr-TR" sz="7200">
                <a:solidFill>
                  <a:schemeClr val="bg1"/>
                </a:solidFill>
              </a:rPr>
              <a:t>“</a:t>
            </a:r>
            <a:endParaRPr lang="tr-TR" sz="7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acher.scholastic.com/activities/immigration/timeline_photos/1892_small_fullsi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620" y="412978"/>
            <a:ext cx="8801100" cy="54620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079594" y="5875019"/>
            <a:ext cx="5705152" cy="523220"/>
          </a:xfrm>
          <a:prstGeom prst="rect">
            <a:avLst/>
          </a:prstGeom>
          <a:noFill/>
        </p:spPr>
        <p:txBody>
          <a:bodyPr wrap="none" rtlCol="0">
            <a:spAutoFit/>
          </a:bodyPr>
          <a:lstStyle/>
          <a:p>
            <a:pPr algn="ctr"/>
            <a:r>
              <a:rPr lang="tr-TR" sz="2800" b="1">
                <a:solidFill>
                  <a:schemeClr val="bg1"/>
                </a:solidFill>
              </a:rPr>
              <a:t>USA 1900s, Immigration from Europe</a:t>
            </a:r>
            <a:endParaRPr lang="en-GB" sz="2800" b="1">
              <a:solidFill>
                <a:schemeClr val="bg1"/>
              </a:solidFill>
            </a:endParaRPr>
          </a:p>
        </p:txBody>
      </p:sp>
    </p:spTree>
    <p:extLst>
      <p:ext uri="{BB962C8B-B14F-4D97-AF65-F5344CB8AC3E}">
        <p14:creationId xmlns:p14="http://schemas.microsoft.com/office/powerpoint/2010/main" val="815428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teacher.scholastic.com/activities/immigration/tour/images/stop3/photo-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6020" y="540734"/>
            <a:ext cx="7246620" cy="5448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216754" y="5989320"/>
            <a:ext cx="5705152" cy="523220"/>
          </a:xfrm>
          <a:prstGeom prst="rect">
            <a:avLst/>
          </a:prstGeom>
          <a:noFill/>
        </p:spPr>
        <p:txBody>
          <a:bodyPr wrap="none" rtlCol="0">
            <a:spAutoFit/>
          </a:bodyPr>
          <a:lstStyle/>
          <a:p>
            <a:pPr algn="ctr"/>
            <a:r>
              <a:rPr lang="tr-TR" sz="2800" b="1">
                <a:solidFill>
                  <a:schemeClr val="bg1"/>
                </a:solidFill>
              </a:rPr>
              <a:t>USA 1900s, Immigration from Europe</a:t>
            </a:r>
            <a:endParaRPr lang="en-GB" sz="2800" b="1">
              <a:solidFill>
                <a:schemeClr val="bg1"/>
              </a:solidFill>
            </a:endParaRPr>
          </a:p>
        </p:txBody>
      </p:sp>
    </p:spTree>
    <p:extLst>
      <p:ext uri="{BB962C8B-B14F-4D97-AF65-F5344CB8AC3E}">
        <p14:creationId xmlns:p14="http://schemas.microsoft.com/office/powerpoint/2010/main" val="388159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2446020" y="571500"/>
            <a:ext cx="7164095" cy="5280659"/>
          </a:xfrm>
          <a:prstGeom prst="rect">
            <a:avLst/>
          </a:prstGeom>
          <a:ln>
            <a:noFill/>
          </a:ln>
          <a:effectLst>
            <a:softEdge rad="112500"/>
          </a:effectLst>
        </p:spPr>
      </p:pic>
      <p:sp>
        <p:nvSpPr>
          <p:cNvPr id="5" name="Metin kutusu 4"/>
          <p:cNvSpPr txBox="1"/>
          <p:nvPr/>
        </p:nvSpPr>
        <p:spPr>
          <a:xfrm>
            <a:off x="3383280" y="6012179"/>
            <a:ext cx="5705152" cy="523220"/>
          </a:xfrm>
          <a:prstGeom prst="rect">
            <a:avLst/>
          </a:prstGeom>
          <a:noFill/>
        </p:spPr>
        <p:txBody>
          <a:bodyPr wrap="none" rtlCol="0">
            <a:spAutoFit/>
          </a:bodyPr>
          <a:lstStyle/>
          <a:p>
            <a:pPr algn="ctr"/>
            <a:r>
              <a:rPr lang="tr-TR" sz="2800" b="1">
                <a:solidFill>
                  <a:schemeClr val="bg1"/>
                </a:solidFill>
              </a:rPr>
              <a:t>USA 1900s, Immigration from Europe</a:t>
            </a:r>
            <a:endParaRPr lang="en-GB" sz="2800" b="1">
              <a:solidFill>
                <a:schemeClr val="bg1"/>
              </a:solidFill>
            </a:endParaRPr>
          </a:p>
        </p:txBody>
      </p:sp>
    </p:spTree>
    <p:extLst>
      <p:ext uri="{BB962C8B-B14F-4D97-AF65-F5344CB8AC3E}">
        <p14:creationId xmlns:p14="http://schemas.microsoft.com/office/powerpoint/2010/main" val="299469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stretch>
            <a:fillRect/>
          </a:stretch>
        </p:blipFill>
        <p:spPr>
          <a:xfrm>
            <a:off x="0" y="0"/>
            <a:ext cx="12192000" cy="6858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72527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teacher.scholastic.com/activities/immigration/timeline_photos/1900_lrg_fullsi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160" y="515777"/>
            <a:ext cx="9486900" cy="53363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4417881" y="5852159"/>
            <a:ext cx="3211457" cy="523220"/>
          </a:xfrm>
          <a:prstGeom prst="rect">
            <a:avLst/>
          </a:prstGeom>
          <a:noFill/>
        </p:spPr>
        <p:txBody>
          <a:bodyPr wrap="none" rtlCol="0">
            <a:spAutoFit/>
          </a:bodyPr>
          <a:lstStyle/>
          <a:p>
            <a:pPr algn="ctr"/>
            <a:r>
              <a:rPr lang="tr-TR" sz="2800" b="1">
                <a:solidFill>
                  <a:schemeClr val="bg1"/>
                </a:solidFill>
              </a:rPr>
              <a:t>Chicago, early 1900s</a:t>
            </a:r>
            <a:endParaRPr lang="en-GB" sz="2800" b="1">
              <a:solidFill>
                <a:schemeClr val="bg1"/>
              </a:solidFill>
            </a:endParaRPr>
          </a:p>
        </p:txBody>
      </p:sp>
    </p:spTree>
    <p:extLst>
      <p:ext uri="{BB962C8B-B14F-4D97-AF65-F5344CB8AC3E}">
        <p14:creationId xmlns:p14="http://schemas.microsoft.com/office/powerpoint/2010/main" val="381724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jmarke.files.wordpress.com/2011/03/chicago-190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466538"/>
            <a:ext cx="8000999" cy="54426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457750" y="6080759"/>
            <a:ext cx="3200299" cy="523220"/>
          </a:xfrm>
          <a:prstGeom prst="rect">
            <a:avLst/>
          </a:prstGeom>
          <a:noFill/>
        </p:spPr>
        <p:txBody>
          <a:bodyPr wrap="none" rtlCol="0">
            <a:spAutoFit/>
          </a:bodyPr>
          <a:lstStyle/>
          <a:p>
            <a:pPr algn="ctr"/>
            <a:r>
              <a:rPr lang="tr-TR" sz="2800" b="1">
                <a:solidFill>
                  <a:schemeClr val="bg1"/>
                </a:solidFill>
              </a:rPr>
              <a:t>Chicago, Early 1900s</a:t>
            </a:r>
            <a:endParaRPr lang="en-GB" sz="2800" b="1">
              <a:solidFill>
                <a:schemeClr val="bg1"/>
              </a:solidFill>
            </a:endParaRPr>
          </a:p>
        </p:txBody>
      </p:sp>
    </p:spTree>
    <p:extLst>
      <p:ext uri="{BB962C8B-B14F-4D97-AF65-F5344CB8AC3E}">
        <p14:creationId xmlns:p14="http://schemas.microsoft.com/office/powerpoint/2010/main" val="171099614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981</Words>
  <Application>Microsoft Macintosh PowerPoint</Application>
  <PresentationFormat>Geniş ekran</PresentationFormat>
  <Paragraphs>179</Paragraphs>
  <Slides>31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31</vt:i4>
      </vt:variant>
    </vt:vector>
  </HeadingPairs>
  <TitlesOfParts>
    <vt:vector size="36"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Microsoft Office User</cp:lastModifiedBy>
  <cp:revision>58</cp:revision>
  <dcterms:created xsi:type="dcterms:W3CDTF">2014-09-24T17:35:31Z</dcterms:created>
  <dcterms:modified xsi:type="dcterms:W3CDTF">2020-10-20T13:21:13Z</dcterms:modified>
</cp:coreProperties>
</file>