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305" r:id="rId4"/>
    <p:sldId id="258" r:id="rId5"/>
    <p:sldId id="304" r:id="rId6"/>
    <p:sldId id="259" r:id="rId7"/>
    <p:sldId id="260" r:id="rId8"/>
    <p:sldId id="265" r:id="rId9"/>
    <p:sldId id="261" r:id="rId10"/>
    <p:sldId id="262" r:id="rId11"/>
    <p:sldId id="263" r:id="rId12"/>
    <p:sldId id="309" r:id="rId13"/>
    <p:sldId id="310" r:id="rId14"/>
    <p:sldId id="264" r:id="rId15"/>
    <p:sldId id="266" r:id="rId16"/>
    <p:sldId id="267" r:id="rId17"/>
    <p:sldId id="268" r:id="rId18"/>
    <p:sldId id="311" r:id="rId19"/>
    <p:sldId id="307" r:id="rId20"/>
    <p:sldId id="312" r:id="rId21"/>
    <p:sldId id="308" r:id="rId22"/>
    <p:sldId id="313" r:id="rId23"/>
    <p:sldId id="269" r:id="rId24"/>
    <p:sldId id="314" r:id="rId25"/>
    <p:sldId id="270" r:id="rId26"/>
    <p:sldId id="271" r:id="rId27"/>
    <p:sldId id="315" r:id="rId28"/>
    <p:sldId id="272" r:id="rId29"/>
    <p:sldId id="316" r:id="rId30"/>
    <p:sldId id="273" r:id="rId31"/>
    <p:sldId id="274" r:id="rId32"/>
    <p:sldId id="317" r:id="rId33"/>
    <p:sldId id="275" r:id="rId34"/>
    <p:sldId id="276" r:id="rId35"/>
    <p:sldId id="318" r:id="rId36"/>
    <p:sldId id="285"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 id="298" r:id="rId50"/>
    <p:sldId id="300" r:id="rId51"/>
    <p:sldId id="301" r:id="rId52"/>
    <p:sldId id="302" r:id="rId53"/>
    <p:sldId id="303" r:id="rId5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5934"/>
  </p:normalViewPr>
  <p:slideViewPr>
    <p:cSldViewPr snapToGrid="0" snapToObjects="1">
      <p:cViewPr varScale="1">
        <p:scale>
          <a:sx n="110" d="100"/>
          <a:sy n="110" d="100"/>
        </p:scale>
        <p:origin x="59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a:t>Asıl başlık stilini düzenlemek için tıklayın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4/30/2024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509A250-FF31-4206-8172-F9D3106AACB1}" type="datetimeFigureOut">
              <a:rPr lang="en-US" dirty="0"/>
              <a:t>4/30/2024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a:t>Asıl başlık stilini düzenlemek için tıklayın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4/30/2024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a:t>Asıl başlık stilini düzenlemek için tıklayın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a:t>Asıl metin stillerini düzenle
İkinci düzey
Üçüncü düzey
Dördüncü düzey
Beşinci düzey</a:t>
            </a:r>
            <a:endParaRPr lang="en-US" dirty="0"/>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4/30/2024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4/30/2024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
İkinci düzey
Üçüncü düzey
Dördüncü düzey
Beşinci düzey</a:t>
            </a:r>
            <a:endParaRPr lang="en-US" dirty="0"/>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
İkinci düzey
Üçüncü düzey
Dördüncü düzey
Beşinci düzey</a:t>
            </a:r>
            <a:endParaRPr lang="en-US" dirty="0"/>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4/30/2024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
İkinci düzey
Üçüncü düzey
Dördüncü düzey
Beşinci düzey</a:t>
            </a:r>
            <a:endParaRPr lang="en-US" dirty="0"/>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
İkinci düzey
Üçüncü düzey
Dördüncü düzey
Beşinci düzey</a:t>
            </a:r>
            <a:endParaRPr lang="en-US" dirty="0"/>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4/30/2024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4/30/2024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4/30/2024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
İkinci düzey
Üçüncü düzey
Dördüncü düzey
Beşinci düzey</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4/30/2024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9796027F-7875-4030-9381-8BD8C4F21935}" type="datetimeFigureOut">
              <a:rPr lang="en-US" dirty="0"/>
              <a:t>4/30/2024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4/30/2024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4/30/2024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4/30/2024</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4/30/2024</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a:t>Asıl başlık stilini düzenlemek için tıklayın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
İkinci düzey
Üçüncü düzey
Dördüncü düzey
Beşinci düzey</a:t>
            </a:r>
            <a:endParaRPr lang="en-US" dirty="0"/>
          </a:p>
        </p:txBody>
      </p:sp>
      <p:sp>
        <p:nvSpPr>
          <p:cNvPr id="7" name="Date Placeholder 4"/>
          <p:cNvSpPr>
            <a:spLocks noGrp="1"/>
          </p:cNvSpPr>
          <p:nvPr>
            <p:ph type="dt" sz="half" idx="10"/>
          </p:nvPr>
        </p:nvSpPr>
        <p:spPr/>
        <p:txBody>
          <a:bodyPr/>
          <a:lstStyle/>
          <a:p>
            <a:fld id="{4509A250-FF31-4206-8172-F9D3106AACB1}" type="datetimeFigureOut">
              <a:rPr lang="en-US" dirty="0"/>
              <a:t>4/30/2024</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509A250-FF31-4206-8172-F9D3106AACB1}" type="datetimeFigureOut">
              <a:rPr lang="en-US" dirty="0"/>
              <a:t>4/30/2024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4/30/2024</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6476CFE-CAB5-A14A-BE83-97D1E2DE1B06}"/>
              </a:ext>
            </a:extLst>
          </p:cNvPr>
          <p:cNvSpPr>
            <a:spLocks noGrp="1"/>
          </p:cNvSpPr>
          <p:nvPr>
            <p:ph type="ctrTitle"/>
          </p:nvPr>
        </p:nvSpPr>
        <p:spPr>
          <a:xfrm>
            <a:off x="410308" y="1447800"/>
            <a:ext cx="11418277" cy="4530969"/>
          </a:xfrm>
        </p:spPr>
        <p:txBody>
          <a:bodyPr/>
          <a:lstStyle/>
          <a:p>
            <a:pPr algn="ctr"/>
            <a:r>
              <a:rPr lang="tr-TR" dirty="0"/>
              <a:t/>
            </a:r>
            <a:br>
              <a:rPr lang="tr-TR" dirty="0"/>
            </a:br>
            <a:r>
              <a:rPr lang="tr-TR" dirty="0"/>
              <a:t/>
            </a:r>
            <a:br>
              <a:rPr lang="tr-TR" dirty="0"/>
            </a:br>
            <a:r>
              <a:rPr lang="tr-TR" dirty="0"/>
              <a:t/>
            </a:r>
            <a:br>
              <a:rPr lang="tr-TR" dirty="0"/>
            </a:br>
            <a:r>
              <a:rPr lang="tr-TR" dirty="0"/>
              <a:t>BÜYÜME DÜZENLEYİCİ HERBİSİTLER</a:t>
            </a:r>
            <a:br>
              <a:rPr lang="tr-TR" dirty="0"/>
            </a:br>
            <a:r>
              <a:rPr lang="tr-TR" dirty="0"/>
              <a:t>WSSA/HRAC Grup: 4, 19</a:t>
            </a:r>
            <a:br>
              <a:rPr lang="tr-TR" dirty="0"/>
            </a:br>
            <a:endParaRPr lang="tr-TR" dirty="0"/>
          </a:p>
        </p:txBody>
      </p:sp>
    </p:spTree>
    <p:extLst>
      <p:ext uri="{BB962C8B-B14F-4D97-AF65-F5344CB8AC3E}">
        <p14:creationId xmlns:p14="http://schemas.microsoft.com/office/powerpoint/2010/main" val="7696310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D8ABD29-439C-D74F-937E-AE19F8D21FCA}"/>
              </a:ext>
            </a:extLst>
          </p:cNvPr>
          <p:cNvSpPr>
            <a:spLocks noGrp="1"/>
          </p:cNvSpPr>
          <p:nvPr>
            <p:ph idx="1"/>
          </p:nvPr>
        </p:nvSpPr>
        <p:spPr>
          <a:xfrm>
            <a:off x="105508" y="175846"/>
            <a:ext cx="11922369" cy="6518031"/>
          </a:xfrm>
        </p:spPr>
        <p:txBody>
          <a:bodyPr>
            <a:normAutofit/>
          </a:bodyPr>
          <a:lstStyle/>
          <a:p>
            <a:pPr marL="0" indent="0" algn="just">
              <a:buNone/>
            </a:pPr>
            <a:r>
              <a:rPr lang="tr-TR" sz="5400" dirty="0" err="1"/>
              <a:t>Oksin</a:t>
            </a:r>
            <a:r>
              <a:rPr lang="tr-TR" sz="5400" dirty="0"/>
              <a:t> benzeri herbisitler protein sentezi ve RNA konsantrasyonunu artırırlar ve plazma zarının özelliklerini ve bütünlüğünü bozarlar. </a:t>
            </a:r>
            <a:r>
              <a:rPr lang="tr-TR" sz="5400" dirty="0" smtClean="0"/>
              <a:t>Böylece bir </a:t>
            </a:r>
            <a:r>
              <a:rPr lang="tr-TR" sz="5400" dirty="0"/>
              <a:t>dizi büyüme anormalliği ortaya çıkarırlar.</a:t>
            </a:r>
          </a:p>
        </p:txBody>
      </p:sp>
    </p:spTree>
    <p:extLst>
      <p:ext uri="{BB962C8B-B14F-4D97-AF65-F5344CB8AC3E}">
        <p14:creationId xmlns:p14="http://schemas.microsoft.com/office/powerpoint/2010/main" val="34563395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0B4AF4C-DCD5-954F-B283-A4D22379F9B8}"/>
              </a:ext>
            </a:extLst>
          </p:cNvPr>
          <p:cNvSpPr>
            <a:spLocks noGrp="1"/>
          </p:cNvSpPr>
          <p:nvPr>
            <p:ph idx="1"/>
          </p:nvPr>
        </p:nvSpPr>
        <p:spPr>
          <a:xfrm>
            <a:off x="105508" y="152400"/>
            <a:ext cx="11945815" cy="6553200"/>
          </a:xfrm>
        </p:spPr>
        <p:txBody>
          <a:bodyPr>
            <a:normAutofit/>
          </a:bodyPr>
          <a:lstStyle/>
          <a:p>
            <a:pPr marL="0" indent="0" algn="just">
              <a:buNone/>
            </a:pPr>
            <a:r>
              <a:rPr lang="tr-TR" sz="4400" dirty="0"/>
              <a:t>Büyüme düzenleyici </a:t>
            </a:r>
            <a:r>
              <a:rPr lang="tr-TR" sz="4400" dirty="0" smtClean="0"/>
              <a:t>herbisitler </a:t>
            </a:r>
            <a:r>
              <a:rPr lang="tr-TR" sz="4400" dirty="0"/>
              <a:t>bitkilerde </a:t>
            </a:r>
            <a:r>
              <a:rPr lang="tr-TR" sz="4400" dirty="0" err="1"/>
              <a:t>metabolik</a:t>
            </a:r>
            <a:r>
              <a:rPr lang="tr-TR" sz="4400" dirty="0"/>
              <a:t> olarak stabil değildir ve çeşitli farklı ürünlere </a:t>
            </a:r>
            <a:r>
              <a:rPr lang="tr-TR" sz="4400" dirty="0" err="1"/>
              <a:t>metabolize</a:t>
            </a:r>
            <a:r>
              <a:rPr lang="tr-TR" sz="4400" dirty="0"/>
              <a:t> edilir. Metabolizmaya dirençli </a:t>
            </a:r>
            <a:r>
              <a:rPr lang="tr-TR" sz="4400" dirty="0" smtClean="0"/>
              <a:t>değildirler, </a:t>
            </a:r>
            <a:r>
              <a:rPr lang="tr-TR" sz="4400" dirty="0"/>
              <a:t>ancak </a:t>
            </a:r>
            <a:r>
              <a:rPr lang="tr-TR" sz="4400" dirty="0" smtClean="0"/>
              <a:t>bitkiler </a:t>
            </a:r>
            <a:r>
              <a:rPr lang="tr-TR" sz="4400" dirty="0"/>
              <a:t>doğal bitki hormonlarının konsantrasyonunu kontrol edebilmelerine rağmen bu herbisitlerin konsantrasyonlarını kontrol edemezler. </a:t>
            </a:r>
          </a:p>
        </p:txBody>
      </p:sp>
    </p:spTree>
    <p:extLst>
      <p:ext uri="{BB962C8B-B14F-4D97-AF65-F5344CB8AC3E}">
        <p14:creationId xmlns:p14="http://schemas.microsoft.com/office/powerpoint/2010/main" val="8264552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6502" y="74815"/>
            <a:ext cx="12053454" cy="6708369"/>
          </a:xfrm>
        </p:spPr>
        <p:txBody>
          <a:bodyPr>
            <a:normAutofit/>
          </a:bodyPr>
          <a:lstStyle/>
          <a:p>
            <a:pPr marL="0" indent="0" algn="just">
              <a:buNone/>
            </a:pPr>
            <a:r>
              <a:rPr lang="tr-TR" sz="5400" dirty="0"/>
              <a:t>Bu </a:t>
            </a:r>
            <a:r>
              <a:rPr lang="tr-TR" sz="5400" dirty="0" smtClean="0"/>
              <a:t>herbisitler </a:t>
            </a:r>
            <a:r>
              <a:rPr lang="tr-TR" sz="5400" dirty="0"/>
              <a:t>aşırı hücre bölünmesi ve sonuç olarak </a:t>
            </a:r>
            <a:r>
              <a:rPr lang="tr-TR" sz="5400" dirty="0" err="1"/>
              <a:t>vasküler</a:t>
            </a:r>
            <a:r>
              <a:rPr lang="tr-TR" sz="5400" dirty="0"/>
              <a:t> </a:t>
            </a:r>
            <a:r>
              <a:rPr lang="tr-TR" sz="5400" dirty="0" smtClean="0"/>
              <a:t>sistemin tahrip </a:t>
            </a:r>
            <a:r>
              <a:rPr lang="tr-TR" sz="5400" dirty="0"/>
              <a:t>edilmesi </a:t>
            </a:r>
            <a:r>
              <a:rPr lang="tr-TR" sz="5400" dirty="0" smtClean="0"/>
              <a:t>ve aşırı </a:t>
            </a:r>
            <a:r>
              <a:rPr lang="tr-TR" sz="5400" dirty="0"/>
              <a:t>büyüme nedeniyle bitkinin </a:t>
            </a:r>
            <a:r>
              <a:rPr lang="tr-TR" sz="5400" dirty="0" err="1"/>
              <a:t>vasküler</a:t>
            </a:r>
            <a:r>
              <a:rPr lang="tr-TR" sz="5400" dirty="0"/>
              <a:t> sistemini bloke ederler. Bu herbisitlerce muameleden sonra 24 saat içinde çeşitli </a:t>
            </a:r>
            <a:r>
              <a:rPr lang="tr-TR" sz="5400" dirty="0" err="1" smtClean="0"/>
              <a:t>simptomlar</a:t>
            </a:r>
            <a:r>
              <a:rPr lang="tr-TR" sz="5400" dirty="0" smtClean="0"/>
              <a:t> indüklenir</a:t>
            </a:r>
            <a:r>
              <a:rPr lang="tr-TR" sz="5400" dirty="0"/>
              <a:t>. </a:t>
            </a:r>
          </a:p>
        </p:txBody>
      </p:sp>
    </p:spTree>
    <p:extLst>
      <p:ext uri="{BB962C8B-B14F-4D97-AF65-F5344CB8AC3E}">
        <p14:creationId xmlns:p14="http://schemas.microsoft.com/office/powerpoint/2010/main" val="40570802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1440" y="74816"/>
            <a:ext cx="11986953" cy="6691744"/>
          </a:xfrm>
        </p:spPr>
        <p:txBody>
          <a:bodyPr/>
          <a:lstStyle/>
          <a:p>
            <a:pPr marL="0" indent="0" algn="just">
              <a:buNone/>
            </a:pPr>
            <a:r>
              <a:rPr lang="tr-TR" sz="4400" dirty="0"/>
              <a:t>Dış </a:t>
            </a:r>
            <a:r>
              <a:rPr lang="tr-TR" sz="4400" dirty="0" err="1"/>
              <a:t>simptomlar</a:t>
            </a:r>
            <a:r>
              <a:rPr lang="tr-TR" sz="4400" dirty="0"/>
              <a:t> arasında </a:t>
            </a:r>
            <a:r>
              <a:rPr lang="tr-TR" sz="4400" dirty="0" err="1"/>
              <a:t>epinastik</a:t>
            </a:r>
            <a:r>
              <a:rPr lang="tr-TR" sz="4400" dirty="0"/>
              <a:t> (bükülme)tepkileri, gövde şişmesi ve yarılması, gevreklik, boğum aralarının kısalması, kısa (genellikle şişmiş) kökler, kök gelişiminin engellenmesi, yoğun yeşil yaprak </a:t>
            </a:r>
            <a:r>
              <a:rPr lang="tr-TR" sz="4400" dirty="0" err="1"/>
              <a:t>pigmentasyonu</a:t>
            </a:r>
            <a:r>
              <a:rPr lang="tr-TR" sz="4400" dirty="0"/>
              <a:t> ve deforme olmuş yapraklar bulunur. Böyle herbisitlere maruz kalmış bitkilerde bu </a:t>
            </a:r>
            <a:r>
              <a:rPr lang="tr-TR" sz="4400" dirty="0" err="1"/>
              <a:t>simptomların</a:t>
            </a:r>
            <a:r>
              <a:rPr lang="tr-TR" sz="4400" dirty="0"/>
              <a:t> hepsi veya birkaçı ortaya çıkabilir. </a:t>
            </a:r>
          </a:p>
          <a:p>
            <a:pPr marL="0" indent="0">
              <a:buNone/>
            </a:pPr>
            <a:endParaRPr lang="tr-TR" dirty="0"/>
          </a:p>
        </p:txBody>
      </p:sp>
    </p:spTree>
    <p:extLst>
      <p:ext uri="{BB962C8B-B14F-4D97-AF65-F5344CB8AC3E}">
        <p14:creationId xmlns:p14="http://schemas.microsoft.com/office/powerpoint/2010/main" val="7215392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FCD7C20-C9FA-AE42-96FA-C1106595635E}"/>
              </a:ext>
            </a:extLst>
          </p:cNvPr>
          <p:cNvSpPr>
            <a:spLocks noGrp="1"/>
          </p:cNvSpPr>
          <p:nvPr>
            <p:ph idx="1"/>
          </p:nvPr>
        </p:nvSpPr>
        <p:spPr>
          <a:xfrm>
            <a:off x="145774" y="140677"/>
            <a:ext cx="11900451" cy="6576646"/>
          </a:xfrm>
        </p:spPr>
        <p:txBody>
          <a:bodyPr>
            <a:normAutofit/>
          </a:bodyPr>
          <a:lstStyle/>
          <a:p>
            <a:pPr marL="0" indent="0" algn="just">
              <a:buNone/>
            </a:pPr>
            <a:r>
              <a:rPr lang="tr-TR" sz="4300" dirty="0" smtClean="0"/>
              <a:t>Eşzamanlı olarak </a:t>
            </a:r>
            <a:r>
              <a:rPr lang="tr-TR" sz="4300" dirty="0" err="1"/>
              <a:t>stoma</a:t>
            </a:r>
            <a:r>
              <a:rPr lang="tr-TR" sz="4300" dirty="0"/>
              <a:t> açıklığında, terleme (</a:t>
            </a:r>
            <a:r>
              <a:rPr lang="tr-TR" sz="4300" dirty="0" err="1"/>
              <a:t>transpirasyon</a:t>
            </a:r>
            <a:r>
              <a:rPr lang="tr-TR" sz="4300" dirty="0"/>
              <a:t>) ve karbon asimilasyonda azalma meydana gelir. Bu </a:t>
            </a:r>
            <a:r>
              <a:rPr lang="tr-TR" sz="4300" dirty="0" smtClean="0"/>
              <a:t>fenomeni </a:t>
            </a:r>
            <a:r>
              <a:rPr lang="tr-TR" sz="4300" dirty="0"/>
              <a:t>kloroplast hasarı ve ilerleyici kloroz ile hızlı yaprak </a:t>
            </a:r>
            <a:r>
              <a:rPr lang="tr-TR" sz="4300" dirty="0" smtClean="0"/>
              <a:t>yaşlanması, kuruma</a:t>
            </a:r>
            <a:r>
              <a:rPr lang="tr-TR" sz="4300" dirty="0"/>
              <a:t>, lokalize doku ölümü (nekroz) ve bitki ölümüne yol açan </a:t>
            </a:r>
            <a:r>
              <a:rPr lang="tr-TR" sz="4300" dirty="0" err="1"/>
              <a:t>membran</a:t>
            </a:r>
            <a:r>
              <a:rPr lang="tr-TR" sz="4300" dirty="0"/>
              <a:t> ve </a:t>
            </a:r>
            <a:r>
              <a:rPr lang="tr-TR" sz="4300" dirty="0" err="1"/>
              <a:t>vasküler</a:t>
            </a:r>
            <a:r>
              <a:rPr lang="tr-TR" sz="4300" dirty="0"/>
              <a:t> sistem bütünlüğünün bozulması izler. </a:t>
            </a:r>
            <a:r>
              <a:rPr lang="tr-TR" sz="4300" b="1" dirty="0"/>
              <a:t>Bu </a:t>
            </a:r>
            <a:r>
              <a:rPr lang="tr-TR" sz="4300" b="1" dirty="0" smtClean="0"/>
              <a:t>etkiler </a:t>
            </a:r>
            <a:r>
              <a:rPr lang="tr-TR" sz="4300" b="1" dirty="0" err="1"/>
              <a:t>oksin</a:t>
            </a:r>
            <a:r>
              <a:rPr lang="tr-TR" sz="4300" b="1" dirty="0"/>
              <a:t> doz aşımının bir sonucudur. </a:t>
            </a:r>
          </a:p>
          <a:p>
            <a:pPr marL="0" indent="0">
              <a:buNone/>
            </a:pPr>
            <a:endParaRPr lang="tr-TR" dirty="0"/>
          </a:p>
        </p:txBody>
      </p:sp>
    </p:spTree>
    <p:extLst>
      <p:ext uri="{BB962C8B-B14F-4D97-AF65-F5344CB8AC3E}">
        <p14:creationId xmlns:p14="http://schemas.microsoft.com/office/powerpoint/2010/main" val="32778385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8C68BE7-86C7-ED40-A510-D9353ED9ECA3}"/>
              </a:ext>
            </a:extLst>
          </p:cNvPr>
          <p:cNvSpPr>
            <a:spLocks noGrp="1"/>
          </p:cNvSpPr>
          <p:nvPr>
            <p:ph idx="1"/>
          </p:nvPr>
        </p:nvSpPr>
        <p:spPr>
          <a:xfrm>
            <a:off x="152400" y="164124"/>
            <a:ext cx="11898923" cy="6541476"/>
          </a:xfrm>
        </p:spPr>
        <p:txBody>
          <a:bodyPr>
            <a:normAutofit fontScale="92500" lnSpcReduction="20000"/>
          </a:bodyPr>
          <a:lstStyle/>
          <a:p>
            <a:pPr marL="0" indent="0">
              <a:buNone/>
            </a:pPr>
            <a:r>
              <a:rPr lang="tr-TR" sz="4000" b="1" dirty="0" err="1"/>
              <a:t>Fenoksiasetik</a:t>
            </a:r>
            <a:r>
              <a:rPr lang="tr-TR" sz="4000" b="1" dirty="0"/>
              <a:t> asitler (Phenoxy </a:t>
            </a:r>
            <a:r>
              <a:rPr lang="tr-TR" sz="4000" b="1" dirty="0" err="1"/>
              <a:t>Acids</a:t>
            </a:r>
            <a:r>
              <a:rPr lang="tr-TR" sz="4000" b="1" dirty="0"/>
              <a:t>)</a:t>
            </a:r>
            <a:endParaRPr lang="tr-TR" sz="4000" dirty="0"/>
          </a:p>
          <a:p>
            <a:pPr marL="0" indent="0" algn="just">
              <a:buNone/>
            </a:pPr>
            <a:r>
              <a:rPr lang="tr-TR" sz="4000" dirty="0" err="1"/>
              <a:t>Fenoksiasetik</a:t>
            </a:r>
            <a:r>
              <a:rPr lang="tr-TR" sz="4000" dirty="0"/>
              <a:t> asitler kökler ve sürgünler tarafından emilir ve bitkilerde kolayca </a:t>
            </a:r>
            <a:r>
              <a:rPr lang="tr-TR" sz="4000" dirty="0" smtClean="0"/>
              <a:t>taşınırlar. </a:t>
            </a:r>
            <a:r>
              <a:rPr lang="tr-TR" sz="4000" dirty="0"/>
              <a:t>Düşük memeli </a:t>
            </a:r>
            <a:r>
              <a:rPr lang="tr-TR" sz="4000" dirty="0" err="1"/>
              <a:t>toksisitesine</a:t>
            </a:r>
            <a:r>
              <a:rPr lang="tr-TR" sz="4000" dirty="0"/>
              <a:t> sahiptirler ve doğada uzun süre kalmazlar. </a:t>
            </a:r>
            <a:r>
              <a:rPr lang="tr-TR" sz="4000" dirty="0" err="1"/>
              <a:t>Fenoksiasetik</a:t>
            </a:r>
            <a:r>
              <a:rPr lang="tr-TR" sz="4000" dirty="0"/>
              <a:t> asit grubundan olan sistemik </a:t>
            </a:r>
            <a:r>
              <a:rPr lang="tr-TR" sz="4000" dirty="0" err="1"/>
              <a:t>oksin</a:t>
            </a:r>
            <a:r>
              <a:rPr lang="tr-TR" sz="4000" dirty="0"/>
              <a:t> benzeri herbisitlerin kullanımı önemli avantajlar sunar, ancak sınırlamaları da vardır. </a:t>
            </a:r>
            <a:r>
              <a:rPr lang="tr-TR" sz="4000" dirty="0" smtClean="0"/>
              <a:t>Avantajlar düşük miktarlarda </a:t>
            </a:r>
            <a:r>
              <a:rPr lang="tr-TR" sz="4000" dirty="0"/>
              <a:t>yapraktan uygulama ile </a:t>
            </a:r>
            <a:r>
              <a:rPr lang="tr-TR" sz="4000" dirty="0" err="1"/>
              <a:t>floem</a:t>
            </a:r>
            <a:r>
              <a:rPr lang="tr-TR" sz="4000" dirty="0"/>
              <a:t> </a:t>
            </a:r>
            <a:r>
              <a:rPr lang="tr-TR" sz="4000" dirty="0" err="1"/>
              <a:t>translokasyonu</a:t>
            </a:r>
            <a:r>
              <a:rPr lang="tr-TR" sz="4000" dirty="0"/>
              <a:t> sayesinde toprağın derinliklerindeki kökleri öldürebilmeleridir. Dezavantajı ise yalnızca doğru büyüme aşamasında canlı sürgünlere bağlanan kökleri öldürmesidir. </a:t>
            </a:r>
          </a:p>
          <a:p>
            <a:pPr marL="0" indent="0">
              <a:buNone/>
            </a:pPr>
            <a:endParaRPr lang="tr-TR" dirty="0"/>
          </a:p>
        </p:txBody>
      </p:sp>
    </p:spTree>
    <p:extLst>
      <p:ext uri="{BB962C8B-B14F-4D97-AF65-F5344CB8AC3E}">
        <p14:creationId xmlns:p14="http://schemas.microsoft.com/office/powerpoint/2010/main" val="36900044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65B1115-0787-3A4B-94C0-F2DCED007C7F}"/>
              </a:ext>
            </a:extLst>
          </p:cNvPr>
          <p:cNvSpPr>
            <a:spLocks noGrp="1"/>
          </p:cNvSpPr>
          <p:nvPr>
            <p:ph idx="1"/>
          </p:nvPr>
        </p:nvSpPr>
        <p:spPr>
          <a:xfrm>
            <a:off x="117232" y="152400"/>
            <a:ext cx="11934092" cy="6564923"/>
          </a:xfrm>
        </p:spPr>
        <p:txBody>
          <a:bodyPr>
            <a:normAutofit lnSpcReduction="10000"/>
          </a:bodyPr>
          <a:lstStyle/>
          <a:p>
            <a:pPr marL="0" indent="0" algn="just">
              <a:buNone/>
            </a:pPr>
            <a:r>
              <a:rPr lang="tr-TR" sz="4000" dirty="0"/>
              <a:t>2,4-D’nin amin ve ester </a:t>
            </a:r>
            <a:r>
              <a:rPr lang="tr-TR" sz="4000" dirty="0" smtClean="0"/>
              <a:t>formları </a:t>
            </a:r>
            <a:r>
              <a:rPr lang="tr-TR" sz="4000" dirty="0"/>
              <a:t>bitki </a:t>
            </a:r>
            <a:r>
              <a:rPr lang="tr-TR" sz="4000" dirty="0" err="1"/>
              <a:t>kütikülasına</a:t>
            </a:r>
            <a:r>
              <a:rPr lang="tr-TR" sz="4000" dirty="0"/>
              <a:t> nüfuz etme yetenekleri ve uçuculuktaki farklılıkları nedeniyle önemlidir. Genel olarak esterler amin veya tuz formlarından daha fazla </a:t>
            </a:r>
            <a:r>
              <a:rPr lang="tr-TR" sz="4000" dirty="0" err="1"/>
              <a:t>fitotoksiktir</a:t>
            </a:r>
            <a:r>
              <a:rPr lang="tr-TR" sz="4000" dirty="0"/>
              <a:t>. </a:t>
            </a:r>
            <a:r>
              <a:rPr lang="tr-TR" sz="4000" dirty="0">
                <a:solidFill>
                  <a:srgbClr val="FF0000"/>
                </a:solidFill>
              </a:rPr>
              <a:t>Aminler</a:t>
            </a:r>
            <a:r>
              <a:rPr lang="tr-TR" sz="4000" dirty="0"/>
              <a:t> genel olarak suda çözünür ve sulu konsantre </a:t>
            </a:r>
            <a:r>
              <a:rPr lang="tr-TR" sz="4000" dirty="0" err="1"/>
              <a:t>formülasyonlarda</a:t>
            </a:r>
            <a:r>
              <a:rPr lang="tr-TR" sz="4000" dirty="0"/>
              <a:t> kullanılır. </a:t>
            </a:r>
            <a:r>
              <a:rPr lang="tr-TR" sz="4000" dirty="0">
                <a:solidFill>
                  <a:srgbClr val="FF0000"/>
                </a:solidFill>
              </a:rPr>
              <a:t>Esterler</a:t>
            </a:r>
            <a:r>
              <a:rPr lang="tr-TR" sz="4000" dirty="0"/>
              <a:t> yağda çözünürler, ancak uygun bir </a:t>
            </a:r>
            <a:r>
              <a:rPr lang="tr-TR" sz="4000" dirty="0" err="1"/>
              <a:t>emülsifiye</a:t>
            </a:r>
            <a:r>
              <a:rPr lang="tr-TR" sz="4000" dirty="0"/>
              <a:t> edici ajan ile su emülsiyonları olarak uygulanabilir. Bitkiler için daha </a:t>
            </a:r>
            <a:r>
              <a:rPr lang="tr-TR" sz="4000" dirty="0" err="1"/>
              <a:t>toksiktirler</a:t>
            </a:r>
            <a:r>
              <a:rPr lang="tr-TR" sz="4000" dirty="0"/>
              <a:t>, çünkü bitki </a:t>
            </a:r>
            <a:r>
              <a:rPr lang="tr-TR" sz="4000" dirty="0" err="1"/>
              <a:t>kütikülası</a:t>
            </a:r>
            <a:r>
              <a:rPr lang="tr-TR" sz="4000" dirty="0"/>
              <a:t> ve hücre zarları tarafından daha kolay emilirler.</a:t>
            </a:r>
          </a:p>
          <a:p>
            <a:pPr marL="0" indent="0">
              <a:buNone/>
            </a:pPr>
            <a:endParaRPr lang="tr-TR" dirty="0"/>
          </a:p>
        </p:txBody>
      </p:sp>
    </p:spTree>
    <p:extLst>
      <p:ext uri="{BB962C8B-B14F-4D97-AF65-F5344CB8AC3E}">
        <p14:creationId xmlns:p14="http://schemas.microsoft.com/office/powerpoint/2010/main" val="40627203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EFB2365-289A-604D-9F6F-6E726888A78B}"/>
              </a:ext>
            </a:extLst>
          </p:cNvPr>
          <p:cNvSpPr>
            <a:spLocks noGrp="1"/>
          </p:cNvSpPr>
          <p:nvPr>
            <p:ph idx="1"/>
          </p:nvPr>
        </p:nvSpPr>
        <p:spPr>
          <a:xfrm>
            <a:off x="93786" y="187569"/>
            <a:ext cx="12004430" cy="6529753"/>
          </a:xfrm>
        </p:spPr>
        <p:txBody>
          <a:bodyPr>
            <a:normAutofit/>
          </a:bodyPr>
          <a:lstStyle/>
          <a:p>
            <a:pPr marL="0" indent="0" algn="just">
              <a:buNone/>
            </a:pPr>
            <a:r>
              <a:rPr lang="tr-TR" sz="4000" dirty="0"/>
              <a:t>Belirtiler genellikle uygulamadan sonraki saatler içinde ve genellikle bir gün içinde ortaya çıkar. En belirgin </a:t>
            </a:r>
            <a:r>
              <a:rPr lang="tr-TR" sz="4000" dirty="0" err="1" smtClean="0"/>
              <a:t>simptom</a:t>
            </a:r>
            <a:r>
              <a:rPr lang="tr-TR" sz="4000" dirty="0" smtClean="0"/>
              <a:t> </a:t>
            </a:r>
            <a:r>
              <a:rPr lang="tr-TR" sz="4000" dirty="0"/>
              <a:t>yaprak saplarının farklı büyümesinden ve uzayan gövdelerden kaynaklanan </a:t>
            </a:r>
            <a:r>
              <a:rPr lang="tr-TR" sz="4000" dirty="0" err="1"/>
              <a:t>epinastik</a:t>
            </a:r>
            <a:r>
              <a:rPr lang="tr-TR" sz="4000" dirty="0"/>
              <a:t> bir tepkidir. Kırılganlığın artmasına neden olan yaprak ve gövde kalınlaşması genellikle hızlı bir şekilde ortaya çıkar. Renk değişiklikleri, büyümenin durması ve ölümcül olmayan tepkiler meydana gelir. </a:t>
            </a:r>
            <a:endParaRPr lang="tr-TR" dirty="0"/>
          </a:p>
        </p:txBody>
      </p:sp>
    </p:spTree>
    <p:extLst>
      <p:ext uri="{BB962C8B-B14F-4D97-AF65-F5344CB8AC3E}">
        <p14:creationId xmlns:p14="http://schemas.microsoft.com/office/powerpoint/2010/main" val="22959802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128" y="74815"/>
            <a:ext cx="12003578" cy="6708369"/>
          </a:xfrm>
        </p:spPr>
        <p:txBody>
          <a:bodyPr/>
          <a:lstStyle/>
          <a:p>
            <a:pPr marL="0" indent="0" algn="just">
              <a:buNone/>
            </a:pPr>
            <a:r>
              <a:rPr lang="tr-TR" sz="4400" dirty="0"/>
              <a:t>Bitkiler genellikle tümör benzeri gelişmeler ve aşırı </a:t>
            </a:r>
            <a:r>
              <a:rPr lang="tr-TR" sz="4400" dirty="0" err="1" smtClean="0"/>
              <a:t>adventif</a:t>
            </a:r>
            <a:r>
              <a:rPr lang="tr-TR" sz="4400" dirty="0" smtClean="0"/>
              <a:t> (yan) </a:t>
            </a:r>
            <a:r>
              <a:rPr lang="tr-TR" sz="4400" dirty="0"/>
              <a:t>kökler üretir. Etkili </a:t>
            </a:r>
            <a:r>
              <a:rPr lang="tr-TR" sz="4400" dirty="0" smtClean="0"/>
              <a:t>doz </a:t>
            </a:r>
            <a:r>
              <a:rPr lang="tr-TR" sz="4400" dirty="0"/>
              <a:t>her yabancı ot türüne, uygulama sırasındaki büyüme aşamasına ve uygulanan </a:t>
            </a:r>
            <a:r>
              <a:rPr lang="tr-TR" sz="4400" dirty="0" err="1"/>
              <a:t>formülasyona</a:t>
            </a:r>
            <a:r>
              <a:rPr lang="tr-TR" sz="4400" dirty="0"/>
              <a:t> göre değişir. Bitkiler olgunlaşmış olsalar bile büyüme düzenleyici herbisitler ile kontrol edilebilirler, ancak bu durumda daha yüksek dozlar gereklidir.</a:t>
            </a:r>
          </a:p>
          <a:p>
            <a:pPr marL="0" indent="0">
              <a:buNone/>
            </a:pPr>
            <a:endParaRPr lang="tr-TR" dirty="0"/>
          </a:p>
        </p:txBody>
      </p:sp>
    </p:spTree>
    <p:extLst>
      <p:ext uri="{BB962C8B-B14F-4D97-AF65-F5344CB8AC3E}">
        <p14:creationId xmlns:p14="http://schemas.microsoft.com/office/powerpoint/2010/main" val="4649328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1316" y="91440"/>
            <a:ext cx="11920451" cy="6683433"/>
          </a:xfrm>
        </p:spPr>
        <p:txBody>
          <a:bodyPr>
            <a:normAutofit/>
          </a:bodyPr>
          <a:lstStyle/>
          <a:p>
            <a:pPr marL="0" indent="0" algn="just">
              <a:buNone/>
            </a:pPr>
            <a:r>
              <a:rPr lang="tr-TR" sz="4400" dirty="0" err="1"/>
              <a:t>Oksinik</a:t>
            </a:r>
            <a:r>
              <a:rPr lang="tr-TR" sz="4400" dirty="0"/>
              <a:t> herbisit bitkiye girip canlı bir hücreye </a:t>
            </a:r>
            <a:r>
              <a:rPr lang="tr-TR" sz="4400" dirty="0" smtClean="0"/>
              <a:t>ulaştığında </a:t>
            </a:r>
            <a:r>
              <a:rPr lang="tr-TR" sz="4400" dirty="0" err="1"/>
              <a:t>oksinik</a:t>
            </a:r>
            <a:r>
              <a:rPr lang="tr-TR" sz="4400" dirty="0"/>
              <a:t> herbisitlerin bir reseptöre bağlandığı düşünülür. Bu, doğal hormon olan </a:t>
            </a:r>
            <a:r>
              <a:rPr lang="tr-TR" sz="4400" dirty="0" err="1"/>
              <a:t>IAA'yı</a:t>
            </a:r>
            <a:r>
              <a:rPr lang="tr-TR" sz="4400" dirty="0"/>
              <a:t> tanıyan aynı reseptördür ve bu </a:t>
            </a:r>
            <a:r>
              <a:rPr lang="tr-TR" sz="4400" dirty="0" smtClean="0"/>
              <a:t>bağlanma </a:t>
            </a:r>
            <a:r>
              <a:rPr lang="tr-TR" sz="4400" dirty="0"/>
              <a:t>hücrenin birkaç geni çalıştırması için bir sinyal görevi görür. </a:t>
            </a:r>
            <a:r>
              <a:rPr lang="tr-TR" sz="4400" dirty="0" err="1"/>
              <a:t>Oksinin</a:t>
            </a:r>
            <a:r>
              <a:rPr lang="tr-TR" sz="4400" dirty="0"/>
              <a:t> mevcut olduğu </a:t>
            </a:r>
            <a:r>
              <a:rPr lang="tr-TR" sz="4400" dirty="0" smtClean="0"/>
              <a:t>sinyali </a:t>
            </a:r>
            <a:r>
              <a:rPr lang="tr-TR" sz="4400" dirty="0"/>
              <a:t>belirli genlerin açılmasını söyleyen bir dizi ikincil yanıt veya mesaja neden olur. </a:t>
            </a:r>
          </a:p>
        </p:txBody>
      </p:sp>
    </p:spTree>
    <p:extLst>
      <p:ext uri="{BB962C8B-B14F-4D97-AF65-F5344CB8AC3E}">
        <p14:creationId xmlns:p14="http://schemas.microsoft.com/office/powerpoint/2010/main" val="41917857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76B5611-B849-ED4D-BFB7-F6D6676EB84B}"/>
              </a:ext>
            </a:extLst>
          </p:cNvPr>
          <p:cNvSpPr>
            <a:spLocks noGrp="1"/>
          </p:cNvSpPr>
          <p:nvPr>
            <p:ph idx="1"/>
          </p:nvPr>
        </p:nvSpPr>
        <p:spPr>
          <a:xfrm>
            <a:off x="199292" y="257908"/>
            <a:ext cx="11723077" cy="6400800"/>
          </a:xfrm>
        </p:spPr>
        <p:txBody>
          <a:bodyPr>
            <a:normAutofit/>
          </a:bodyPr>
          <a:lstStyle/>
          <a:p>
            <a:pPr marL="0" indent="0" algn="just">
              <a:buNone/>
            </a:pPr>
            <a:r>
              <a:rPr lang="tr-TR" sz="3900" dirty="0">
                <a:solidFill>
                  <a:srgbClr val="FF0000"/>
                </a:solidFill>
              </a:rPr>
              <a:t>Oksinler, </a:t>
            </a:r>
            <a:r>
              <a:rPr lang="tr-TR" sz="3900" dirty="0" err="1">
                <a:solidFill>
                  <a:srgbClr val="FF0000"/>
                </a:solidFill>
              </a:rPr>
              <a:t>sitokininler</a:t>
            </a:r>
            <a:r>
              <a:rPr lang="tr-TR" sz="3900" dirty="0">
                <a:solidFill>
                  <a:srgbClr val="FF0000"/>
                </a:solidFill>
              </a:rPr>
              <a:t>, </a:t>
            </a:r>
            <a:r>
              <a:rPr lang="tr-TR" sz="3900" dirty="0" err="1">
                <a:solidFill>
                  <a:srgbClr val="FF0000"/>
                </a:solidFill>
              </a:rPr>
              <a:t>gibberellinler</a:t>
            </a:r>
            <a:r>
              <a:rPr lang="tr-TR" sz="3900" dirty="0">
                <a:solidFill>
                  <a:srgbClr val="FF0000"/>
                </a:solidFill>
              </a:rPr>
              <a:t>, etilen, </a:t>
            </a:r>
            <a:r>
              <a:rPr lang="tr-TR" sz="3900" dirty="0" err="1">
                <a:solidFill>
                  <a:srgbClr val="FF0000"/>
                </a:solidFill>
              </a:rPr>
              <a:t>absisik</a:t>
            </a:r>
            <a:r>
              <a:rPr lang="tr-TR" sz="3900" dirty="0">
                <a:solidFill>
                  <a:srgbClr val="FF0000"/>
                </a:solidFill>
              </a:rPr>
              <a:t> asit ve </a:t>
            </a:r>
            <a:r>
              <a:rPr lang="tr-TR" sz="3900" dirty="0" err="1">
                <a:solidFill>
                  <a:srgbClr val="FF0000"/>
                </a:solidFill>
              </a:rPr>
              <a:t>poliaminler</a:t>
            </a:r>
            <a:r>
              <a:rPr lang="tr-TR" sz="3900" dirty="0">
                <a:solidFill>
                  <a:srgbClr val="FF0000"/>
                </a:solidFill>
              </a:rPr>
              <a:t> </a:t>
            </a:r>
            <a:r>
              <a:rPr lang="tr-TR" sz="3900" dirty="0" err="1" smtClean="0">
                <a:solidFill>
                  <a:srgbClr val="FF0000"/>
                </a:solidFill>
              </a:rPr>
              <a:t>şeklindek</a:t>
            </a:r>
            <a:r>
              <a:rPr lang="tr-TR" sz="3900" dirty="0" smtClean="0">
                <a:solidFill>
                  <a:srgbClr val="FF0000"/>
                </a:solidFill>
              </a:rPr>
              <a:t> </a:t>
            </a:r>
            <a:r>
              <a:rPr lang="tr-TR" sz="3900" dirty="0">
                <a:solidFill>
                  <a:srgbClr val="FF0000"/>
                </a:solidFill>
              </a:rPr>
              <a:t>bitki gelişimini etkileyen en az altı </a:t>
            </a:r>
            <a:r>
              <a:rPr lang="tr-TR" sz="3900" dirty="0" smtClean="0">
                <a:solidFill>
                  <a:srgbClr val="FF0000"/>
                </a:solidFill>
              </a:rPr>
              <a:t>hormon (büyüme düzenleyici) </a:t>
            </a:r>
            <a:r>
              <a:rPr lang="tr-TR" sz="3900" dirty="0">
                <a:solidFill>
                  <a:srgbClr val="FF0000"/>
                </a:solidFill>
              </a:rPr>
              <a:t>sınıfı vardır. </a:t>
            </a:r>
            <a:r>
              <a:rPr lang="tr-TR" sz="3900" dirty="0"/>
              <a:t>Bitki </a:t>
            </a:r>
            <a:r>
              <a:rPr lang="tr-TR" sz="3900" dirty="0" smtClean="0"/>
              <a:t>hormonları </a:t>
            </a:r>
            <a:r>
              <a:rPr lang="tr-TR" sz="3900" dirty="0"/>
              <a:t>çok düşük konsantrasyonda bir yerde üretilen ve başka bir yere </a:t>
            </a:r>
            <a:r>
              <a:rPr lang="tr-TR" sz="3900" dirty="0" smtClean="0"/>
              <a:t>taşınan kimyasallardır</a:t>
            </a:r>
            <a:r>
              <a:rPr lang="tr-TR" sz="3900" dirty="0"/>
              <a:t>. </a:t>
            </a:r>
          </a:p>
          <a:p>
            <a:pPr marL="0" indent="0" algn="just">
              <a:buNone/>
            </a:pPr>
            <a:r>
              <a:rPr lang="tr-TR" sz="3900" dirty="0"/>
              <a:t>Bu hormonlardan </a:t>
            </a:r>
            <a:r>
              <a:rPr lang="tr-TR" sz="3900" dirty="0" err="1" smtClean="0"/>
              <a:t>oksinler</a:t>
            </a:r>
            <a:r>
              <a:rPr lang="tr-TR" sz="3900" dirty="0" smtClean="0"/>
              <a:t> </a:t>
            </a:r>
            <a:r>
              <a:rPr lang="tr-TR" sz="3900" dirty="0"/>
              <a:t>bitki </a:t>
            </a:r>
            <a:r>
              <a:rPr lang="tr-TR" sz="3900" dirty="0" smtClean="0"/>
              <a:t>büyümesini uyarır</a:t>
            </a:r>
            <a:r>
              <a:rPr lang="tr-TR" sz="3900" dirty="0"/>
              <a:t>. </a:t>
            </a:r>
            <a:r>
              <a:rPr lang="tr-TR" sz="3900" dirty="0" err="1"/>
              <a:t>Oksin</a:t>
            </a:r>
            <a:r>
              <a:rPr lang="tr-TR" sz="3900" dirty="0"/>
              <a:t> adı genellikle </a:t>
            </a:r>
            <a:r>
              <a:rPr lang="tr-TR" sz="3900" dirty="0" err="1"/>
              <a:t>indolasetik</a:t>
            </a:r>
            <a:r>
              <a:rPr lang="tr-TR" sz="3900" dirty="0"/>
              <a:t> asidi (IAA) ifade eder, ancak başka aktif moleküller de vardır.</a:t>
            </a:r>
          </a:p>
          <a:p>
            <a:pPr marL="0" indent="0">
              <a:buNone/>
            </a:pPr>
            <a:endParaRPr lang="tr-TR" dirty="0"/>
          </a:p>
        </p:txBody>
      </p:sp>
    </p:spTree>
    <p:extLst>
      <p:ext uri="{BB962C8B-B14F-4D97-AF65-F5344CB8AC3E}">
        <p14:creationId xmlns:p14="http://schemas.microsoft.com/office/powerpoint/2010/main" val="13559132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127" y="91440"/>
            <a:ext cx="12020203" cy="6675120"/>
          </a:xfrm>
        </p:spPr>
        <p:txBody>
          <a:bodyPr>
            <a:normAutofit/>
          </a:bodyPr>
          <a:lstStyle/>
          <a:p>
            <a:pPr marL="0" indent="0" algn="just">
              <a:buNone/>
            </a:pPr>
            <a:r>
              <a:rPr lang="tr-TR" sz="4800" dirty="0"/>
              <a:t>Oksinlere verilen klasik bir tepki hücre uzamasıdır. Oksinler aslında hücre duvarı bölgesini gevşetmeye yardımcı olan bir geni indükler ve bu gevşeme gövdenin bir tarafında diğerine kıyasla farklı uzamaya neden olur ve </a:t>
            </a:r>
            <a:r>
              <a:rPr lang="tr-TR" sz="4800" dirty="0" err="1"/>
              <a:t>epinasti</a:t>
            </a:r>
            <a:r>
              <a:rPr lang="tr-TR" sz="4800" dirty="0"/>
              <a:t> olarak bilinen karakteristik bükülmeye neden olur. </a:t>
            </a:r>
          </a:p>
          <a:p>
            <a:pPr marL="0" indent="0" algn="just">
              <a:buNone/>
            </a:pPr>
            <a:endParaRPr lang="tr-TR" sz="4800" dirty="0"/>
          </a:p>
        </p:txBody>
      </p:sp>
    </p:spTree>
    <p:extLst>
      <p:ext uri="{BB962C8B-B14F-4D97-AF65-F5344CB8AC3E}">
        <p14:creationId xmlns:p14="http://schemas.microsoft.com/office/powerpoint/2010/main" val="14593851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9754" y="83127"/>
            <a:ext cx="11970326" cy="6675119"/>
          </a:xfrm>
        </p:spPr>
        <p:txBody>
          <a:bodyPr>
            <a:normAutofit/>
          </a:bodyPr>
          <a:lstStyle/>
          <a:p>
            <a:pPr marL="0" indent="0" algn="just">
              <a:buNone/>
            </a:pPr>
            <a:r>
              <a:rPr lang="tr-TR" sz="4000" dirty="0"/>
              <a:t>Oksinlerin açabileceği bir başka gen </a:t>
            </a:r>
            <a:r>
              <a:rPr lang="tr-TR" sz="4000" dirty="0" smtClean="0"/>
              <a:t>örneği </a:t>
            </a:r>
            <a:r>
              <a:rPr lang="tr-TR" sz="4000" dirty="0"/>
              <a:t>başka bir bitki hormonu olan etilenin sentezlenmesine yardımcı olan enzim a</a:t>
            </a:r>
            <a:r>
              <a:rPr lang="tr-TR" sz="4000" dirty="0" smtClean="0"/>
              <a:t>minosiklopropan-1-karboksilik </a:t>
            </a:r>
            <a:r>
              <a:rPr lang="tr-TR" sz="4000" dirty="0"/>
              <a:t>asit </a:t>
            </a:r>
            <a:r>
              <a:rPr lang="tr-TR" sz="4000" dirty="0" err="1"/>
              <a:t>sentaz</a:t>
            </a:r>
            <a:r>
              <a:rPr lang="tr-TR" sz="4000" dirty="0"/>
              <a:t> </a:t>
            </a:r>
            <a:r>
              <a:rPr lang="tr-TR" sz="4000" dirty="0" smtClean="0"/>
              <a:t>(</a:t>
            </a:r>
            <a:r>
              <a:rPr lang="tr-TR" sz="4000" dirty="0"/>
              <a:t>ACC </a:t>
            </a:r>
            <a:r>
              <a:rPr lang="tr-TR" sz="4000" dirty="0" err="1"/>
              <a:t>sentaz</a:t>
            </a:r>
            <a:r>
              <a:rPr lang="tr-TR" sz="4000" dirty="0"/>
              <a:t>) içindir. </a:t>
            </a:r>
            <a:r>
              <a:rPr lang="tr-TR" sz="4000" dirty="0" smtClean="0"/>
              <a:t>Etilen </a:t>
            </a:r>
            <a:r>
              <a:rPr lang="tr-TR" sz="4000" dirty="0" err="1"/>
              <a:t>epinastiye</a:t>
            </a:r>
            <a:r>
              <a:rPr lang="tr-TR" sz="4000" dirty="0"/>
              <a:t> veya </a:t>
            </a:r>
            <a:r>
              <a:rPr lang="tr-TR" sz="4000" dirty="0" smtClean="0"/>
              <a:t>bükülme </a:t>
            </a:r>
            <a:r>
              <a:rPr lang="tr-TR" sz="4000" dirty="0"/>
              <a:t>ve kıvrılmaya neden olduğu için bitki </a:t>
            </a:r>
            <a:r>
              <a:rPr lang="tr-TR" sz="4000" dirty="0" err="1"/>
              <a:t>zararlanmasında</a:t>
            </a:r>
            <a:r>
              <a:rPr lang="tr-TR" sz="4000" dirty="0"/>
              <a:t> rol oynayabilir. </a:t>
            </a:r>
            <a:r>
              <a:rPr lang="tr-TR" sz="4000" dirty="0" smtClean="0"/>
              <a:t>Etilen hassas bitkilerde yine bir hormon olan </a:t>
            </a:r>
            <a:r>
              <a:rPr lang="tr-TR" sz="4000" dirty="0" err="1" smtClean="0"/>
              <a:t>absisik</a:t>
            </a:r>
            <a:r>
              <a:rPr lang="tr-TR" sz="4000" dirty="0" smtClean="0"/>
              <a:t> asit üretimini de başlatabilir. </a:t>
            </a:r>
            <a:endParaRPr lang="tr-TR" sz="4000" dirty="0"/>
          </a:p>
        </p:txBody>
      </p:sp>
    </p:spTree>
    <p:extLst>
      <p:ext uri="{BB962C8B-B14F-4D97-AF65-F5344CB8AC3E}">
        <p14:creationId xmlns:p14="http://schemas.microsoft.com/office/powerpoint/2010/main" val="33149169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1440" y="99753"/>
            <a:ext cx="12003578" cy="6683431"/>
          </a:xfrm>
        </p:spPr>
        <p:txBody>
          <a:bodyPr/>
          <a:lstStyle/>
          <a:p>
            <a:pPr marL="0" indent="0" algn="just">
              <a:buNone/>
            </a:pPr>
            <a:r>
              <a:rPr lang="tr-TR" sz="4000" dirty="0"/>
              <a:t>Absisik asit </a:t>
            </a:r>
            <a:r>
              <a:rPr lang="tr-TR" sz="4000" dirty="0" err="1"/>
              <a:t>stomaları</a:t>
            </a:r>
            <a:r>
              <a:rPr lang="tr-TR" sz="4000" dirty="0"/>
              <a:t> kapatacak ve bitki fotosentez için karbondioksite erişemeyecektir. Etilen sentez yolunun bir başka yan ürünü de hassas dar yapraklılara zarar veren siyanürdür. Ancak bazı bitki türleri etilene duyarsızdır; bu nedenle henüz hiçbir işlevi tam bilinmeyen </a:t>
            </a:r>
            <a:r>
              <a:rPr lang="tr-TR" sz="4000" dirty="0" err="1"/>
              <a:t>oksinik</a:t>
            </a:r>
            <a:r>
              <a:rPr lang="tr-TR" sz="4000" dirty="0"/>
              <a:t> herbisitler tarafından indüklenen diğer genler muhtemelen bitki hasarından sorumludur. </a:t>
            </a:r>
          </a:p>
          <a:p>
            <a:pPr marL="0" indent="0">
              <a:buNone/>
            </a:pPr>
            <a:endParaRPr lang="tr-TR" dirty="0"/>
          </a:p>
        </p:txBody>
      </p:sp>
    </p:spTree>
    <p:extLst>
      <p:ext uri="{BB962C8B-B14F-4D97-AF65-F5344CB8AC3E}">
        <p14:creationId xmlns:p14="http://schemas.microsoft.com/office/powerpoint/2010/main" val="31214764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F7B4DB3-6DC5-EB43-B508-4BE27DC3FF23}"/>
              </a:ext>
            </a:extLst>
          </p:cNvPr>
          <p:cNvSpPr>
            <a:spLocks noGrp="1"/>
          </p:cNvSpPr>
          <p:nvPr>
            <p:ph idx="1"/>
          </p:nvPr>
        </p:nvSpPr>
        <p:spPr>
          <a:xfrm>
            <a:off x="128954" y="140677"/>
            <a:ext cx="11887200" cy="6576645"/>
          </a:xfrm>
        </p:spPr>
        <p:txBody>
          <a:bodyPr>
            <a:noAutofit/>
          </a:bodyPr>
          <a:lstStyle/>
          <a:p>
            <a:pPr marL="0" indent="0" algn="just">
              <a:buNone/>
            </a:pPr>
            <a:r>
              <a:rPr lang="tr-TR" sz="4400" dirty="0"/>
              <a:t>Büyüme düzenleyici herbisitler topraktan bitki kökleri tarafından </a:t>
            </a:r>
            <a:r>
              <a:rPr lang="tr-TR" sz="4400" dirty="0" err="1"/>
              <a:t>absorbe</a:t>
            </a:r>
            <a:r>
              <a:rPr lang="tr-TR" sz="4400" dirty="0"/>
              <a:t> edilebilir, ancak bu bileşiklerin </a:t>
            </a:r>
            <a:r>
              <a:rPr lang="tr-TR" sz="4400" dirty="0" smtClean="0"/>
              <a:t>çoğu </a:t>
            </a:r>
            <a:r>
              <a:rPr lang="tr-TR" sz="4400" dirty="0"/>
              <a:t>çıkış sonrası uygulanır. </a:t>
            </a:r>
            <a:r>
              <a:rPr lang="tr-TR" sz="4400" dirty="0" smtClean="0"/>
              <a:t>Taşınma aktif </a:t>
            </a:r>
            <a:r>
              <a:rPr lang="tr-TR" sz="4400" dirty="0"/>
              <a:t>büyüme </a:t>
            </a:r>
            <a:r>
              <a:rPr lang="tr-TR" sz="4400" dirty="0" smtClean="0"/>
              <a:t>bölgelerine doğru </a:t>
            </a:r>
            <a:r>
              <a:rPr lang="tr-TR" sz="4400" dirty="0"/>
              <a:t>hem </a:t>
            </a:r>
            <a:r>
              <a:rPr lang="tr-TR" sz="4400" dirty="0" err="1"/>
              <a:t>ksilem</a:t>
            </a:r>
            <a:r>
              <a:rPr lang="tr-TR" sz="4400" dirty="0"/>
              <a:t> hem de </a:t>
            </a:r>
            <a:r>
              <a:rPr lang="tr-TR" sz="4400" dirty="0" err="1"/>
              <a:t>floemde</a:t>
            </a:r>
            <a:r>
              <a:rPr lang="tr-TR" sz="4400" dirty="0"/>
              <a:t> olabilir, ancak bu herbisitlerin faaliyeti sürgün sisteminde lokalize olma eğilimlidir. </a:t>
            </a:r>
          </a:p>
        </p:txBody>
      </p:sp>
    </p:spTree>
    <p:extLst>
      <p:ext uri="{BB962C8B-B14F-4D97-AF65-F5344CB8AC3E}">
        <p14:creationId xmlns:p14="http://schemas.microsoft.com/office/powerpoint/2010/main" val="27141036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1440" y="83127"/>
            <a:ext cx="11995265" cy="6691745"/>
          </a:xfrm>
        </p:spPr>
        <p:txBody>
          <a:bodyPr/>
          <a:lstStyle/>
          <a:p>
            <a:pPr marL="0" indent="0" algn="just">
              <a:buNone/>
            </a:pPr>
            <a:r>
              <a:rPr lang="tr-TR" sz="4800" b="1" dirty="0"/>
              <a:t>Selektif olarak geniş yapraklı otları kontrol ederler, ancak yanlış zamanda uygulanırsa tahıllara da zarar verebilirler. Bu herbisitler hızlı hücre bölünmesi (kardeşleşme, çiçeklenme) veya hızlı büyüme (yüksek sıcaklıklar ve yüksek toprak nemi) sırasında uygulanırsa tahıllar zarar görebilir. </a:t>
            </a:r>
            <a:endParaRPr lang="tr-TR" sz="4800" dirty="0"/>
          </a:p>
          <a:p>
            <a:pPr marL="0" indent="0">
              <a:buNone/>
            </a:pPr>
            <a:endParaRPr lang="tr-TR" dirty="0"/>
          </a:p>
        </p:txBody>
      </p:sp>
    </p:spTree>
    <p:extLst>
      <p:ext uri="{BB962C8B-B14F-4D97-AF65-F5344CB8AC3E}">
        <p14:creationId xmlns:p14="http://schemas.microsoft.com/office/powerpoint/2010/main" val="28009941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A16E018-0BE7-1A4F-B08C-274D81BE37B7}"/>
              </a:ext>
            </a:extLst>
          </p:cNvPr>
          <p:cNvSpPr>
            <a:spLocks noGrp="1"/>
          </p:cNvSpPr>
          <p:nvPr>
            <p:ph idx="1"/>
          </p:nvPr>
        </p:nvSpPr>
        <p:spPr>
          <a:xfrm>
            <a:off x="128954" y="222738"/>
            <a:ext cx="11945815" cy="6447693"/>
          </a:xfrm>
        </p:spPr>
        <p:txBody>
          <a:bodyPr/>
          <a:lstStyle/>
          <a:p>
            <a:pPr marL="0" indent="0" algn="just">
              <a:buNone/>
            </a:pPr>
            <a:r>
              <a:rPr lang="tr-TR" sz="5400" dirty="0" smtClean="0"/>
              <a:t>Bu grup herbisitlerden MCPA </a:t>
            </a:r>
            <a:r>
              <a:rPr lang="tr-TR" sz="5400" dirty="0"/>
              <a:t>ile 2,4-D’nin kullanımları benzerdir ve performansları neredeyse aynıdır. MCPA toprakta 2-3 ay kalırken, 2,4-D için bu süre yaklaşık bir aydır. </a:t>
            </a:r>
          </a:p>
          <a:p>
            <a:pPr marL="0" indent="0" algn="just">
              <a:buNone/>
            </a:pPr>
            <a:endParaRPr lang="tr-TR" sz="5400" dirty="0"/>
          </a:p>
          <a:p>
            <a:pPr marL="0" indent="0" algn="just">
              <a:buNone/>
            </a:pPr>
            <a:endParaRPr lang="tr-TR" dirty="0"/>
          </a:p>
          <a:p>
            <a:pPr marL="0" indent="0">
              <a:buNone/>
            </a:pPr>
            <a:endParaRPr lang="tr-TR" dirty="0"/>
          </a:p>
        </p:txBody>
      </p:sp>
    </p:spTree>
    <p:extLst>
      <p:ext uri="{BB962C8B-B14F-4D97-AF65-F5344CB8AC3E}">
        <p14:creationId xmlns:p14="http://schemas.microsoft.com/office/powerpoint/2010/main" val="4272920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ABA8FB4-10AE-FD44-9BF3-D7EA7471FD5A}"/>
              </a:ext>
            </a:extLst>
          </p:cNvPr>
          <p:cNvSpPr>
            <a:spLocks noGrp="1"/>
          </p:cNvSpPr>
          <p:nvPr>
            <p:ph idx="1"/>
          </p:nvPr>
        </p:nvSpPr>
        <p:spPr>
          <a:xfrm>
            <a:off x="105508" y="105508"/>
            <a:ext cx="11969261" cy="6600092"/>
          </a:xfrm>
        </p:spPr>
        <p:txBody>
          <a:bodyPr>
            <a:normAutofit/>
          </a:bodyPr>
          <a:lstStyle/>
          <a:p>
            <a:pPr marL="0" indent="0">
              <a:buNone/>
            </a:pPr>
            <a:r>
              <a:rPr lang="tr-TR" sz="4400" b="1" dirty="0" err="1"/>
              <a:t>Arilalifatik</a:t>
            </a:r>
            <a:r>
              <a:rPr lang="tr-TR" sz="4400" b="1" dirty="0"/>
              <a:t> veya </a:t>
            </a:r>
            <a:r>
              <a:rPr lang="tr-TR" sz="4400" b="1" dirty="0" err="1"/>
              <a:t>Benzoik</a:t>
            </a:r>
            <a:r>
              <a:rPr lang="tr-TR" sz="4400" b="1" dirty="0"/>
              <a:t> Asitler (</a:t>
            </a:r>
            <a:r>
              <a:rPr lang="tr-TR" sz="4400" b="1" dirty="0" err="1"/>
              <a:t>Arylaliphatic</a:t>
            </a:r>
            <a:r>
              <a:rPr lang="tr-TR" sz="4400" b="1" dirty="0"/>
              <a:t> veya </a:t>
            </a:r>
            <a:r>
              <a:rPr lang="tr-TR" sz="4400" b="1" dirty="0" err="1"/>
              <a:t>Benzoic</a:t>
            </a:r>
            <a:r>
              <a:rPr lang="tr-TR" sz="4400" b="1" dirty="0"/>
              <a:t> </a:t>
            </a:r>
            <a:r>
              <a:rPr lang="tr-TR" sz="4400" b="1" dirty="0" err="1"/>
              <a:t>Acids</a:t>
            </a:r>
            <a:r>
              <a:rPr lang="tr-TR" sz="4400" b="1" dirty="0"/>
              <a:t>)</a:t>
            </a:r>
            <a:endParaRPr lang="tr-TR" sz="4400" dirty="0"/>
          </a:p>
          <a:p>
            <a:pPr marL="0" indent="0" algn="just">
              <a:buNone/>
            </a:pPr>
            <a:r>
              <a:rPr lang="tr-TR" sz="4400" dirty="0" err="1"/>
              <a:t>Dicamba</a:t>
            </a:r>
            <a:r>
              <a:rPr lang="tr-TR" sz="4400" dirty="0"/>
              <a:t>, 2,4-D'ye benzer bir yabancı ot kontrol spektrumuna sahip bir büyüme düzenleyicidir, ancak birçok yabancı ot üzerinde daha düşük oranlarda etkilidir ve 2,4-D'nin iyi kontrol etmediği çok yıllık yabancı otlar üzerinde daha etkilidir. </a:t>
            </a:r>
          </a:p>
        </p:txBody>
      </p:sp>
    </p:spTree>
    <p:extLst>
      <p:ext uri="{BB962C8B-B14F-4D97-AF65-F5344CB8AC3E}">
        <p14:creationId xmlns:p14="http://schemas.microsoft.com/office/powerpoint/2010/main" val="15146880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4816" y="108065"/>
            <a:ext cx="12003578" cy="6675119"/>
          </a:xfrm>
        </p:spPr>
        <p:txBody>
          <a:bodyPr>
            <a:normAutofit lnSpcReduction="10000"/>
          </a:bodyPr>
          <a:lstStyle/>
          <a:p>
            <a:pPr marL="0" indent="0" algn="just">
              <a:buNone/>
            </a:pPr>
            <a:r>
              <a:rPr lang="tr-TR" sz="4000" dirty="0"/>
              <a:t>2,4-D ve diğer </a:t>
            </a:r>
            <a:r>
              <a:rPr lang="tr-TR" sz="4000" dirty="0" err="1"/>
              <a:t>fenoksi</a:t>
            </a:r>
            <a:r>
              <a:rPr lang="tr-TR" sz="4000" dirty="0"/>
              <a:t> herbisitlerden daha fazla yaprak aktivitesine sahiptir ve genellikle küçük tahıllarda ve çim bitkilerinde yabancı ot kontrolü için bunlardan bir veya daha fazlası ile kombinasyon halinde kullanılır. Yabani hardalı (</a:t>
            </a:r>
            <a:r>
              <a:rPr lang="tr-TR" sz="4000" i="1" dirty="0" err="1"/>
              <a:t>Sinapis</a:t>
            </a:r>
            <a:r>
              <a:rPr lang="tr-TR" sz="4000" i="1" dirty="0"/>
              <a:t> </a:t>
            </a:r>
            <a:r>
              <a:rPr lang="tr-TR" sz="4000" i="1" dirty="0" err="1"/>
              <a:t>arvensis</a:t>
            </a:r>
            <a:r>
              <a:rPr lang="tr-TR" sz="4000" dirty="0"/>
              <a:t>)  iyi kontrol etmez, ancak </a:t>
            </a:r>
            <a:r>
              <a:rPr lang="tr-TR" sz="4000" dirty="0" err="1"/>
              <a:t>fenoksi</a:t>
            </a:r>
            <a:r>
              <a:rPr lang="tr-TR" sz="4000" dirty="0"/>
              <a:t> asitlerin iyi kontrol edemediği </a:t>
            </a:r>
            <a:r>
              <a:rPr lang="tr-TR" sz="4000" dirty="0" err="1"/>
              <a:t>Poligonaceae</a:t>
            </a:r>
            <a:r>
              <a:rPr lang="tr-TR" sz="4000" dirty="0"/>
              <a:t> türleri üzerinde çok etkilidir. Bu, kombinasyon mantığının bir parçasıdır. </a:t>
            </a:r>
            <a:r>
              <a:rPr lang="tr-TR" sz="4000" dirty="0" smtClean="0"/>
              <a:t>Bu herbisitler toprakta </a:t>
            </a:r>
            <a:r>
              <a:rPr lang="tr-TR" sz="4000" dirty="0" err="1"/>
              <a:t>fenoksi</a:t>
            </a:r>
            <a:r>
              <a:rPr lang="tr-TR" sz="4000" dirty="0"/>
              <a:t> asitlerden daha uzun süre kalmaktadır. </a:t>
            </a:r>
          </a:p>
          <a:p>
            <a:pPr marL="0" indent="0" algn="just">
              <a:buNone/>
            </a:pPr>
            <a:endParaRPr lang="tr-TR" sz="4000" dirty="0"/>
          </a:p>
        </p:txBody>
      </p:sp>
    </p:spTree>
    <p:extLst>
      <p:ext uri="{BB962C8B-B14F-4D97-AF65-F5344CB8AC3E}">
        <p14:creationId xmlns:p14="http://schemas.microsoft.com/office/powerpoint/2010/main" val="38805444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43423B0-AD25-434F-8797-8F2F9726C137}"/>
              </a:ext>
            </a:extLst>
          </p:cNvPr>
          <p:cNvSpPr>
            <a:spLocks noGrp="1"/>
          </p:cNvSpPr>
          <p:nvPr>
            <p:ph idx="1"/>
          </p:nvPr>
        </p:nvSpPr>
        <p:spPr>
          <a:xfrm>
            <a:off x="140677" y="199292"/>
            <a:ext cx="11934091" cy="6494585"/>
          </a:xfrm>
        </p:spPr>
        <p:txBody>
          <a:bodyPr>
            <a:normAutofit/>
          </a:bodyPr>
          <a:lstStyle/>
          <a:p>
            <a:pPr marL="0" indent="0" algn="just">
              <a:buNone/>
            </a:pPr>
            <a:r>
              <a:rPr lang="tr-TR" sz="4000" b="1" dirty="0" err="1"/>
              <a:t>Piridinkarboksilik</a:t>
            </a:r>
            <a:r>
              <a:rPr lang="tr-TR" sz="4000" b="1" dirty="0"/>
              <a:t> veya </a:t>
            </a:r>
            <a:r>
              <a:rPr lang="tr-TR" sz="4000" b="1" dirty="0" err="1"/>
              <a:t>Pikolinik</a:t>
            </a:r>
            <a:r>
              <a:rPr lang="tr-TR" sz="4000" b="1" dirty="0"/>
              <a:t> Asitler (</a:t>
            </a:r>
            <a:r>
              <a:rPr lang="tr-TR" sz="4000" b="1" dirty="0" err="1"/>
              <a:t>Pyridinecarboxylic</a:t>
            </a:r>
            <a:r>
              <a:rPr lang="tr-TR" sz="4000" b="1" dirty="0"/>
              <a:t> veya </a:t>
            </a:r>
            <a:r>
              <a:rPr lang="tr-TR" sz="4000" b="1" dirty="0" err="1"/>
              <a:t>Picolinic</a:t>
            </a:r>
            <a:r>
              <a:rPr lang="tr-TR" sz="4000" b="1" dirty="0"/>
              <a:t> </a:t>
            </a:r>
            <a:r>
              <a:rPr lang="tr-TR" sz="4000" b="1" dirty="0" err="1"/>
              <a:t>Acids</a:t>
            </a:r>
            <a:r>
              <a:rPr lang="tr-TR" sz="4000" b="1" dirty="0"/>
              <a:t>)</a:t>
            </a:r>
            <a:endParaRPr lang="tr-TR" sz="4000" dirty="0"/>
          </a:p>
          <a:p>
            <a:pPr marL="0" indent="0" algn="just">
              <a:buNone/>
            </a:pPr>
            <a:r>
              <a:rPr lang="tr-TR" sz="4000" dirty="0" err="1"/>
              <a:t>Pikolinik</a:t>
            </a:r>
            <a:r>
              <a:rPr lang="tr-TR" sz="4000" dirty="0"/>
              <a:t> asit herbisitlerinin gelişimi ilginç bir hikayedir. Dow </a:t>
            </a:r>
            <a:r>
              <a:rPr lang="tr-TR" sz="4000" dirty="0" err="1"/>
              <a:t>Chemical</a:t>
            </a:r>
            <a:r>
              <a:rPr lang="tr-TR" sz="4000" dirty="0"/>
              <a:t> Şirketinde bilim insanları toprakta </a:t>
            </a:r>
            <a:r>
              <a:rPr lang="tr-TR" sz="4000" dirty="0" err="1"/>
              <a:t>nitrifikasyonu</a:t>
            </a:r>
            <a:r>
              <a:rPr lang="tr-TR" sz="4000" dirty="0"/>
              <a:t> </a:t>
            </a:r>
            <a:r>
              <a:rPr lang="tr-TR" sz="4000" dirty="0" err="1"/>
              <a:t>inhibe</a:t>
            </a:r>
            <a:r>
              <a:rPr lang="tr-TR" sz="4000" dirty="0"/>
              <a:t> etmek üzere </a:t>
            </a:r>
            <a:r>
              <a:rPr lang="tr-TR" sz="4000" dirty="0" err="1"/>
              <a:t>piridin</a:t>
            </a:r>
            <a:r>
              <a:rPr lang="tr-TR" sz="4000" dirty="0"/>
              <a:t> (</a:t>
            </a:r>
            <a:r>
              <a:rPr lang="tr-TR" sz="4000" dirty="0" err="1"/>
              <a:t>pyridine</a:t>
            </a:r>
            <a:r>
              <a:rPr lang="tr-TR" sz="4000" dirty="0"/>
              <a:t>) bazlı bir yapıyla çalışıyorlardı. Nitrifikasyon amonyumun bitkiler tarafından alınabilir bir form olan nitrata dönüşüm işlemidir. </a:t>
            </a:r>
          </a:p>
        </p:txBody>
      </p:sp>
    </p:spTree>
    <p:extLst>
      <p:ext uri="{BB962C8B-B14F-4D97-AF65-F5344CB8AC3E}">
        <p14:creationId xmlns:p14="http://schemas.microsoft.com/office/powerpoint/2010/main" val="41853832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8190" y="83127"/>
            <a:ext cx="12036828" cy="6691745"/>
          </a:xfrm>
        </p:spPr>
        <p:txBody>
          <a:bodyPr/>
          <a:lstStyle/>
          <a:p>
            <a:pPr marL="0" indent="0" algn="just">
              <a:buNone/>
            </a:pPr>
            <a:r>
              <a:rPr lang="tr-TR" sz="4000" dirty="0"/>
              <a:t>Nitrifikasyon birçok toprakta kolaylıkla gerçekleşir ve </a:t>
            </a:r>
            <a:r>
              <a:rPr lang="tr-TR" sz="4000" dirty="0" smtClean="0"/>
              <a:t>istenir. </a:t>
            </a:r>
            <a:r>
              <a:rPr lang="tr-TR" sz="4000" dirty="0"/>
              <a:t>Nitrat iyonları bitkiler tarafından kolaylıkla alınır, fakat toprakta yıkanabilirler. Bu nedenle </a:t>
            </a:r>
            <a:r>
              <a:rPr lang="tr-TR" sz="4000" dirty="0" err="1"/>
              <a:t>nitrifikasyon</a:t>
            </a:r>
            <a:r>
              <a:rPr lang="tr-TR" sz="4000" dirty="0"/>
              <a:t> durdurulmadan yavaşlatılabilirse toprakta yıkanma azalacak ve bitkinin azotu kullanılabilirliği korunacak veya artacaktır. Bilim adamları burada gösterilen yapıyla çalışıyor ve bunu amonyum gübreleriyle birlikte uyguluyorlardı. </a:t>
            </a:r>
          </a:p>
          <a:p>
            <a:pPr marL="0" indent="0">
              <a:buNone/>
            </a:pPr>
            <a:endParaRPr lang="tr-TR" dirty="0"/>
          </a:p>
        </p:txBody>
      </p:sp>
    </p:spTree>
    <p:extLst>
      <p:ext uri="{BB962C8B-B14F-4D97-AF65-F5344CB8AC3E}">
        <p14:creationId xmlns:p14="http://schemas.microsoft.com/office/powerpoint/2010/main" val="33101905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1440" y="124692"/>
            <a:ext cx="12011891" cy="6641868"/>
          </a:xfrm>
        </p:spPr>
        <p:txBody>
          <a:bodyPr>
            <a:normAutofit/>
          </a:bodyPr>
          <a:lstStyle/>
          <a:p>
            <a:pPr marL="0" indent="0" algn="just">
              <a:buNone/>
            </a:pPr>
            <a:r>
              <a:rPr lang="tr-TR" sz="2900" dirty="0" err="1"/>
              <a:t>Oksinik</a:t>
            </a:r>
            <a:r>
              <a:rPr lang="tr-TR" sz="2900" dirty="0"/>
              <a:t> herbisitler arasındaki ortak özellikler şunlardır:</a:t>
            </a:r>
          </a:p>
          <a:p>
            <a:pPr marL="0" indent="0" algn="just">
              <a:buNone/>
            </a:pPr>
            <a:r>
              <a:rPr lang="tr-TR" sz="2900" dirty="0"/>
              <a:t>1.  Dar yapraklı bitki yetiştiriciliğindeki geniş yapraklı yabancı otların kontrolü için çıkış sonrası uygulanırlar,</a:t>
            </a:r>
          </a:p>
          <a:p>
            <a:pPr marL="0" indent="0" algn="just">
              <a:buNone/>
            </a:pPr>
            <a:r>
              <a:rPr lang="tr-TR" sz="2900" dirty="0"/>
              <a:t>2. Topraktaki kalıntı aktiviteleri herbisitten herbisite değişiklik gösterir,</a:t>
            </a:r>
          </a:p>
          <a:p>
            <a:pPr marL="0" indent="0" algn="just">
              <a:buNone/>
            </a:pPr>
            <a:r>
              <a:rPr lang="tr-TR" sz="2900" dirty="0"/>
              <a:t>3. Bazıları uçucudur, </a:t>
            </a:r>
          </a:p>
          <a:p>
            <a:pPr marL="0" indent="0" algn="just">
              <a:buNone/>
            </a:pPr>
            <a:r>
              <a:rPr lang="tr-TR" sz="2900" dirty="0"/>
              <a:t>4. Yapraklardan veya köklerden büyüme noktalarına hareket ederler,</a:t>
            </a:r>
          </a:p>
          <a:p>
            <a:pPr marL="0" indent="0" algn="just">
              <a:buNone/>
            </a:pPr>
            <a:r>
              <a:rPr lang="tr-TR" sz="2900" dirty="0"/>
              <a:t>5. Toleranslı dar yapraklılardaki otlardaki seçicilik, </a:t>
            </a:r>
            <a:r>
              <a:rPr lang="tr-TR" sz="2900" dirty="0" smtClean="0"/>
              <a:t>sınırlı taşınma, </a:t>
            </a:r>
            <a:r>
              <a:rPr lang="tr-TR" sz="2900" dirty="0"/>
              <a:t>gelişmiş metabolizma ve </a:t>
            </a:r>
            <a:r>
              <a:rPr lang="tr-TR" sz="2900" dirty="0" err="1"/>
              <a:t>vasküler</a:t>
            </a:r>
            <a:r>
              <a:rPr lang="tr-TR" sz="2900" dirty="0"/>
              <a:t> </a:t>
            </a:r>
            <a:r>
              <a:rPr lang="tr-TR" sz="2900" dirty="0" err="1"/>
              <a:t>kambiyum</a:t>
            </a:r>
            <a:r>
              <a:rPr lang="tr-TR" sz="2900" dirty="0"/>
              <a:t> eksikliğinden kaynaklanmaktadır. Geniş yapraklı türlerdeki seçicilik de herbisitin </a:t>
            </a:r>
            <a:r>
              <a:rPr lang="tr-TR" sz="2900" dirty="0" err="1"/>
              <a:t>toksik</a:t>
            </a:r>
            <a:r>
              <a:rPr lang="tr-TR" sz="2900" dirty="0"/>
              <a:t> olmayan bir forma </a:t>
            </a:r>
            <a:r>
              <a:rPr lang="tr-TR" sz="2900" dirty="0" err="1"/>
              <a:t>metabolize</a:t>
            </a:r>
            <a:r>
              <a:rPr lang="tr-TR" sz="2900" dirty="0"/>
              <a:t> olmasından (dönüşmesinden) kaynaklanmaktadır.</a:t>
            </a:r>
          </a:p>
          <a:p>
            <a:pPr marL="0" indent="0" algn="just">
              <a:buNone/>
            </a:pPr>
            <a:endParaRPr lang="tr-TR" sz="2800" dirty="0"/>
          </a:p>
        </p:txBody>
      </p:sp>
    </p:spTree>
    <p:extLst>
      <p:ext uri="{BB962C8B-B14F-4D97-AF65-F5344CB8AC3E}">
        <p14:creationId xmlns:p14="http://schemas.microsoft.com/office/powerpoint/2010/main" val="85203035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1893811-1658-384C-B548-1FA4FEC9FECF}"/>
              </a:ext>
            </a:extLst>
          </p:cNvPr>
          <p:cNvSpPr>
            <a:spLocks noGrp="1"/>
          </p:cNvSpPr>
          <p:nvPr>
            <p:ph idx="1"/>
          </p:nvPr>
        </p:nvSpPr>
        <p:spPr>
          <a:xfrm>
            <a:off x="140678" y="140677"/>
            <a:ext cx="11934092" cy="6576645"/>
          </a:xfrm>
        </p:spPr>
        <p:txBody>
          <a:bodyPr>
            <a:normAutofit lnSpcReduction="10000"/>
          </a:bodyPr>
          <a:lstStyle/>
          <a:p>
            <a:pPr marL="0" indent="0" algn="just">
              <a:buNone/>
            </a:pPr>
            <a:r>
              <a:rPr lang="tr-TR" sz="4400" dirty="0"/>
              <a:t>Amonyumlu gübrenin varlığı 4 pozisyonunu amine edecek mikroorganizmalar için bunu mümkün kılmıştır. Toprak mikroorganizmalarınca </a:t>
            </a:r>
            <a:r>
              <a:rPr lang="tr-TR" sz="4400" dirty="0" err="1"/>
              <a:t>triklorometil</a:t>
            </a:r>
            <a:r>
              <a:rPr lang="tr-TR" sz="4400" dirty="0"/>
              <a:t> (</a:t>
            </a:r>
            <a:r>
              <a:rPr lang="tr-TR" sz="4400" dirty="0" err="1"/>
              <a:t>trichloromethyl</a:t>
            </a:r>
            <a:r>
              <a:rPr lang="tr-TR" sz="4400" dirty="0"/>
              <a:t>) grubunun </a:t>
            </a:r>
            <a:r>
              <a:rPr lang="tr-TR" sz="4400" dirty="0" err="1"/>
              <a:t>karboksilasyonu</a:t>
            </a:r>
            <a:r>
              <a:rPr lang="tr-TR" sz="4400" dirty="0"/>
              <a:t> bir herbisit olan </a:t>
            </a:r>
            <a:r>
              <a:rPr lang="tr-TR" sz="4400" dirty="0" err="1"/>
              <a:t>picloram’a</a:t>
            </a:r>
            <a:r>
              <a:rPr lang="tr-TR" sz="4400" dirty="0"/>
              <a:t> yol açmıştır. Bilim insanları bitkilerin ölmeleri gerekmeyen yerlerde öldüğünü gördüler ve çalışmalarını </a:t>
            </a:r>
            <a:r>
              <a:rPr lang="tr-TR" sz="4400" dirty="0" smtClean="0"/>
              <a:t>inceleyerek </a:t>
            </a:r>
            <a:r>
              <a:rPr lang="tr-TR" sz="4400" dirty="0"/>
              <a:t>bir </a:t>
            </a:r>
            <a:r>
              <a:rPr lang="tr-TR" sz="4400" dirty="0" err="1"/>
              <a:t>nitrifik</a:t>
            </a:r>
            <a:r>
              <a:rPr lang="tr-TR" sz="4400" dirty="0"/>
              <a:t> katyon inhibitörü ararken bir herbisit keşfetmiş oldular. </a:t>
            </a:r>
          </a:p>
          <a:p>
            <a:pPr marL="0" indent="0">
              <a:buNone/>
            </a:pPr>
            <a:endParaRPr lang="tr-TR" dirty="0"/>
          </a:p>
        </p:txBody>
      </p:sp>
    </p:spTree>
    <p:extLst>
      <p:ext uri="{BB962C8B-B14F-4D97-AF65-F5344CB8AC3E}">
        <p14:creationId xmlns:p14="http://schemas.microsoft.com/office/powerpoint/2010/main" val="37239252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9D7704E-0458-DE4B-9CF0-847B882453D8}"/>
              </a:ext>
            </a:extLst>
          </p:cNvPr>
          <p:cNvSpPr>
            <a:spLocks noGrp="1"/>
          </p:cNvSpPr>
          <p:nvPr>
            <p:ph idx="1"/>
          </p:nvPr>
        </p:nvSpPr>
        <p:spPr>
          <a:xfrm>
            <a:off x="140678" y="175846"/>
            <a:ext cx="11898922" cy="6541477"/>
          </a:xfrm>
        </p:spPr>
        <p:txBody>
          <a:bodyPr>
            <a:normAutofit/>
          </a:bodyPr>
          <a:lstStyle/>
          <a:p>
            <a:pPr marL="0" indent="0" algn="just">
              <a:buNone/>
            </a:pPr>
            <a:r>
              <a:rPr lang="tr-TR" sz="4400" dirty="0"/>
              <a:t>Bunlar kimyasal olarak diğer büyüme düzenleyici herbisitlere benzer, ancak bunlarla doğrudan ilişkili değildir. </a:t>
            </a:r>
            <a:r>
              <a:rPr lang="tr-TR" sz="4400" dirty="0" err="1"/>
              <a:t>Pikolinik</a:t>
            </a:r>
            <a:r>
              <a:rPr lang="tr-TR" sz="4400" dirty="0"/>
              <a:t> </a:t>
            </a:r>
            <a:r>
              <a:rPr lang="tr-TR" sz="4400" dirty="0" smtClean="0"/>
              <a:t>asitler </a:t>
            </a:r>
            <a:r>
              <a:rPr lang="tr-TR" sz="4400" dirty="0" err="1"/>
              <a:t>epinastiye</a:t>
            </a:r>
            <a:r>
              <a:rPr lang="tr-TR" sz="4400" dirty="0"/>
              <a:t> yol açarlar ve büyüme düzenleyicilere özgü diğer </a:t>
            </a:r>
            <a:r>
              <a:rPr lang="tr-TR" sz="4400" dirty="0" err="1"/>
              <a:t>simptomlara</a:t>
            </a:r>
            <a:r>
              <a:rPr lang="tr-TR" sz="4400" dirty="0"/>
              <a:t> da sebep olurlar. Bu herbisitler  yapraklar ve köklerden </a:t>
            </a:r>
            <a:r>
              <a:rPr lang="tr-TR" sz="4400" dirty="0" err="1"/>
              <a:t>absorbe</a:t>
            </a:r>
            <a:r>
              <a:rPr lang="tr-TR" sz="4400" dirty="0"/>
              <a:t> edilirler.  </a:t>
            </a:r>
          </a:p>
          <a:p>
            <a:pPr marL="0" indent="0">
              <a:buNone/>
            </a:pPr>
            <a:r>
              <a:rPr lang="tr-TR" dirty="0"/>
              <a:t> </a:t>
            </a:r>
          </a:p>
          <a:p>
            <a:pPr marL="0" indent="0">
              <a:buNone/>
            </a:pPr>
            <a:endParaRPr lang="tr-TR" dirty="0"/>
          </a:p>
        </p:txBody>
      </p:sp>
    </p:spTree>
    <p:extLst>
      <p:ext uri="{BB962C8B-B14F-4D97-AF65-F5344CB8AC3E}">
        <p14:creationId xmlns:p14="http://schemas.microsoft.com/office/powerpoint/2010/main" val="244507515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4692" y="66502"/>
            <a:ext cx="11937076" cy="6691745"/>
          </a:xfrm>
        </p:spPr>
        <p:txBody>
          <a:bodyPr/>
          <a:lstStyle/>
          <a:p>
            <a:pPr marL="0" indent="0" algn="just">
              <a:buNone/>
            </a:pPr>
            <a:r>
              <a:rPr lang="tr-TR" sz="4400" dirty="0"/>
              <a:t>Büyüme düzenleyici </a:t>
            </a:r>
            <a:r>
              <a:rPr lang="tr-TR" sz="4400" dirty="0" smtClean="0"/>
              <a:t>herbisitler </a:t>
            </a:r>
            <a:r>
              <a:rPr lang="tr-TR" sz="4400" dirty="0"/>
              <a:t>dünya çapında diğer gruplardan daha fazla alanda kullanılmaktadır. Bazıları dünyanın önde gelen üç ürününde (buğday, çeltik ve, mısır) yaygın olarak kullanılmaktadır. Tarihsel olarak 2,4-D ve MCPA önemlidir, çünkü tarımsal kimya endüstrisinin gelişimi için teşvik edici olmuşlardır.</a:t>
            </a:r>
          </a:p>
          <a:p>
            <a:pPr marL="0" indent="0">
              <a:buNone/>
            </a:pPr>
            <a:endParaRPr lang="tr-TR" dirty="0"/>
          </a:p>
        </p:txBody>
      </p:sp>
    </p:spTree>
    <p:extLst>
      <p:ext uri="{BB962C8B-B14F-4D97-AF65-F5344CB8AC3E}">
        <p14:creationId xmlns:p14="http://schemas.microsoft.com/office/powerpoint/2010/main" val="119412486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8F211CF-5911-5845-B0B4-5727723158D3}"/>
              </a:ext>
            </a:extLst>
          </p:cNvPr>
          <p:cNvSpPr>
            <a:spLocks noGrp="1"/>
          </p:cNvSpPr>
          <p:nvPr>
            <p:ph idx="1"/>
          </p:nvPr>
        </p:nvSpPr>
        <p:spPr>
          <a:xfrm>
            <a:off x="128954" y="93785"/>
            <a:ext cx="11922369" cy="6623537"/>
          </a:xfrm>
        </p:spPr>
        <p:txBody>
          <a:bodyPr/>
          <a:lstStyle/>
          <a:p>
            <a:pPr marL="0" indent="0" algn="just">
              <a:buNone/>
            </a:pPr>
            <a:r>
              <a:rPr lang="tr-TR" sz="3000" dirty="0"/>
              <a:t>Büyüme düzenleyici herbisitlerin özellikleri:</a:t>
            </a:r>
          </a:p>
          <a:p>
            <a:pPr marL="0" indent="0" algn="just">
              <a:buNone/>
            </a:pPr>
            <a:r>
              <a:rPr lang="tr-TR" sz="3000" dirty="0"/>
              <a:t>1. Bu herbisitler doğal </a:t>
            </a:r>
            <a:r>
              <a:rPr lang="tr-TR" sz="3000" dirty="0" err="1"/>
              <a:t>oksine</a:t>
            </a:r>
            <a:r>
              <a:rPr lang="tr-TR" sz="3000" dirty="0"/>
              <a:t> (IAA) benzer şekilde bitki gelişimini etkilerler ve bitkide aynı yerde çalışırlar. Bununla birlikte, hepsi </a:t>
            </a:r>
            <a:r>
              <a:rPr lang="tr-TR" sz="3000" dirty="0" err="1"/>
              <a:t>IAA'dan</a:t>
            </a:r>
            <a:r>
              <a:rPr lang="tr-TR" sz="3000" dirty="0"/>
              <a:t> çok daha aktiftir ve bitkide daha uzun süre kalırlar.</a:t>
            </a:r>
          </a:p>
          <a:p>
            <a:pPr marL="0" indent="0" algn="just">
              <a:buNone/>
            </a:pPr>
            <a:r>
              <a:rPr lang="tr-TR" sz="3000" dirty="0"/>
              <a:t>2. Tüm büyüme düzenleyici herbisitler, zayıf asitlerdir. Sudaki çözünürlükleri, </a:t>
            </a:r>
            <a:r>
              <a:rPr lang="tr-TR" sz="3000" dirty="0" err="1"/>
              <a:t>formülasyondan</a:t>
            </a:r>
            <a:r>
              <a:rPr lang="tr-TR" sz="3000" dirty="0"/>
              <a:t> oldukça etkilenir – tuzlarda yüksek, asitlerde orta ve esterlerde düşük </a:t>
            </a:r>
            <a:r>
              <a:rPr lang="tr-TR" sz="3000" dirty="0" err="1"/>
              <a:t>çözünürlektedir</a:t>
            </a:r>
            <a:r>
              <a:rPr lang="tr-TR" sz="3000" dirty="0"/>
              <a:t>.</a:t>
            </a:r>
          </a:p>
          <a:p>
            <a:pPr marL="0" indent="0" algn="just">
              <a:buNone/>
            </a:pPr>
            <a:r>
              <a:rPr lang="tr-TR" sz="3000" dirty="0"/>
              <a:t>3. Uçuculuk </a:t>
            </a:r>
            <a:r>
              <a:rPr lang="tr-TR" sz="3000" dirty="0" err="1"/>
              <a:t>formülasyona</a:t>
            </a:r>
            <a:r>
              <a:rPr lang="tr-TR" sz="3000" dirty="0"/>
              <a:t> bağlıdır, esterler en uçucu ve aminler daha az uçucudur.</a:t>
            </a:r>
          </a:p>
          <a:p>
            <a:pPr marL="0" indent="0" algn="just">
              <a:buNone/>
            </a:pPr>
            <a:r>
              <a:rPr lang="tr-TR" sz="3000" dirty="0"/>
              <a:t>4. Bileşikler öncelikle tahıllarda, mısırda ve diğer </a:t>
            </a:r>
            <a:r>
              <a:rPr lang="tr-TR" sz="3000" dirty="0" err="1"/>
              <a:t>Poaceae</a:t>
            </a:r>
            <a:r>
              <a:rPr lang="tr-TR" sz="3000" dirty="0"/>
              <a:t> kültür bitkilerinde ve tarım dışı arazilerde geniş yapraklı yabancı otları kontrol etmek için kullanılır.</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122410784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D422006-7CC3-3541-A7AE-EF88E13C6EBA}"/>
              </a:ext>
            </a:extLst>
          </p:cNvPr>
          <p:cNvSpPr>
            <a:spLocks noGrp="1"/>
          </p:cNvSpPr>
          <p:nvPr>
            <p:ph idx="1"/>
          </p:nvPr>
        </p:nvSpPr>
        <p:spPr>
          <a:xfrm>
            <a:off x="105508" y="128954"/>
            <a:ext cx="11945815" cy="6588369"/>
          </a:xfrm>
        </p:spPr>
        <p:txBody>
          <a:bodyPr>
            <a:normAutofit/>
          </a:bodyPr>
          <a:lstStyle/>
          <a:p>
            <a:pPr marL="0" indent="0" algn="just">
              <a:buNone/>
            </a:pPr>
            <a:r>
              <a:rPr lang="tr-TR" sz="3300" dirty="0"/>
              <a:t>5. Bitkiler üzerindeki etkileri "</a:t>
            </a:r>
            <a:r>
              <a:rPr lang="tr-TR" sz="3300" dirty="0" err="1"/>
              <a:t>kontakt</a:t>
            </a:r>
            <a:r>
              <a:rPr lang="tr-TR" sz="3300" dirty="0"/>
              <a:t>"  değil "sistemiktir".</a:t>
            </a:r>
          </a:p>
          <a:p>
            <a:pPr marL="0" indent="0" algn="just">
              <a:buNone/>
            </a:pPr>
            <a:r>
              <a:rPr lang="tr-TR" sz="3300" dirty="0"/>
              <a:t>6. Bu herbisitler, yapraklarda deformasyon, gövdede şişkinlik, yapraklarda </a:t>
            </a:r>
            <a:r>
              <a:rPr lang="tr-TR" sz="3300" dirty="0" err="1"/>
              <a:t>epinasti</a:t>
            </a:r>
            <a:r>
              <a:rPr lang="tr-TR" sz="3300" dirty="0"/>
              <a:t>, kök </a:t>
            </a:r>
            <a:r>
              <a:rPr lang="tr-TR" sz="3300" dirty="0" err="1"/>
              <a:t>deformayonu</a:t>
            </a:r>
            <a:r>
              <a:rPr lang="tr-TR" sz="3300" dirty="0"/>
              <a:t> ve doku çürümesini içeren  bitkilerin gelişmesi ve yapısı üzerinde bozukluklar yaratır. Bu herbisitler parankima hücrelerinin hızla bölünmesine, </a:t>
            </a:r>
            <a:r>
              <a:rPr lang="tr-TR" sz="3300" dirty="0" err="1"/>
              <a:t>kallus</a:t>
            </a:r>
            <a:r>
              <a:rPr lang="tr-TR" sz="3300" dirty="0"/>
              <a:t> doku gelişimine  sebep olurlar; genç yapraklarda aşırı </a:t>
            </a:r>
            <a:r>
              <a:rPr lang="tr-TR" sz="3300" dirty="0" err="1"/>
              <a:t>vasküler</a:t>
            </a:r>
            <a:r>
              <a:rPr lang="tr-TR" sz="3300" dirty="0"/>
              <a:t> doku, </a:t>
            </a:r>
            <a:r>
              <a:rPr lang="tr-TR" sz="3300" dirty="0" err="1"/>
              <a:t>floemin</a:t>
            </a:r>
            <a:r>
              <a:rPr lang="tr-TR" sz="3300" dirty="0"/>
              <a:t> tıkanması ve kök büyümesinin engellenmesine neden olurlar. </a:t>
            </a:r>
            <a:r>
              <a:rPr lang="tr-TR" sz="3300" dirty="0" err="1"/>
              <a:t>Meristematik</a:t>
            </a:r>
            <a:r>
              <a:rPr lang="tr-TR" sz="3300" dirty="0"/>
              <a:t> dokular olgun dokulardan daha fazla etkilenir, </a:t>
            </a:r>
            <a:r>
              <a:rPr lang="tr-TR" sz="3300" dirty="0" err="1"/>
              <a:t>kambiyum</a:t>
            </a:r>
            <a:r>
              <a:rPr lang="tr-TR" sz="3300" dirty="0"/>
              <a:t>, </a:t>
            </a:r>
            <a:r>
              <a:rPr lang="tr-TR" sz="3300" dirty="0" err="1"/>
              <a:t>endodermis</a:t>
            </a:r>
            <a:r>
              <a:rPr lang="tr-TR" sz="3300" dirty="0"/>
              <a:t>, </a:t>
            </a:r>
            <a:r>
              <a:rPr lang="tr-TR" sz="3300" dirty="0" err="1"/>
              <a:t>perisikl</a:t>
            </a:r>
            <a:r>
              <a:rPr lang="tr-TR" sz="3300" dirty="0"/>
              <a:t> (</a:t>
            </a:r>
            <a:r>
              <a:rPr lang="tr-TR" sz="3300" dirty="0" err="1"/>
              <a:t>pericycle</a:t>
            </a:r>
            <a:r>
              <a:rPr lang="tr-TR" sz="3300" dirty="0"/>
              <a:t>) ve </a:t>
            </a:r>
            <a:r>
              <a:rPr lang="tr-TR" sz="3300" dirty="0" err="1"/>
              <a:t>floem</a:t>
            </a:r>
            <a:r>
              <a:rPr lang="tr-TR" sz="3300" dirty="0"/>
              <a:t> parankiması özellikle hassastır.</a:t>
            </a:r>
          </a:p>
          <a:p>
            <a:pPr marL="0" indent="0" algn="just">
              <a:buNone/>
            </a:pPr>
            <a:endParaRPr lang="tr-TR" dirty="0"/>
          </a:p>
          <a:p>
            <a:pPr marL="0" indent="0">
              <a:buNone/>
            </a:pPr>
            <a:endParaRPr lang="tr-TR" dirty="0"/>
          </a:p>
        </p:txBody>
      </p:sp>
    </p:spTree>
    <p:extLst>
      <p:ext uri="{BB962C8B-B14F-4D97-AF65-F5344CB8AC3E}">
        <p14:creationId xmlns:p14="http://schemas.microsoft.com/office/powerpoint/2010/main" val="158048230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128" y="66502"/>
            <a:ext cx="12020203" cy="6700058"/>
          </a:xfrm>
        </p:spPr>
        <p:txBody>
          <a:bodyPr/>
          <a:lstStyle/>
          <a:p>
            <a:pPr marL="0" indent="0" algn="just">
              <a:buNone/>
            </a:pPr>
            <a:r>
              <a:rPr lang="tr-TR" sz="4000" dirty="0"/>
              <a:t>7. Büyüme düzenleyici herbisitlerin fiziksel özellikleri (zayıf asitler) </a:t>
            </a:r>
            <a:r>
              <a:rPr lang="tr-TR" sz="4000" dirty="0" err="1"/>
              <a:t>floemde</a:t>
            </a:r>
            <a:r>
              <a:rPr lang="tr-TR" sz="4000" dirty="0"/>
              <a:t> taşınma ile tutarlıdır ve bu da çok yıllık yabancı otların iyi kontrolünü sağlar.</a:t>
            </a:r>
          </a:p>
          <a:p>
            <a:pPr marL="0" indent="0" algn="just">
              <a:buNone/>
            </a:pPr>
            <a:r>
              <a:rPr lang="tr-TR" sz="4000" dirty="0"/>
              <a:t>8. Bu herbisitler düz bir doz tepkisine sahiptirler ve öldürücü (</a:t>
            </a:r>
            <a:r>
              <a:rPr lang="tr-TR" sz="4000" dirty="0" err="1"/>
              <a:t>letal</a:t>
            </a:r>
            <a:r>
              <a:rPr lang="tr-TR" sz="4000" dirty="0"/>
              <a:t>) dozun altındaki konsantrasyonlarda da </a:t>
            </a:r>
            <a:r>
              <a:rPr lang="tr-TR" sz="4000" dirty="0" err="1"/>
              <a:t>simptomlara</a:t>
            </a:r>
            <a:r>
              <a:rPr lang="tr-TR" sz="4000" dirty="0"/>
              <a:t> neden olurlar, bu da hassas ürünlerde  / bitkilerde herbisit   sürüklenmesine bağlı potansiyel problemler yaratır.</a:t>
            </a:r>
          </a:p>
          <a:p>
            <a:pPr marL="0" indent="0">
              <a:buNone/>
            </a:pPr>
            <a:endParaRPr lang="tr-TR" dirty="0"/>
          </a:p>
        </p:txBody>
      </p:sp>
    </p:spTree>
    <p:extLst>
      <p:ext uri="{BB962C8B-B14F-4D97-AF65-F5344CB8AC3E}">
        <p14:creationId xmlns:p14="http://schemas.microsoft.com/office/powerpoint/2010/main" val="284038512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485FA23-3BAF-3542-8A72-FA394AC32AE7}"/>
              </a:ext>
            </a:extLst>
          </p:cNvPr>
          <p:cNvSpPr>
            <a:spLocks noGrp="1"/>
          </p:cNvSpPr>
          <p:nvPr>
            <p:ph idx="1"/>
          </p:nvPr>
        </p:nvSpPr>
        <p:spPr>
          <a:xfrm>
            <a:off x="117231" y="152400"/>
            <a:ext cx="11934091" cy="6564923"/>
          </a:xfrm>
        </p:spPr>
        <p:txBody>
          <a:bodyPr/>
          <a:lstStyle/>
          <a:p>
            <a:pPr marL="0" indent="0" algn="just">
              <a:buNone/>
            </a:pPr>
            <a:r>
              <a:rPr lang="tr-TR" sz="4000" b="1" dirty="0" err="1"/>
              <a:t>Selektivite</a:t>
            </a:r>
            <a:endParaRPr lang="tr-TR" sz="4000" dirty="0"/>
          </a:p>
          <a:p>
            <a:pPr marL="0" indent="0" algn="just">
              <a:buNone/>
            </a:pPr>
            <a:r>
              <a:rPr lang="tr-TR" sz="4000" dirty="0"/>
              <a:t>Büyüme düzenleyici herbisitlerin seçiciliği, tek bir faktörün sonucu değildir, bu herbisitlere karşı potansiyel birçok bitki reaksiyonuyla belirlenmektedir. Bunlar: </a:t>
            </a:r>
          </a:p>
          <a:p>
            <a:pPr marL="0" indent="0" algn="just">
              <a:buNone/>
            </a:pPr>
            <a:r>
              <a:rPr lang="tr-TR" sz="4000" dirty="0"/>
              <a:t>1. </a:t>
            </a:r>
            <a:r>
              <a:rPr lang="tr-TR" sz="4000" dirty="0" err="1"/>
              <a:t>Monokotiledonlardaki</a:t>
            </a:r>
            <a:r>
              <a:rPr lang="tr-TR" sz="4000" dirty="0"/>
              <a:t> koruyucu </a:t>
            </a:r>
            <a:r>
              <a:rPr lang="tr-TR" sz="4000" dirty="0" err="1"/>
              <a:t>sklerankima</a:t>
            </a:r>
            <a:r>
              <a:rPr lang="tr-TR" sz="4000" dirty="0"/>
              <a:t> dokusu tarafından kuşatılmış iletim demet yapısı bu herbisitlerin sebep olduğu düzensiz büyüme ile </a:t>
            </a:r>
            <a:r>
              <a:rPr lang="tr-TR" sz="4000" dirty="0" err="1"/>
              <a:t>floemin</a:t>
            </a:r>
            <a:r>
              <a:rPr lang="tr-TR" sz="4000" dirty="0"/>
              <a:t> tahribini önleyebilir.   </a:t>
            </a:r>
          </a:p>
          <a:p>
            <a:pPr marL="0" indent="0">
              <a:buNone/>
            </a:pPr>
            <a:endParaRPr lang="tr-TR" dirty="0"/>
          </a:p>
        </p:txBody>
      </p:sp>
    </p:spTree>
    <p:extLst>
      <p:ext uri="{BB962C8B-B14F-4D97-AF65-F5344CB8AC3E}">
        <p14:creationId xmlns:p14="http://schemas.microsoft.com/office/powerpoint/2010/main" val="274281899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23F99BE-B5B7-1C4F-99E4-3779EE3B588D}"/>
              </a:ext>
            </a:extLst>
          </p:cNvPr>
          <p:cNvSpPr>
            <a:spLocks noGrp="1"/>
          </p:cNvSpPr>
          <p:nvPr>
            <p:ph idx="1"/>
          </p:nvPr>
        </p:nvSpPr>
        <p:spPr>
          <a:xfrm>
            <a:off x="117231" y="152400"/>
            <a:ext cx="11957537" cy="6541477"/>
          </a:xfrm>
        </p:spPr>
        <p:txBody>
          <a:bodyPr>
            <a:normAutofit lnSpcReduction="10000"/>
          </a:bodyPr>
          <a:lstStyle/>
          <a:p>
            <a:pPr marL="0" indent="0" algn="just">
              <a:buNone/>
            </a:pPr>
            <a:r>
              <a:rPr lang="tr-TR" sz="3600" dirty="0"/>
              <a:t>2. 2,4-D’nin 2,5 dichloro-4-hydroxyphenoxyacetic </a:t>
            </a:r>
            <a:r>
              <a:rPr lang="tr-TR" sz="3600" dirty="0" err="1"/>
              <a:t>acid</a:t>
            </a:r>
            <a:r>
              <a:rPr lang="tr-TR" sz="3600" dirty="0"/>
              <a:t> ve 2,3-D-4-OH’a </a:t>
            </a:r>
            <a:r>
              <a:rPr lang="tr-TR" sz="3600" dirty="0" err="1"/>
              <a:t>aryl</a:t>
            </a:r>
            <a:r>
              <a:rPr lang="tr-TR" sz="3600" dirty="0"/>
              <a:t> </a:t>
            </a:r>
            <a:r>
              <a:rPr lang="tr-TR" sz="3600" dirty="0" err="1"/>
              <a:t>hidroksilasyonu</a:t>
            </a:r>
            <a:r>
              <a:rPr lang="tr-TR" sz="3600" dirty="0"/>
              <a:t> yoluyla 2,4-D’nin metabolizması 2,4-D metabolizmasının ana yolağıdır. </a:t>
            </a:r>
            <a:r>
              <a:rPr lang="tr-TR" sz="3600" dirty="0">
                <a:solidFill>
                  <a:srgbClr val="FF0000"/>
                </a:solidFill>
              </a:rPr>
              <a:t>2,4-D'nin </a:t>
            </a:r>
            <a:r>
              <a:rPr lang="tr-TR" sz="3600" dirty="0" err="1">
                <a:solidFill>
                  <a:srgbClr val="FF0000"/>
                </a:solidFill>
              </a:rPr>
              <a:t>aril</a:t>
            </a:r>
            <a:r>
              <a:rPr lang="tr-TR" sz="3600" dirty="0">
                <a:solidFill>
                  <a:srgbClr val="FF0000"/>
                </a:solidFill>
              </a:rPr>
              <a:t> </a:t>
            </a:r>
            <a:r>
              <a:rPr lang="tr-TR" sz="3600" dirty="0" err="1" smtClean="0">
                <a:solidFill>
                  <a:srgbClr val="FF0000"/>
                </a:solidFill>
              </a:rPr>
              <a:t>hidroksilasyonu</a:t>
            </a:r>
            <a:r>
              <a:rPr lang="tr-TR" sz="3600" dirty="0" smtClean="0">
                <a:solidFill>
                  <a:srgbClr val="FF0000"/>
                </a:solidFill>
              </a:rPr>
              <a:t> </a:t>
            </a:r>
            <a:r>
              <a:rPr lang="tr-TR" sz="3600" dirty="0" err="1">
                <a:solidFill>
                  <a:srgbClr val="FF0000"/>
                </a:solidFill>
              </a:rPr>
              <a:t>oksin</a:t>
            </a:r>
            <a:r>
              <a:rPr lang="tr-TR" sz="3600" dirty="0">
                <a:solidFill>
                  <a:srgbClr val="FF0000"/>
                </a:solidFill>
              </a:rPr>
              <a:t> aktivitesinin kaybına neden olur. Birçok türde </a:t>
            </a:r>
            <a:r>
              <a:rPr lang="tr-TR" sz="3600" dirty="0" err="1">
                <a:solidFill>
                  <a:srgbClr val="FF0000"/>
                </a:solidFill>
              </a:rPr>
              <a:t>aril</a:t>
            </a:r>
            <a:r>
              <a:rPr lang="tr-TR" sz="3600" dirty="0">
                <a:solidFill>
                  <a:srgbClr val="FF0000"/>
                </a:solidFill>
              </a:rPr>
              <a:t> </a:t>
            </a:r>
            <a:r>
              <a:rPr lang="tr-TR" sz="3600" dirty="0" err="1">
                <a:solidFill>
                  <a:srgbClr val="FF0000"/>
                </a:solidFill>
              </a:rPr>
              <a:t>hidroksilasyona</a:t>
            </a:r>
            <a:r>
              <a:rPr lang="tr-TR" sz="3600" dirty="0">
                <a:solidFill>
                  <a:srgbClr val="FF0000"/>
                </a:solidFill>
              </a:rPr>
              <a:t> ve ardından </a:t>
            </a:r>
            <a:r>
              <a:rPr lang="tr-TR" sz="3600" dirty="0" err="1" smtClean="0">
                <a:solidFill>
                  <a:srgbClr val="FF0000"/>
                </a:solidFill>
              </a:rPr>
              <a:t>glikozilasyona</a:t>
            </a:r>
            <a:r>
              <a:rPr lang="tr-TR" sz="3600" dirty="0" smtClean="0">
                <a:solidFill>
                  <a:srgbClr val="FF0000"/>
                </a:solidFill>
              </a:rPr>
              <a:t> </a:t>
            </a:r>
            <a:r>
              <a:rPr lang="tr-TR" sz="3600" dirty="0">
                <a:solidFill>
                  <a:srgbClr val="FF0000"/>
                </a:solidFill>
              </a:rPr>
              <a:t>ek olarak, 2,4-D'nin amino asitlerle </a:t>
            </a:r>
            <a:r>
              <a:rPr lang="tr-TR" sz="3600" dirty="0" err="1">
                <a:solidFill>
                  <a:srgbClr val="FF0000"/>
                </a:solidFill>
              </a:rPr>
              <a:t>konjugasyonu</a:t>
            </a:r>
            <a:r>
              <a:rPr lang="tr-TR" sz="3600" dirty="0">
                <a:solidFill>
                  <a:srgbClr val="FF0000"/>
                </a:solidFill>
              </a:rPr>
              <a:t> gerçekleşmektedir. Bununla birlikte, 2,4-D'nin amino asit </a:t>
            </a:r>
            <a:r>
              <a:rPr lang="tr-TR" sz="3600" dirty="0" err="1">
                <a:solidFill>
                  <a:srgbClr val="FF0000"/>
                </a:solidFill>
              </a:rPr>
              <a:t>konjugatları</a:t>
            </a:r>
            <a:r>
              <a:rPr lang="tr-TR" sz="3600" dirty="0">
                <a:solidFill>
                  <a:srgbClr val="FF0000"/>
                </a:solidFill>
              </a:rPr>
              <a:t> biyolojik olarak aktiftir ve bu nedenle de </a:t>
            </a:r>
            <a:r>
              <a:rPr lang="tr-TR" sz="3600" dirty="0" err="1">
                <a:solidFill>
                  <a:srgbClr val="FF0000"/>
                </a:solidFill>
              </a:rPr>
              <a:t>detoksifikasyonun</a:t>
            </a:r>
            <a:r>
              <a:rPr lang="tr-TR" sz="3600" dirty="0">
                <a:solidFill>
                  <a:srgbClr val="FF0000"/>
                </a:solidFill>
              </a:rPr>
              <a:t> önemli bir mekanizması olmayabilir. Bu durumda metabolizma reaksiyonları, bitki içindeki herbisit miktarını ancak azaltmaya yardımcı olur.</a:t>
            </a:r>
          </a:p>
          <a:p>
            <a:pPr marL="0" indent="0">
              <a:buNone/>
            </a:pPr>
            <a:endParaRPr lang="tr-TR" dirty="0"/>
          </a:p>
        </p:txBody>
      </p:sp>
    </p:spTree>
    <p:extLst>
      <p:ext uri="{BB962C8B-B14F-4D97-AF65-F5344CB8AC3E}">
        <p14:creationId xmlns:p14="http://schemas.microsoft.com/office/powerpoint/2010/main" val="29030998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7AE9FC6-B5FF-DB4C-9142-0060D13CB1CC}"/>
              </a:ext>
            </a:extLst>
          </p:cNvPr>
          <p:cNvSpPr>
            <a:spLocks noGrp="1"/>
          </p:cNvSpPr>
          <p:nvPr>
            <p:ph idx="1"/>
          </p:nvPr>
        </p:nvSpPr>
        <p:spPr>
          <a:xfrm>
            <a:off x="128954" y="164123"/>
            <a:ext cx="11922369" cy="6529753"/>
          </a:xfrm>
        </p:spPr>
        <p:txBody>
          <a:bodyPr/>
          <a:lstStyle/>
          <a:p>
            <a:pPr marL="0" indent="0" algn="just">
              <a:buNone/>
            </a:pPr>
            <a:r>
              <a:rPr lang="tr-TR" sz="5400" dirty="0"/>
              <a:t>3. Bazı bitkiler kök sistemi yoluyla herbisitleri salabilir.</a:t>
            </a:r>
          </a:p>
          <a:p>
            <a:pPr marL="0" indent="0" algn="just">
              <a:buNone/>
            </a:pPr>
            <a:r>
              <a:rPr lang="tr-TR" sz="5400" dirty="0"/>
              <a:t>4. </a:t>
            </a:r>
            <a:r>
              <a:rPr lang="tr-TR" sz="5400" dirty="0" err="1"/>
              <a:t>Plazmalemma</a:t>
            </a:r>
            <a:r>
              <a:rPr lang="tr-TR" sz="5400" dirty="0"/>
              <a:t> üzerindeki bir </a:t>
            </a:r>
            <a:r>
              <a:rPr lang="tr-TR" sz="5400" dirty="0" err="1"/>
              <a:t>oksin</a:t>
            </a:r>
            <a:r>
              <a:rPr lang="tr-TR" sz="5400" dirty="0"/>
              <a:t> bağlama bölgesi için değişen </a:t>
            </a:r>
            <a:r>
              <a:rPr lang="tr-TR" sz="5400" dirty="0" err="1"/>
              <a:t>afinite</a:t>
            </a:r>
            <a:r>
              <a:rPr lang="tr-TR" sz="5400" dirty="0"/>
              <a:t> (ilgi), hassasiyeti değiştirebilir.</a:t>
            </a:r>
          </a:p>
          <a:p>
            <a:pPr marL="0" indent="0" algn="just">
              <a:buNone/>
            </a:pPr>
            <a:endParaRPr lang="tr-TR" dirty="0"/>
          </a:p>
          <a:p>
            <a:pPr marL="0" indent="0">
              <a:buNone/>
            </a:pPr>
            <a:endParaRPr lang="tr-TR" dirty="0"/>
          </a:p>
        </p:txBody>
      </p:sp>
    </p:spTree>
    <p:extLst>
      <p:ext uri="{BB962C8B-B14F-4D97-AF65-F5344CB8AC3E}">
        <p14:creationId xmlns:p14="http://schemas.microsoft.com/office/powerpoint/2010/main" val="218919843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3B27035-C75C-E749-B136-F2D73BCC59F7}"/>
              </a:ext>
            </a:extLst>
          </p:cNvPr>
          <p:cNvSpPr>
            <a:spLocks noGrp="1"/>
          </p:cNvSpPr>
          <p:nvPr>
            <p:ph idx="1"/>
          </p:nvPr>
        </p:nvSpPr>
        <p:spPr>
          <a:xfrm>
            <a:off x="117232" y="175846"/>
            <a:ext cx="11957538" cy="6541477"/>
          </a:xfrm>
        </p:spPr>
        <p:txBody>
          <a:bodyPr/>
          <a:lstStyle/>
          <a:p>
            <a:pPr marL="0" indent="0" algn="just">
              <a:buNone/>
            </a:pPr>
            <a:r>
              <a:rPr lang="tr-TR" sz="3300" dirty="0" err="1"/>
              <a:t>Oksin</a:t>
            </a:r>
            <a:r>
              <a:rPr lang="tr-TR" sz="3300" dirty="0"/>
              <a:t> tipi herbisitlerin </a:t>
            </a:r>
            <a:r>
              <a:rPr lang="tr-TR" sz="3300" dirty="0" smtClean="0"/>
              <a:t>başarısı </a:t>
            </a:r>
            <a:r>
              <a:rPr lang="tr-TR" sz="3300" dirty="0"/>
              <a:t>temelde yüksek derecede seçiciliğinden kaynaklanmaktadır. Ancak bu herbisitler birçok türde farklı davrandıkları için birçok faktörün çeşitli şekillerde etkileşime girdiği ve seçiciliğe katkıda bulunduğu </a:t>
            </a:r>
            <a:r>
              <a:rPr lang="tr-TR" sz="3300" dirty="0" smtClean="0"/>
              <a:t>düşünülmektedir. Birkaç </a:t>
            </a:r>
            <a:r>
              <a:rPr lang="tr-TR" sz="3300" dirty="0"/>
              <a:t>mikrogram hassas bir türü öldürebilir, ancak </a:t>
            </a:r>
            <a:r>
              <a:rPr lang="tr-TR" sz="3300" dirty="0" err="1"/>
              <a:t>tolerant</a:t>
            </a:r>
            <a:r>
              <a:rPr lang="tr-TR" sz="3300" dirty="0"/>
              <a:t> bir ürün miligram dozlarına dayanabilir, ancak dozu </a:t>
            </a:r>
            <a:r>
              <a:rPr lang="tr-TR" sz="3300" dirty="0" smtClean="0"/>
              <a:t>arttırmak </a:t>
            </a:r>
            <a:r>
              <a:rPr lang="tr-TR" sz="3300" dirty="0"/>
              <a:t>sonunda üründe </a:t>
            </a:r>
            <a:r>
              <a:rPr lang="tr-TR" sz="3300" dirty="0" err="1"/>
              <a:t>fitotoksisiteye</a:t>
            </a:r>
            <a:r>
              <a:rPr lang="tr-TR" sz="3300" dirty="0"/>
              <a:t> neden olur. Dahası, tür hassasiyeti bitki ve doku morfolojisi ve yaşa göre değişir. Örneğin, genç salatalık fideleri (</a:t>
            </a:r>
            <a:r>
              <a:rPr lang="tr-TR" sz="3300" i="1" dirty="0" err="1"/>
              <a:t>Cucumis</a:t>
            </a:r>
            <a:r>
              <a:rPr lang="tr-TR" sz="3300" i="1" dirty="0"/>
              <a:t> </a:t>
            </a:r>
            <a:r>
              <a:rPr lang="tr-TR" sz="3300" i="1" dirty="0" err="1"/>
              <a:t>sativus</a:t>
            </a:r>
            <a:r>
              <a:rPr lang="tr-TR" sz="3300" dirty="0"/>
              <a:t>) ve yabani havuç (</a:t>
            </a:r>
            <a:r>
              <a:rPr lang="tr-TR" sz="3300" i="1" dirty="0" err="1"/>
              <a:t>Daucus</a:t>
            </a:r>
            <a:r>
              <a:rPr lang="tr-TR" sz="3300" i="1" dirty="0"/>
              <a:t> </a:t>
            </a:r>
            <a:r>
              <a:rPr lang="tr-TR" sz="3300" i="1" dirty="0" err="1"/>
              <a:t>carota</a:t>
            </a:r>
            <a:r>
              <a:rPr lang="tr-TR" sz="3300" dirty="0"/>
              <a:t>) 2, 4 - D'ye </a:t>
            </a:r>
            <a:r>
              <a:rPr lang="tr-TR" sz="3300" dirty="0" smtClean="0"/>
              <a:t>duyarlıdır, </a:t>
            </a:r>
            <a:r>
              <a:rPr lang="tr-TR" sz="3300" dirty="0"/>
              <a:t>ancak dokular olgunlaştıkça tolerans geliştirirler.</a:t>
            </a:r>
          </a:p>
          <a:p>
            <a:pPr marL="0" indent="0">
              <a:buNone/>
            </a:pPr>
            <a:endParaRPr lang="tr-TR" dirty="0"/>
          </a:p>
        </p:txBody>
      </p:sp>
    </p:spTree>
    <p:extLst>
      <p:ext uri="{BB962C8B-B14F-4D97-AF65-F5344CB8AC3E}">
        <p14:creationId xmlns:p14="http://schemas.microsoft.com/office/powerpoint/2010/main" val="25389940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5F71A6F-FB28-4946-9083-2FCD5A005C05}"/>
              </a:ext>
            </a:extLst>
          </p:cNvPr>
          <p:cNvSpPr>
            <a:spLocks noGrp="1"/>
          </p:cNvSpPr>
          <p:nvPr>
            <p:ph idx="1"/>
          </p:nvPr>
        </p:nvSpPr>
        <p:spPr>
          <a:xfrm>
            <a:off x="93785" y="152400"/>
            <a:ext cx="11922369" cy="6541477"/>
          </a:xfrm>
        </p:spPr>
        <p:txBody>
          <a:bodyPr>
            <a:normAutofit/>
          </a:bodyPr>
          <a:lstStyle/>
          <a:p>
            <a:pPr marL="0" indent="0" algn="just">
              <a:buNone/>
            </a:pPr>
            <a:r>
              <a:rPr lang="tr-TR" sz="4100" dirty="0" err="1"/>
              <a:t>Oksin</a:t>
            </a:r>
            <a:r>
              <a:rPr lang="tr-TR" sz="4100" dirty="0"/>
              <a:t> veya </a:t>
            </a:r>
            <a:r>
              <a:rPr lang="tr-TR" sz="4100" dirty="0" err="1"/>
              <a:t>indol</a:t>
            </a:r>
            <a:r>
              <a:rPr lang="tr-TR" sz="4100" dirty="0"/>
              <a:t> asetik asit (IAA</a:t>
            </a:r>
            <a:r>
              <a:rPr lang="tr-TR" sz="4100" dirty="0" smtClean="0"/>
              <a:t>) </a:t>
            </a:r>
            <a:r>
              <a:rPr lang="tr-TR" sz="4100" dirty="0"/>
              <a:t>bitki hücrelerinin bölünmesi, farklılaşması ve uzamasında önemli bir rol oynayan bir bitki büyüme düzenleyicisidir. Organ ve tüm bitki düzeyinde, fide morfolojisi, </a:t>
            </a:r>
            <a:r>
              <a:rPr lang="tr-TR" sz="4100" dirty="0" err="1"/>
              <a:t>jeotropizm</a:t>
            </a:r>
            <a:r>
              <a:rPr lang="tr-TR" sz="4100" dirty="0"/>
              <a:t>, fototropizm, </a:t>
            </a:r>
            <a:r>
              <a:rPr lang="tr-TR" sz="4100" dirty="0" err="1"/>
              <a:t>apikal</a:t>
            </a:r>
            <a:r>
              <a:rPr lang="tr-TR" sz="4100" dirty="0"/>
              <a:t> </a:t>
            </a:r>
            <a:r>
              <a:rPr lang="tr-TR" sz="4100" dirty="0" err="1"/>
              <a:t>dominans</a:t>
            </a:r>
            <a:r>
              <a:rPr lang="tr-TR" sz="4100" dirty="0"/>
              <a:t>, yaprak yaşlanması, çiçeklenme ve meyve tutumu ve olgunlaşması dahil olmak üzere bitki fizyolojisinin birçok yönü üzerinde </a:t>
            </a:r>
            <a:r>
              <a:rPr lang="tr-TR" sz="4100" dirty="0" smtClean="0"/>
              <a:t>önemli </a:t>
            </a:r>
            <a:r>
              <a:rPr lang="tr-TR" sz="4100" dirty="0"/>
              <a:t>bir etkiye sahiptir. </a:t>
            </a:r>
          </a:p>
        </p:txBody>
      </p:sp>
    </p:spTree>
    <p:extLst>
      <p:ext uri="{BB962C8B-B14F-4D97-AF65-F5344CB8AC3E}">
        <p14:creationId xmlns:p14="http://schemas.microsoft.com/office/powerpoint/2010/main" val="288496855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372A6A1-D8F3-9244-BB21-6CBB4D9982B1}"/>
              </a:ext>
            </a:extLst>
          </p:cNvPr>
          <p:cNvSpPr>
            <a:spLocks noGrp="1"/>
          </p:cNvSpPr>
          <p:nvPr>
            <p:ph idx="1"/>
          </p:nvPr>
        </p:nvSpPr>
        <p:spPr>
          <a:xfrm>
            <a:off x="117232" y="175846"/>
            <a:ext cx="11934092" cy="6529754"/>
          </a:xfrm>
        </p:spPr>
        <p:txBody>
          <a:bodyPr>
            <a:normAutofit/>
          </a:bodyPr>
          <a:lstStyle/>
          <a:p>
            <a:pPr marL="0" indent="0" algn="just">
              <a:buNone/>
            </a:pPr>
            <a:r>
              <a:rPr lang="tr-TR" sz="4400" dirty="0"/>
              <a:t>Bu herbisitlerin </a:t>
            </a:r>
            <a:r>
              <a:rPr lang="tr-TR" sz="4400" dirty="0" err="1"/>
              <a:t>monokotiledonlardaki</a:t>
            </a:r>
            <a:r>
              <a:rPr lang="tr-TR" sz="4400" dirty="0"/>
              <a:t>  seçiciliği tam olarak anlaşılmamakla beraber </a:t>
            </a:r>
            <a:r>
              <a:rPr lang="tr-TR" sz="4400" dirty="0" smtClean="0"/>
              <a:t>aslında </a:t>
            </a:r>
            <a:r>
              <a:rPr lang="tr-TR" sz="4400" dirty="0"/>
              <a:t>dirençli </a:t>
            </a:r>
            <a:r>
              <a:rPr lang="tr-TR" sz="4400" dirty="0" err="1" smtClean="0"/>
              <a:t>monokotiledonlar</a:t>
            </a:r>
            <a:r>
              <a:rPr lang="tr-TR" sz="4400" dirty="0" smtClean="0"/>
              <a:t> </a:t>
            </a:r>
            <a:r>
              <a:rPr lang="tr-TR" sz="4400" dirty="0"/>
              <a:t>hassas </a:t>
            </a:r>
            <a:r>
              <a:rPr lang="tr-TR" sz="4400" dirty="0" err="1"/>
              <a:t>dikotiledonların</a:t>
            </a:r>
            <a:r>
              <a:rPr lang="tr-TR" sz="4400" dirty="0"/>
              <a:t> aksine genellikle çok düşük seviyelerde serbest </a:t>
            </a:r>
            <a:r>
              <a:rPr lang="tr-TR" sz="4400" dirty="0" err="1"/>
              <a:t>oksin</a:t>
            </a:r>
            <a:r>
              <a:rPr lang="tr-TR" sz="4400" dirty="0"/>
              <a:t> tipi herbisit içerir ve </a:t>
            </a:r>
            <a:r>
              <a:rPr lang="tr-TR" sz="4400" dirty="0" smtClean="0"/>
              <a:t>bu durum, </a:t>
            </a:r>
            <a:r>
              <a:rPr lang="tr-TR" sz="4400" dirty="0"/>
              <a:t>bu herbisitlere yönelik seçiciliğin önemli bir özelliği olabilir.</a:t>
            </a:r>
          </a:p>
          <a:p>
            <a:pPr marL="0" indent="0" algn="just">
              <a:buNone/>
            </a:pPr>
            <a:endParaRPr lang="tr-TR" dirty="0"/>
          </a:p>
        </p:txBody>
      </p:sp>
    </p:spTree>
    <p:extLst>
      <p:ext uri="{BB962C8B-B14F-4D97-AF65-F5344CB8AC3E}">
        <p14:creationId xmlns:p14="http://schemas.microsoft.com/office/powerpoint/2010/main" val="87876593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1909DEA-7767-B944-95BB-93974BA4239C}"/>
              </a:ext>
            </a:extLst>
          </p:cNvPr>
          <p:cNvSpPr>
            <a:spLocks noGrp="1"/>
          </p:cNvSpPr>
          <p:nvPr>
            <p:ph idx="1"/>
          </p:nvPr>
        </p:nvSpPr>
        <p:spPr>
          <a:xfrm>
            <a:off x="117231" y="199292"/>
            <a:ext cx="11957537" cy="6553200"/>
          </a:xfrm>
        </p:spPr>
        <p:txBody>
          <a:bodyPr>
            <a:normAutofit/>
          </a:bodyPr>
          <a:lstStyle/>
          <a:p>
            <a:pPr marL="0" indent="0" algn="just">
              <a:buNone/>
            </a:pPr>
            <a:r>
              <a:rPr lang="tr-TR" sz="3600" dirty="0" err="1"/>
              <a:t>Dikotiledonlardaki</a:t>
            </a:r>
            <a:r>
              <a:rPr lang="tr-TR" sz="3600" dirty="0"/>
              <a:t> </a:t>
            </a:r>
            <a:r>
              <a:rPr lang="tr-TR" sz="3600" dirty="0" err="1"/>
              <a:t>oksin</a:t>
            </a:r>
            <a:r>
              <a:rPr lang="tr-TR" sz="3600" dirty="0"/>
              <a:t> </a:t>
            </a:r>
            <a:r>
              <a:rPr lang="tr-TR" sz="3600" dirty="0" smtClean="0"/>
              <a:t>reseptörünün </a:t>
            </a:r>
            <a:r>
              <a:rPr lang="tr-TR" sz="3600" dirty="0" err="1"/>
              <a:t>oksin</a:t>
            </a:r>
            <a:r>
              <a:rPr lang="tr-TR" sz="3600" dirty="0"/>
              <a:t> tipi herbisitler için </a:t>
            </a:r>
            <a:r>
              <a:rPr lang="tr-TR" sz="3600" dirty="0" err="1"/>
              <a:t>monokotlardaki</a:t>
            </a:r>
            <a:r>
              <a:rPr lang="tr-TR" sz="3600" dirty="0"/>
              <a:t> reseptörden daha erişilebilir olduğu öne sürülebilir; bununla birlikte, şu anda </a:t>
            </a:r>
            <a:r>
              <a:rPr lang="tr-TR" sz="3600" dirty="0" smtClean="0"/>
              <a:t>bunu doğrudan </a:t>
            </a:r>
            <a:r>
              <a:rPr lang="tr-TR" sz="3600" dirty="0"/>
              <a:t>destekleyici </a:t>
            </a:r>
            <a:r>
              <a:rPr lang="tr-TR" sz="3600" dirty="0" smtClean="0"/>
              <a:t>bir kanıt </a:t>
            </a:r>
            <a:r>
              <a:rPr lang="tr-TR" sz="3600" dirty="0"/>
              <a:t>mevcut değildir. Alternatif olarak, </a:t>
            </a:r>
            <a:r>
              <a:rPr lang="tr-TR" sz="3600" dirty="0" err="1"/>
              <a:t>monokotiledonların</a:t>
            </a:r>
            <a:r>
              <a:rPr lang="tr-TR" sz="3600" dirty="0"/>
              <a:t> </a:t>
            </a:r>
            <a:r>
              <a:rPr lang="tr-TR" sz="3600" dirty="0" err="1"/>
              <a:t>oksin</a:t>
            </a:r>
            <a:r>
              <a:rPr lang="tr-TR" sz="3600" dirty="0"/>
              <a:t> tipi herbisitlere karşı daha az duyarlı oldukları, çünkü yapraklarının herbisiti az tuttuğu ve olgun </a:t>
            </a:r>
            <a:r>
              <a:rPr lang="tr-TR" sz="3600" dirty="0" err="1"/>
              <a:t>vasküler</a:t>
            </a:r>
            <a:r>
              <a:rPr lang="tr-TR" sz="3600" dirty="0"/>
              <a:t> dokularında bir </a:t>
            </a:r>
            <a:r>
              <a:rPr lang="tr-TR" sz="3600" dirty="0" err="1"/>
              <a:t>kambiyum</a:t>
            </a:r>
            <a:r>
              <a:rPr lang="tr-TR" sz="3600" dirty="0"/>
              <a:t> tabakası (hücre bölünmesi yapabilen hücreler) olmadığı </a:t>
            </a:r>
            <a:r>
              <a:rPr lang="tr-TR" sz="3600" dirty="0" smtClean="0"/>
              <a:t>için </a:t>
            </a:r>
            <a:r>
              <a:rPr lang="tr-TR" sz="3600" dirty="0"/>
              <a:t>duyarlı olmadıkları iddia edilebilir ve </a:t>
            </a:r>
            <a:r>
              <a:rPr lang="tr-TR" sz="3600" dirty="0" err="1"/>
              <a:t>oksin</a:t>
            </a:r>
            <a:r>
              <a:rPr lang="tr-TR" sz="3600" dirty="0"/>
              <a:t> alabilen hassas hücrelere sahip olmayabilirler.</a:t>
            </a:r>
          </a:p>
          <a:p>
            <a:endParaRPr lang="tr-TR" dirty="0"/>
          </a:p>
          <a:p>
            <a:pPr marL="0" indent="0">
              <a:buNone/>
            </a:pPr>
            <a:endParaRPr lang="tr-TR" dirty="0"/>
          </a:p>
        </p:txBody>
      </p:sp>
    </p:spTree>
    <p:extLst>
      <p:ext uri="{BB962C8B-B14F-4D97-AF65-F5344CB8AC3E}">
        <p14:creationId xmlns:p14="http://schemas.microsoft.com/office/powerpoint/2010/main" val="13546757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1A8F73E-16A2-9347-AC11-6A269195732C}"/>
              </a:ext>
            </a:extLst>
          </p:cNvPr>
          <p:cNvSpPr>
            <a:spLocks noGrp="1"/>
          </p:cNvSpPr>
          <p:nvPr>
            <p:ph idx="1"/>
          </p:nvPr>
        </p:nvSpPr>
        <p:spPr>
          <a:xfrm>
            <a:off x="117231" y="199292"/>
            <a:ext cx="11922369" cy="6482862"/>
          </a:xfrm>
        </p:spPr>
        <p:txBody>
          <a:bodyPr>
            <a:normAutofit fontScale="92500"/>
          </a:bodyPr>
          <a:lstStyle/>
          <a:p>
            <a:pPr marL="0" indent="0" algn="just">
              <a:buNone/>
            </a:pPr>
            <a:r>
              <a:rPr lang="tr-TR" sz="3600" b="1" dirty="0"/>
              <a:t>Problemler</a:t>
            </a:r>
            <a:endParaRPr lang="tr-TR" sz="3600" dirty="0"/>
          </a:p>
          <a:p>
            <a:pPr marL="0" indent="0" algn="just">
              <a:buNone/>
            </a:pPr>
            <a:r>
              <a:rPr lang="tr-TR" sz="3600" dirty="0"/>
              <a:t>Bazı bitkilerin (</a:t>
            </a:r>
            <a:r>
              <a:rPr lang="tr-TR" sz="3600" dirty="0" err="1"/>
              <a:t>örn</a:t>
            </a:r>
            <a:r>
              <a:rPr lang="tr-TR" sz="3600" dirty="0"/>
              <a:t>. asma, domates, erguvan ve pamuğun 2,4-D’ye ve  soya fasulyesinin </a:t>
            </a:r>
            <a:r>
              <a:rPr lang="tr-TR" sz="3600" dirty="0" err="1"/>
              <a:t>dicamba’ya</a:t>
            </a:r>
            <a:r>
              <a:rPr lang="tr-TR" sz="3600" dirty="0"/>
              <a:t>) aşırı duyarlılığı nedeniyle, ilaçlanmış sahalardan herbisitin sürüklenmesi ciddi sorunlara neden olabilir. Bu tür sorunlar aşağıdaki uygulamalarla azaltılabilir:</a:t>
            </a:r>
          </a:p>
          <a:p>
            <a:pPr marL="0" indent="0" algn="just">
              <a:buNone/>
            </a:pPr>
            <a:r>
              <a:rPr lang="tr-TR" sz="3600" dirty="0"/>
              <a:t>1. Uçucu </a:t>
            </a:r>
            <a:r>
              <a:rPr lang="tr-TR" sz="3600" dirty="0" err="1"/>
              <a:t>formülasyonları</a:t>
            </a:r>
            <a:r>
              <a:rPr lang="tr-TR" sz="3600" dirty="0"/>
              <a:t> kullanmaktan kaçınılmalı.</a:t>
            </a:r>
          </a:p>
          <a:p>
            <a:pPr marL="0" indent="0" algn="just">
              <a:buNone/>
            </a:pPr>
            <a:r>
              <a:rPr lang="tr-TR" sz="3600" dirty="0"/>
              <a:t>2. Mümkünse yüksek hacimde sprey kullanılmalı.</a:t>
            </a:r>
          </a:p>
          <a:p>
            <a:pPr marL="0" indent="0" algn="just">
              <a:buNone/>
            </a:pPr>
            <a:r>
              <a:rPr lang="tr-TR" sz="3600" dirty="0"/>
              <a:t>3. Düşük basınç kullanılmalı.</a:t>
            </a:r>
          </a:p>
          <a:p>
            <a:pPr marL="0" indent="0" algn="just">
              <a:buNone/>
            </a:pPr>
            <a:r>
              <a:rPr lang="tr-TR" sz="3600" dirty="0"/>
              <a:t>4. Rüzgar hassas bitkilere doğru eserken ilaçlamadan kaçınılmalı.</a:t>
            </a:r>
          </a:p>
          <a:p>
            <a:pPr marL="0" indent="0">
              <a:buNone/>
            </a:pPr>
            <a:endParaRPr lang="tr-TR" dirty="0"/>
          </a:p>
        </p:txBody>
      </p:sp>
    </p:spTree>
    <p:extLst>
      <p:ext uri="{BB962C8B-B14F-4D97-AF65-F5344CB8AC3E}">
        <p14:creationId xmlns:p14="http://schemas.microsoft.com/office/powerpoint/2010/main" val="133582594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18331F0-3D05-314A-982F-F51406BB318A}"/>
              </a:ext>
            </a:extLst>
          </p:cNvPr>
          <p:cNvSpPr>
            <a:spLocks noGrp="1"/>
          </p:cNvSpPr>
          <p:nvPr>
            <p:ph idx="1"/>
          </p:nvPr>
        </p:nvSpPr>
        <p:spPr>
          <a:xfrm>
            <a:off x="128954" y="164123"/>
            <a:ext cx="11922369" cy="6529753"/>
          </a:xfrm>
        </p:spPr>
        <p:txBody>
          <a:bodyPr>
            <a:normAutofit lnSpcReduction="10000"/>
          </a:bodyPr>
          <a:lstStyle/>
          <a:p>
            <a:pPr marL="0" indent="0" algn="ctr">
              <a:buNone/>
            </a:pPr>
            <a:r>
              <a:rPr lang="tr-TR" sz="4000" b="1" dirty="0"/>
              <a:t>BÜYÜME DÜZENLEYİCİLERİN HAREKET MEKANİZMASI</a:t>
            </a:r>
          </a:p>
          <a:p>
            <a:pPr marL="0" indent="0" algn="just">
              <a:buNone/>
            </a:pPr>
            <a:r>
              <a:rPr lang="tr-TR" sz="4000" dirty="0" err="1" smtClean="0"/>
              <a:t>Epinasti</a:t>
            </a:r>
            <a:r>
              <a:rPr lang="tr-TR" sz="4000" dirty="0" smtClean="0"/>
              <a:t> </a:t>
            </a:r>
            <a:r>
              <a:rPr lang="tr-TR" sz="4000" dirty="0"/>
              <a:t>tüm büyüme düzenleyici herbisitlerin geniş yapraklı bitkiler üzerindeki en belirgin etkilerinden biridir. Bu bitkiler genellikle ilaçlandıklarında </a:t>
            </a:r>
            <a:r>
              <a:rPr lang="tr-TR" sz="4000" dirty="0" smtClean="0"/>
              <a:t>yaprak ve gövde deformasyonları gelişir. Mısırın </a:t>
            </a:r>
            <a:r>
              <a:rPr lang="tr-TR" sz="4000" dirty="0"/>
              <a:t>destek kökleri de anormal şekilde gelişir. </a:t>
            </a:r>
            <a:r>
              <a:rPr lang="tr-TR" sz="4000" dirty="0" smtClean="0"/>
              <a:t>Herbisitler </a:t>
            </a:r>
            <a:r>
              <a:rPr lang="tr-TR" sz="4000" dirty="0"/>
              <a:t>hızla büyüyen genç </a:t>
            </a:r>
            <a:r>
              <a:rPr lang="tr-TR" sz="4000" dirty="0" err="1"/>
              <a:t>embriyonik</a:t>
            </a:r>
            <a:r>
              <a:rPr lang="tr-TR" sz="4000" dirty="0"/>
              <a:t> veya </a:t>
            </a:r>
            <a:r>
              <a:rPr lang="tr-TR" sz="4000" dirty="0" err="1"/>
              <a:t>meristematik</a:t>
            </a:r>
            <a:r>
              <a:rPr lang="tr-TR" sz="4000" dirty="0"/>
              <a:t> dokularda yoğunlaşır ve bu </a:t>
            </a:r>
            <a:r>
              <a:rPr lang="tr-TR" sz="4000" dirty="0" smtClean="0"/>
              <a:t>dokular </a:t>
            </a:r>
            <a:r>
              <a:rPr lang="tr-TR" sz="4000" dirty="0"/>
              <a:t>olgun veya nispeten </a:t>
            </a:r>
            <a:r>
              <a:rPr lang="tr-TR" sz="4000" dirty="0" err="1"/>
              <a:t>inaktif</a:t>
            </a:r>
            <a:r>
              <a:rPr lang="tr-TR" sz="4000" dirty="0"/>
              <a:t> genç dokulardan daha hassastır.</a:t>
            </a:r>
          </a:p>
          <a:p>
            <a:pPr marL="0" indent="0">
              <a:buNone/>
            </a:pPr>
            <a:endParaRPr lang="tr-TR" dirty="0"/>
          </a:p>
        </p:txBody>
      </p:sp>
    </p:spTree>
    <p:extLst>
      <p:ext uri="{BB962C8B-B14F-4D97-AF65-F5344CB8AC3E}">
        <p14:creationId xmlns:p14="http://schemas.microsoft.com/office/powerpoint/2010/main" val="403416316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7634B5C-95AD-0D43-817E-948FBAEECD47}"/>
              </a:ext>
            </a:extLst>
          </p:cNvPr>
          <p:cNvSpPr>
            <a:spLocks noGrp="1"/>
          </p:cNvSpPr>
          <p:nvPr>
            <p:ph idx="1"/>
          </p:nvPr>
        </p:nvSpPr>
        <p:spPr>
          <a:xfrm>
            <a:off x="128954" y="140678"/>
            <a:ext cx="11922369" cy="6588368"/>
          </a:xfrm>
        </p:spPr>
        <p:txBody>
          <a:bodyPr>
            <a:normAutofit/>
          </a:bodyPr>
          <a:lstStyle/>
          <a:p>
            <a:pPr marL="0" indent="0" algn="just">
              <a:buNone/>
            </a:pPr>
            <a:r>
              <a:rPr lang="tr-TR" sz="3600" dirty="0"/>
              <a:t>Yapraklar 2,4-D'nin </a:t>
            </a:r>
            <a:r>
              <a:rPr lang="tr-TR" sz="3600" dirty="0" err="1" smtClean="0"/>
              <a:t>apolar</a:t>
            </a:r>
            <a:r>
              <a:rPr lang="tr-TR" sz="3600" dirty="0" smtClean="0"/>
              <a:t> </a:t>
            </a:r>
            <a:r>
              <a:rPr lang="tr-TR" sz="3600" dirty="0"/>
              <a:t>formlarını (asitler, esterler, yağda çözünen aminler) kolayca emerken, polar formlar (inorganik tuzlar, suda çözünür aminler) daha yavaş </a:t>
            </a:r>
            <a:r>
              <a:rPr lang="tr-TR" sz="3600" dirty="0" err="1"/>
              <a:t>absorbe</a:t>
            </a:r>
            <a:r>
              <a:rPr lang="tr-TR" sz="3600" dirty="0"/>
              <a:t> edilir. </a:t>
            </a:r>
            <a:r>
              <a:rPr lang="tr-TR" sz="3600" dirty="0" err="1"/>
              <a:t>Sürfaktanların</a:t>
            </a:r>
            <a:r>
              <a:rPr lang="tr-TR" sz="3600" dirty="0"/>
              <a:t> kullanımı genellikle yapraklarda </a:t>
            </a:r>
            <a:r>
              <a:rPr lang="tr-TR" sz="3600" dirty="0" err="1"/>
              <a:t>absorbsiyonu</a:t>
            </a:r>
            <a:r>
              <a:rPr lang="tr-TR" sz="3600" dirty="0"/>
              <a:t> arttırır ve </a:t>
            </a:r>
            <a:r>
              <a:rPr lang="tr-TR" sz="3600" dirty="0" err="1"/>
              <a:t>absorbsiyon</a:t>
            </a:r>
            <a:r>
              <a:rPr lang="tr-TR" sz="3600" dirty="0"/>
              <a:t> sıcaklık ve nem arttıkça artar. Bitki </a:t>
            </a:r>
            <a:r>
              <a:rPr lang="tr-TR" sz="3600" dirty="0" smtClean="0"/>
              <a:t>gövde </a:t>
            </a:r>
            <a:r>
              <a:rPr lang="tr-TR" sz="3600" dirty="0"/>
              <a:t>ve kökleri de tüm bu bileşikleri </a:t>
            </a:r>
            <a:r>
              <a:rPr lang="tr-TR" sz="3600" dirty="0" err="1"/>
              <a:t>absorbe</a:t>
            </a:r>
            <a:r>
              <a:rPr lang="tr-TR" sz="3600" dirty="0"/>
              <a:t> eder. İlaçlamadan kısa bir süre sonra yağan yağışlar etkinliği azaltabilir, ancak 6-12 saat sonra yağan yağmurun etkisi çok azdır. </a:t>
            </a:r>
            <a:r>
              <a:rPr lang="tr-TR" sz="3600" dirty="0" err="1" smtClean="0"/>
              <a:t>Apolar</a:t>
            </a:r>
            <a:r>
              <a:rPr lang="tr-TR" sz="3600" dirty="0" smtClean="0"/>
              <a:t> formlar </a:t>
            </a:r>
            <a:r>
              <a:rPr lang="tr-TR" sz="3600" dirty="0"/>
              <a:t>yağışla yıkanmaya direnme eğilimindedir. </a:t>
            </a:r>
          </a:p>
        </p:txBody>
      </p:sp>
    </p:spTree>
    <p:extLst>
      <p:ext uri="{BB962C8B-B14F-4D97-AF65-F5344CB8AC3E}">
        <p14:creationId xmlns:p14="http://schemas.microsoft.com/office/powerpoint/2010/main" val="103126213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9B3F969-808B-B141-9169-44E646BC668F}"/>
              </a:ext>
            </a:extLst>
          </p:cNvPr>
          <p:cNvSpPr>
            <a:spLocks noGrp="1"/>
          </p:cNvSpPr>
          <p:nvPr>
            <p:ph idx="1"/>
          </p:nvPr>
        </p:nvSpPr>
        <p:spPr>
          <a:xfrm>
            <a:off x="140678" y="128954"/>
            <a:ext cx="11934092" cy="6564923"/>
          </a:xfrm>
        </p:spPr>
        <p:txBody>
          <a:bodyPr>
            <a:normAutofit/>
          </a:bodyPr>
          <a:lstStyle/>
          <a:p>
            <a:pPr marL="0" indent="0" algn="just">
              <a:buNone/>
            </a:pPr>
            <a:r>
              <a:rPr lang="tr-TR" sz="4000" dirty="0"/>
              <a:t>Bitki yaprakları tarafından </a:t>
            </a:r>
            <a:r>
              <a:rPr lang="tr-TR" sz="4000" dirty="0" err="1"/>
              <a:t>absorbe</a:t>
            </a:r>
            <a:r>
              <a:rPr lang="tr-TR" sz="4000" dirty="0"/>
              <a:t> edildikten </a:t>
            </a:r>
            <a:r>
              <a:rPr lang="tr-TR" sz="4000" dirty="0" smtClean="0"/>
              <a:t>sonra </a:t>
            </a:r>
            <a:r>
              <a:rPr lang="tr-TR" sz="4000" dirty="0"/>
              <a:t>tüm bu herbisitler tüm bitkide </a:t>
            </a:r>
            <a:r>
              <a:rPr lang="tr-TR" sz="4000" dirty="0" err="1"/>
              <a:t>floemde</a:t>
            </a:r>
            <a:r>
              <a:rPr lang="tr-TR" sz="4000" dirty="0"/>
              <a:t> hareket eder. 2,4-D </a:t>
            </a:r>
            <a:r>
              <a:rPr lang="tr-TR" sz="4000" dirty="0" err="1"/>
              <a:t>floemdeki</a:t>
            </a:r>
            <a:r>
              <a:rPr lang="tr-TR" sz="4000" dirty="0"/>
              <a:t> </a:t>
            </a:r>
            <a:r>
              <a:rPr lang="tr-TR" sz="4000" dirty="0" smtClean="0"/>
              <a:t>fotosentez ürünleri ile yapraklardan </a:t>
            </a:r>
            <a:r>
              <a:rPr lang="tr-TR" sz="4000" dirty="0"/>
              <a:t>hareket eder, ancak bu herbisit </a:t>
            </a:r>
            <a:r>
              <a:rPr lang="tr-TR" sz="4000" dirty="0" err="1"/>
              <a:t>floemde</a:t>
            </a:r>
            <a:r>
              <a:rPr lang="tr-TR" sz="4000" dirty="0"/>
              <a:t> </a:t>
            </a:r>
            <a:r>
              <a:rPr lang="tr-TR" sz="4000" dirty="0" smtClean="0"/>
              <a:t>fotosentez ürünlerinin hareketinden daha </a:t>
            </a:r>
            <a:r>
              <a:rPr lang="tr-TR" sz="4000" dirty="0"/>
              <a:t>yavaş hareket etmektedir. 2,4-D bitkinin depo yapılarında (örneğin gelişen organlar ve meristemler) birikmektedir. Dar yapraklılarda geniş yapraklı bitkilere göre sınırlı hareket görülür. </a:t>
            </a:r>
          </a:p>
        </p:txBody>
      </p:sp>
    </p:spTree>
    <p:extLst>
      <p:ext uri="{BB962C8B-B14F-4D97-AF65-F5344CB8AC3E}">
        <p14:creationId xmlns:p14="http://schemas.microsoft.com/office/powerpoint/2010/main" val="161657024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3DFC4AD-200E-CA43-B00E-03FDA31A8C3B}"/>
              </a:ext>
            </a:extLst>
          </p:cNvPr>
          <p:cNvSpPr>
            <a:spLocks noGrp="1"/>
          </p:cNvSpPr>
          <p:nvPr>
            <p:ph idx="1"/>
          </p:nvPr>
        </p:nvSpPr>
        <p:spPr>
          <a:xfrm>
            <a:off x="93786" y="152400"/>
            <a:ext cx="11957538" cy="6588369"/>
          </a:xfrm>
        </p:spPr>
        <p:txBody>
          <a:bodyPr/>
          <a:lstStyle/>
          <a:p>
            <a:pPr marL="0" indent="0" algn="just">
              <a:buNone/>
            </a:pPr>
            <a:r>
              <a:rPr lang="tr-TR" sz="3200" dirty="0"/>
              <a:t>Yapraktan uygulanan bir herbisitin köklere ve </a:t>
            </a:r>
            <a:r>
              <a:rPr lang="tr-TR" sz="3200" dirty="0" err="1"/>
              <a:t>rizomlara</a:t>
            </a:r>
            <a:r>
              <a:rPr lang="tr-TR" sz="3200" dirty="0"/>
              <a:t> </a:t>
            </a:r>
            <a:r>
              <a:rPr lang="tr-TR" sz="3200" dirty="0" err="1" smtClean="0"/>
              <a:t>translokasyonu</a:t>
            </a:r>
            <a:r>
              <a:rPr lang="tr-TR" sz="3200" dirty="0" smtClean="0"/>
              <a:t> </a:t>
            </a:r>
            <a:r>
              <a:rPr lang="tr-TR" sz="3200" dirty="0"/>
              <a:t>çok yıllık yabancı otların kontrolü için gereklidir. Bu nedenle, </a:t>
            </a:r>
            <a:r>
              <a:rPr lang="tr-TR" sz="3200" dirty="0" smtClean="0"/>
              <a:t>toprak </a:t>
            </a:r>
            <a:r>
              <a:rPr lang="tr-TR" sz="3200" dirty="0"/>
              <a:t>altı </a:t>
            </a:r>
            <a:r>
              <a:rPr lang="tr-TR" sz="3200" dirty="0" smtClean="0"/>
              <a:t>organlarda </a:t>
            </a:r>
            <a:r>
              <a:rPr lang="tr-TR" sz="3200" dirty="0"/>
              <a:t>maksimum büyüme ve </a:t>
            </a:r>
            <a:r>
              <a:rPr lang="tr-TR" sz="3200" dirty="0" err="1"/>
              <a:t>fotosentat</a:t>
            </a:r>
            <a:r>
              <a:rPr lang="tr-TR" sz="3200" dirty="0"/>
              <a:t> birikimi dönemleri ve toprak üstü organların minimum büyüme dönemlerinde ilaçlama çok yıllık yabancı otların kontrolüne yardımcı olur. Bu genellikle çok yıllık türlerin </a:t>
            </a:r>
            <a:r>
              <a:rPr lang="tr-TR" sz="3200" dirty="0" smtClean="0"/>
              <a:t>çoğu için sonbahar dönemidir, </a:t>
            </a:r>
            <a:r>
              <a:rPr lang="tr-TR" sz="3200" dirty="0"/>
              <a:t>ancak bazı çok yıllık türler için yılın diğer </a:t>
            </a:r>
            <a:r>
              <a:rPr lang="tr-TR" sz="3200" dirty="0" smtClean="0"/>
              <a:t>zamanları da olabilir. </a:t>
            </a:r>
            <a:r>
              <a:rPr lang="tr-TR" sz="3200" dirty="0"/>
              <a:t>Aşırı </a:t>
            </a:r>
            <a:r>
              <a:rPr lang="tr-TR" sz="3200" dirty="0" smtClean="0"/>
              <a:t>doz </a:t>
            </a:r>
            <a:r>
              <a:rPr lang="tr-TR" sz="3200" dirty="0" err="1" smtClean="0"/>
              <a:t>floeme</a:t>
            </a:r>
            <a:r>
              <a:rPr lang="tr-TR" sz="3200" dirty="0" smtClean="0"/>
              <a:t> </a:t>
            </a:r>
            <a:r>
              <a:rPr lang="tr-TR" sz="3200" dirty="0"/>
              <a:t>zarar verebilir ve </a:t>
            </a:r>
            <a:r>
              <a:rPr lang="tr-TR" sz="3200" dirty="0" smtClean="0"/>
              <a:t>hareketi azaltabilir</a:t>
            </a:r>
            <a:r>
              <a:rPr lang="tr-TR" sz="3200" dirty="0"/>
              <a:t>; bu nedenle, </a:t>
            </a:r>
            <a:r>
              <a:rPr lang="tr-TR" sz="3200" dirty="0" smtClean="0"/>
              <a:t>parçalı (</a:t>
            </a:r>
            <a:r>
              <a:rPr lang="tr-TR" sz="3200" dirty="0" err="1" smtClean="0"/>
              <a:t>split</a:t>
            </a:r>
            <a:r>
              <a:rPr lang="tr-TR" sz="3200" dirty="0" smtClean="0"/>
              <a:t>) </a:t>
            </a:r>
            <a:r>
              <a:rPr lang="tr-TR" sz="3200" dirty="0"/>
              <a:t>herbisit uygulaması </a:t>
            </a:r>
            <a:r>
              <a:rPr lang="tr-TR" sz="3200" dirty="0" smtClean="0"/>
              <a:t> </a:t>
            </a:r>
            <a:r>
              <a:rPr lang="tr-TR" sz="3200" dirty="0"/>
              <a:t>yüksek oranlı </a:t>
            </a:r>
            <a:r>
              <a:rPr lang="tr-TR" sz="3200" dirty="0" smtClean="0"/>
              <a:t>bir uygulamaya </a:t>
            </a:r>
            <a:r>
              <a:rPr lang="tr-TR" sz="3200" dirty="0"/>
              <a:t>göre çok yıllık yabancı otların daha iyi kontrol edilmesini sağlar.</a:t>
            </a:r>
          </a:p>
          <a:p>
            <a:pPr marL="0" indent="0">
              <a:buNone/>
            </a:pPr>
            <a:endParaRPr lang="tr-TR" dirty="0"/>
          </a:p>
        </p:txBody>
      </p:sp>
    </p:spTree>
    <p:extLst>
      <p:ext uri="{BB962C8B-B14F-4D97-AF65-F5344CB8AC3E}">
        <p14:creationId xmlns:p14="http://schemas.microsoft.com/office/powerpoint/2010/main" val="390718822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52FF2ED-2170-9E41-B4C0-8F0F2D355C44}"/>
              </a:ext>
            </a:extLst>
          </p:cNvPr>
          <p:cNvSpPr>
            <a:spLocks noGrp="1"/>
          </p:cNvSpPr>
          <p:nvPr>
            <p:ph idx="1"/>
          </p:nvPr>
        </p:nvSpPr>
        <p:spPr>
          <a:xfrm>
            <a:off x="128954" y="152400"/>
            <a:ext cx="11840308" cy="6576646"/>
          </a:xfrm>
        </p:spPr>
        <p:txBody>
          <a:bodyPr>
            <a:normAutofit lnSpcReduction="10000"/>
          </a:bodyPr>
          <a:lstStyle/>
          <a:p>
            <a:pPr marL="0" indent="0" algn="just">
              <a:buNone/>
            </a:pPr>
            <a:r>
              <a:rPr lang="tr-TR" sz="3200" dirty="0"/>
              <a:t>Genel olarak 2,4-D için genç </a:t>
            </a:r>
            <a:r>
              <a:rPr lang="tr-TR" sz="3200" dirty="0" smtClean="0"/>
              <a:t>bitkiler </a:t>
            </a:r>
            <a:r>
              <a:rPr lang="tr-TR" sz="3200" dirty="0"/>
              <a:t>aynı türden daha yaşlı bitkilerden daha hassastır. Bununla birlikte, bazı bitkiler küçükken </a:t>
            </a:r>
            <a:r>
              <a:rPr lang="tr-TR" sz="3200" dirty="0" err="1"/>
              <a:t>toleranttır</a:t>
            </a:r>
            <a:r>
              <a:rPr lang="tr-TR" sz="3200" dirty="0"/>
              <a:t> ve diğerleri hiçbir zaman hafif toleranstan fazlasını kazanmaz. Bazı bitkiler ikinci bir hassasiyet dönemi geliştirebilir. Örneğin, küçük tahıllar çimlenme ve küçük çim aşamalarında 2,4-D'ye çok duyarlıdır, ancak tam kardeşlenme aşamasında </a:t>
            </a:r>
            <a:r>
              <a:rPr lang="tr-TR" sz="3200" dirty="0" err="1"/>
              <a:t>tolerant</a:t>
            </a:r>
            <a:r>
              <a:rPr lang="tr-TR" sz="3200" dirty="0"/>
              <a:t> hale </a:t>
            </a:r>
            <a:r>
              <a:rPr lang="tr-TR" sz="3200" dirty="0" smtClean="0"/>
              <a:t>gelir, kardeşlenme</a:t>
            </a:r>
            <a:r>
              <a:rPr lang="tr-TR" sz="3200" dirty="0"/>
              <a:t>, başaklanma ve çiçeklenme aşamalarında tekrar duyarlı hale gelir ve sarı olum döneminde tekrar </a:t>
            </a:r>
            <a:r>
              <a:rPr lang="tr-TR" sz="3200" dirty="0" err="1" smtClean="0"/>
              <a:t>toleranttır</a:t>
            </a:r>
            <a:r>
              <a:rPr lang="tr-TR" sz="3200" dirty="0"/>
              <a:t>. Duyarlılık dönemleri hızlı büyüme dönemleriyle çakışmaktadır. Bu </a:t>
            </a:r>
            <a:r>
              <a:rPr lang="tr-TR" sz="3200" dirty="0" smtClean="0"/>
              <a:t>dönemlerde </a:t>
            </a:r>
            <a:r>
              <a:rPr lang="tr-TR" sz="3200" dirty="0"/>
              <a:t>meristem hücreleri hızla </a:t>
            </a:r>
            <a:r>
              <a:rPr lang="tr-TR" sz="3200" dirty="0" smtClean="0"/>
              <a:t>bölünmekte, </a:t>
            </a:r>
            <a:r>
              <a:rPr lang="tr-TR" sz="3200" dirty="0"/>
              <a:t>yüksek düzeyde </a:t>
            </a:r>
            <a:r>
              <a:rPr lang="tr-TR" sz="3200" dirty="0" err="1"/>
              <a:t>metabolik</a:t>
            </a:r>
            <a:r>
              <a:rPr lang="tr-TR" sz="3200" dirty="0"/>
              <a:t> aktiviteye </a:t>
            </a:r>
            <a:r>
              <a:rPr lang="tr-TR" sz="3200" dirty="0" smtClean="0"/>
              <a:t>sahip olmakta ve </a:t>
            </a:r>
            <a:r>
              <a:rPr lang="tr-TR" sz="3200" dirty="0"/>
              <a:t>2,4-D'ye çok duyarlı durumdadır. </a:t>
            </a:r>
          </a:p>
          <a:p>
            <a:pPr marL="0" indent="0">
              <a:buNone/>
            </a:pPr>
            <a:endParaRPr lang="tr-TR" dirty="0"/>
          </a:p>
        </p:txBody>
      </p:sp>
    </p:spTree>
    <p:extLst>
      <p:ext uri="{BB962C8B-B14F-4D97-AF65-F5344CB8AC3E}">
        <p14:creationId xmlns:p14="http://schemas.microsoft.com/office/powerpoint/2010/main" val="228919300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1C849C0-D060-6040-A813-BC9B7091C2C6}"/>
              </a:ext>
            </a:extLst>
          </p:cNvPr>
          <p:cNvSpPr>
            <a:spLocks noGrp="1"/>
          </p:cNvSpPr>
          <p:nvPr>
            <p:ph idx="1"/>
          </p:nvPr>
        </p:nvSpPr>
        <p:spPr>
          <a:xfrm>
            <a:off x="117231" y="164123"/>
            <a:ext cx="11969261" cy="6553199"/>
          </a:xfrm>
        </p:spPr>
        <p:txBody>
          <a:bodyPr>
            <a:normAutofit/>
          </a:bodyPr>
          <a:lstStyle/>
          <a:p>
            <a:pPr marL="0" indent="0" algn="just">
              <a:buNone/>
            </a:pPr>
            <a:r>
              <a:rPr lang="tr-TR" sz="4400" dirty="0"/>
              <a:t>Yaklaşık 25 tane </a:t>
            </a:r>
            <a:r>
              <a:rPr lang="tr-TR" sz="4400" dirty="0" err="1"/>
              <a:t>oksine</a:t>
            </a:r>
            <a:r>
              <a:rPr lang="tr-TR" sz="4400" dirty="0"/>
              <a:t> yanıt veren gen tanımlanmıştır, ancak ACC </a:t>
            </a:r>
            <a:r>
              <a:rPr lang="tr-TR" sz="4400" dirty="0" err="1"/>
              <a:t>sentaz</a:t>
            </a:r>
            <a:r>
              <a:rPr lang="tr-TR" sz="4400" dirty="0"/>
              <a:t> </a:t>
            </a:r>
            <a:r>
              <a:rPr lang="tr-TR" sz="4400" dirty="0" smtClean="0"/>
              <a:t>haricinde </a:t>
            </a:r>
            <a:r>
              <a:rPr lang="tr-TR" sz="4400" dirty="0"/>
              <a:t>diğer </a:t>
            </a:r>
            <a:r>
              <a:rPr lang="tr-TR" sz="4400" dirty="0" err="1"/>
              <a:t>oksine</a:t>
            </a:r>
            <a:r>
              <a:rPr lang="tr-TR" sz="4400" dirty="0"/>
              <a:t> yanıt veren gen ürünlerinin kesin biyokimyasal etkisi bilinmemektedir. ACC </a:t>
            </a:r>
            <a:r>
              <a:rPr lang="tr-TR" sz="4400" dirty="0" err="1"/>
              <a:t>sentaz</a:t>
            </a:r>
            <a:r>
              <a:rPr lang="tr-TR" sz="4400" dirty="0"/>
              <a:t>, etilen </a:t>
            </a:r>
            <a:r>
              <a:rPr lang="tr-TR" sz="4400" dirty="0" err="1"/>
              <a:t>biyosentezinde</a:t>
            </a:r>
            <a:r>
              <a:rPr lang="tr-TR" sz="4400" dirty="0"/>
              <a:t> anahtar düzenleyici enzimdir. Etilen, herbisitlerin büyümesini düzenleyerek hassas bitkilerde </a:t>
            </a:r>
            <a:r>
              <a:rPr lang="tr-TR" sz="4400" dirty="0" err="1"/>
              <a:t>epinastiye</a:t>
            </a:r>
            <a:r>
              <a:rPr lang="tr-TR" sz="4400" dirty="0"/>
              <a:t> neden olmaktadır.  </a:t>
            </a:r>
          </a:p>
          <a:p>
            <a:pPr marL="0" indent="0" algn="just">
              <a:buNone/>
            </a:pPr>
            <a:endParaRPr lang="tr-TR" sz="4000" dirty="0"/>
          </a:p>
        </p:txBody>
      </p:sp>
    </p:spTree>
    <p:extLst>
      <p:ext uri="{BB962C8B-B14F-4D97-AF65-F5344CB8AC3E}">
        <p14:creationId xmlns:p14="http://schemas.microsoft.com/office/powerpoint/2010/main" val="290023358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836A308-516C-F741-9A16-D15F7FF21481}"/>
              </a:ext>
            </a:extLst>
          </p:cNvPr>
          <p:cNvSpPr>
            <a:spLocks noGrp="1"/>
          </p:cNvSpPr>
          <p:nvPr>
            <p:ph idx="1"/>
          </p:nvPr>
        </p:nvSpPr>
        <p:spPr>
          <a:xfrm>
            <a:off x="117232" y="199292"/>
            <a:ext cx="11934092" cy="6459416"/>
          </a:xfrm>
        </p:spPr>
        <p:txBody>
          <a:bodyPr/>
          <a:lstStyle/>
          <a:p>
            <a:pPr marL="0" indent="0" algn="just">
              <a:buNone/>
            </a:pPr>
            <a:r>
              <a:rPr lang="tr-TR" sz="4800" dirty="0"/>
              <a:t>Büyüme düzenleyici bir herbisitin neden olduğu doku çoğalması, yapraklardan kök sistemine </a:t>
            </a:r>
            <a:r>
              <a:rPr lang="tr-TR" sz="4800" dirty="0" err="1"/>
              <a:t>fotosentat</a:t>
            </a:r>
            <a:r>
              <a:rPr lang="tr-TR" sz="4800" dirty="0"/>
              <a:t> hareketini engelleyerek </a:t>
            </a:r>
            <a:r>
              <a:rPr lang="tr-TR" sz="4800" dirty="0" err="1"/>
              <a:t>epinastiye</a:t>
            </a:r>
            <a:r>
              <a:rPr lang="tr-TR" sz="4800" dirty="0"/>
              <a:t>, gövde şişmesine ve </a:t>
            </a:r>
            <a:r>
              <a:rPr lang="tr-TR" sz="4800" dirty="0" err="1"/>
              <a:t>floemin</a:t>
            </a:r>
            <a:r>
              <a:rPr lang="tr-TR" sz="4800" dirty="0"/>
              <a:t> bozulmasına yol açar. Bu verimsiz </a:t>
            </a:r>
            <a:r>
              <a:rPr lang="tr-TR" sz="4800" dirty="0" smtClean="0"/>
              <a:t>büyüme </a:t>
            </a:r>
            <a:r>
              <a:rPr lang="tr-TR" sz="4800" dirty="0"/>
              <a:t>birkaç gün veya hafta içinde ölüme neden olur. </a:t>
            </a:r>
          </a:p>
          <a:p>
            <a:pPr marL="0" indent="0">
              <a:buNone/>
            </a:pPr>
            <a:endParaRPr lang="tr-TR" dirty="0"/>
          </a:p>
        </p:txBody>
      </p:sp>
    </p:spTree>
    <p:extLst>
      <p:ext uri="{BB962C8B-B14F-4D97-AF65-F5344CB8AC3E}">
        <p14:creationId xmlns:p14="http://schemas.microsoft.com/office/powerpoint/2010/main" val="36469366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03CF7DD-F9C3-4852-830A-1CF84595C527}"/>
              </a:ext>
            </a:extLst>
          </p:cNvPr>
          <p:cNvSpPr>
            <a:spLocks noGrp="1"/>
          </p:cNvSpPr>
          <p:nvPr>
            <p:ph idx="1"/>
          </p:nvPr>
        </p:nvSpPr>
        <p:spPr>
          <a:xfrm>
            <a:off x="145774" y="119270"/>
            <a:ext cx="11873948" cy="6573078"/>
          </a:xfrm>
        </p:spPr>
        <p:txBody>
          <a:bodyPr/>
          <a:lstStyle/>
          <a:p>
            <a:pPr marL="0" indent="0" algn="just">
              <a:buNone/>
            </a:pPr>
            <a:r>
              <a:rPr lang="tr-TR" sz="4400" dirty="0"/>
              <a:t>IAA aktif olarak büyüyen dokularda </a:t>
            </a:r>
            <a:r>
              <a:rPr lang="tr-TR" sz="4400" dirty="0" err="1"/>
              <a:t>triptofana</a:t>
            </a:r>
            <a:r>
              <a:rPr lang="tr-TR" sz="4400" dirty="0"/>
              <a:t> bağımlı ve </a:t>
            </a:r>
            <a:r>
              <a:rPr lang="tr-TR" sz="4400" dirty="0" err="1"/>
              <a:t>triptofandan</a:t>
            </a:r>
            <a:r>
              <a:rPr lang="tr-TR" sz="4400" dirty="0"/>
              <a:t> bağımsız yollarla sentezlenir ve bitki gövdesinde 1-100 </a:t>
            </a:r>
            <a:r>
              <a:rPr lang="tr-TR" sz="4400" dirty="0" err="1"/>
              <a:t>μg</a:t>
            </a:r>
            <a:r>
              <a:rPr lang="tr-TR" sz="4400" dirty="0"/>
              <a:t> IAA kg</a:t>
            </a:r>
            <a:r>
              <a:rPr lang="tr-TR" sz="4400" baseline="30000" dirty="0"/>
              <a:t>-1</a:t>
            </a:r>
            <a:r>
              <a:rPr lang="tr-TR" sz="4400" dirty="0"/>
              <a:t> taze ağırlık arasında değişen konsantrasyonlarda bulunur. Hızla büyüyen ve uzayan genç çimler ve </a:t>
            </a:r>
            <a:r>
              <a:rPr lang="tr-TR" sz="4400" dirty="0" smtClean="0"/>
              <a:t>dokular </a:t>
            </a:r>
            <a:r>
              <a:rPr lang="tr-TR" sz="4400" dirty="0"/>
              <a:t>olgun dokulara göre nispeten daha yüksek </a:t>
            </a:r>
            <a:r>
              <a:rPr lang="tr-TR" sz="4400" dirty="0" err="1"/>
              <a:t>oksin</a:t>
            </a:r>
            <a:r>
              <a:rPr lang="tr-TR" sz="4400" dirty="0"/>
              <a:t> konsantrasyonları içerir.</a:t>
            </a:r>
          </a:p>
          <a:p>
            <a:pPr marL="0" indent="0">
              <a:buNone/>
            </a:pPr>
            <a:endParaRPr lang="tr-TR" dirty="0"/>
          </a:p>
        </p:txBody>
      </p:sp>
    </p:spTree>
    <p:extLst>
      <p:ext uri="{BB962C8B-B14F-4D97-AF65-F5344CB8AC3E}">
        <p14:creationId xmlns:p14="http://schemas.microsoft.com/office/powerpoint/2010/main" val="272749862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9CC2CBD-A86C-194E-9FAC-40251E47A558}"/>
              </a:ext>
            </a:extLst>
          </p:cNvPr>
          <p:cNvSpPr>
            <a:spLocks noGrp="1"/>
          </p:cNvSpPr>
          <p:nvPr>
            <p:ph idx="1"/>
          </p:nvPr>
        </p:nvSpPr>
        <p:spPr>
          <a:xfrm>
            <a:off x="82062" y="140677"/>
            <a:ext cx="11980984" cy="6576645"/>
          </a:xfrm>
        </p:spPr>
        <p:txBody>
          <a:bodyPr/>
          <a:lstStyle/>
          <a:p>
            <a:pPr marL="0" indent="0" algn="just">
              <a:buNone/>
            </a:pPr>
            <a:r>
              <a:rPr lang="tr-TR" sz="4000" b="1" dirty="0"/>
              <a:t>Bitkiler Nasıl Ölür?</a:t>
            </a:r>
            <a:endParaRPr lang="tr-TR" sz="4000" dirty="0"/>
          </a:p>
          <a:p>
            <a:pPr marL="0" indent="0" algn="just">
              <a:buNone/>
            </a:pPr>
            <a:r>
              <a:rPr lang="tr-TR" sz="4000" dirty="0"/>
              <a:t>Yabancı ot </a:t>
            </a:r>
            <a:r>
              <a:rPr lang="tr-TR" sz="4000" dirty="0" smtClean="0"/>
              <a:t>ölümü </a:t>
            </a:r>
            <a:r>
              <a:rPr lang="tr-TR" sz="4000" dirty="0"/>
              <a:t>aşırı </a:t>
            </a:r>
            <a:r>
              <a:rPr lang="tr-TR" sz="4000" dirty="0" err="1"/>
              <a:t>oksin</a:t>
            </a:r>
            <a:r>
              <a:rPr lang="tr-TR" sz="4000" dirty="0"/>
              <a:t> dozunun bir sonucu olarak meydana gelir ve kontrolsüz büyümeden kaynaklanır. Olayların tam </a:t>
            </a:r>
            <a:r>
              <a:rPr lang="tr-TR" sz="4000" dirty="0" smtClean="0"/>
              <a:t>sırası </a:t>
            </a:r>
            <a:r>
              <a:rPr lang="tr-TR" sz="4000" dirty="0"/>
              <a:t>etkilenen dokuların yaşına ve fizyolojik durumuna bağlıdır ve türler arasında önemli ölçüde değişiklik gösterir. Bununla birlikte, 3 aşamalı </a:t>
            </a:r>
            <a:r>
              <a:rPr lang="tr-TR" sz="4000" dirty="0" err="1"/>
              <a:t>simptom</a:t>
            </a:r>
            <a:r>
              <a:rPr lang="tr-TR" sz="4000" dirty="0"/>
              <a:t> gelişimi yaygın olarak görülmektedir.</a:t>
            </a:r>
          </a:p>
          <a:p>
            <a:pPr marL="0" indent="0">
              <a:buNone/>
            </a:pPr>
            <a:endParaRPr lang="tr-TR" dirty="0"/>
          </a:p>
        </p:txBody>
      </p:sp>
    </p:spTree>
    <p:extLst>
      <p:ext uri="{BB962C8B-B14F-4D97-AF65-F5344CB8AC3E}">
        <p14:creationId xmlns:p14="http://schemas.microsoft.com/office/powerpoint/2010/main" val="257213294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250CF31-A0E8-5044-9990-0402B519517D}"/>
              </a:ext>
            </a:extLst>
          </p:cNvPr>
          <p:cNvSpPr>
            <a:spLocks noGrp="1"/>
          </p:cNvSpPr>
          <p:nvPr>
            <p:ph idx="1"/>
          </p:nvPr>
        </p:nvSpPr>
        <p:spPr>
          <a:xfrm>
            <a:off x="128954" y="117232"/>
            <a:ext cx="11922369" cy="6588368"/>
          </a:xfrm>
        </p:spPr>
        <p:txBody>
          <a:bodyPr/>
          <a:lstStyle/>
          <a:p>
            <a:pPr marL="0" indent="0" algn="just">
              <a:buNone/>
            </a:pPr>
            <a:r>
              <a:rPr lang="tr-TR" sz="3600" b="1" dirty="0"/>
              <a:t>1. aşama, ilk gün. </a:t>
            </a:r>
            <a:r>
              <a:rPr lang="tr-TR" sz="3600" dirty="0" err="1"/>
              <a:t>Oksin</a:t>
            </a:r>
            <a:r>
              <a:rPr lang="tr-TR" sz="3600" dirty="0"/>
              <a:t> uygulamasından sonra bir saat içinde ölçülebilir hücre uzaması başlar ve muhafız hücrelerinde potasyum iyon birikiminin artışı </a:t>
            </a:r>
            <a:r>
              <a:rPr lang="tr-TR" sz="3600" dirty="0" err="1"/>
              <a:t>stomatal</a:t>
            </a:r>
            <a:r>
              <a:rPr lang="tr-TR" sz="3600" dirty="0"/>
              <a:t> açıklıkların artmasına ve fotosentezin geçici olarak uyarılmasına neden olur. Ayrıca, hücresel karbonhidrat ve protein rezervlerinin hızlı </a:t>
            </a:r>
            <a:r>
              <a:rPr lang="tr-TR" sz="3600" dirty="0" err="1" smtClean="0"/>
              <a:t>mobilizasyonu</a:t>
            </a:r>
            <a:r>
              <a:rPr lang="tr-TR" sz="3600" dirty="0" smtClean="0"/>
              <a:t> </a:t>
            </a:r>
            <a:r>
              <a:rPr lang="tr-TR" sz="3600" dirty="0"/>
              <a:t>genellikle çözünür indirgeyici şekerlerde ve amino asitlerde büyük artışlar olarak gözlenir. Ayrıca, ilaçlanmış bitkilerde tipik olarak etilen oluşumu görülür.</a:t>
            </a:r>
          </a:p>
          <a:p>
            <a:pPr marL="0" indent="0">
              <a:buNone/>
            </a:pPr>
            <a:endParaRPr lang="tr-TR" dirty="0"/>
          </a:p>
        </p:txBody>
      </p:sp>
    </p:spTree>
    <p:extLst>
      <p:ext uri="{BB962C8B-B14F-4D97-AF65-F5344CB8AC3E}">
        <p14:creationId xmlns:p14="http://schemas.microsoft.com/office/powerpoint/2010/main" val="184359377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16279BB-0930-AF47-A7F2-95663B7904B9}"/>
              </a:ext>
            </a:extLst>
          </p:cNvPr>
          <p:cNvSpPr>
            <a:spLocks noGrp="1"/>
          </p:cNvSpPr>
          <p:nvPr>
            <p:ph idx="1"/>
          </p:nvPr>
        </p:nvSpPr>
        <p:spPr>
          <a:xfrm>
            <a:off x="140677" y="187570"/>
            <a:ext cx="11934091" cy="6518030"/>
          </a:xfrm>
        </p:spPr>
        <p:txBody>
          <a:bodyPr>
            <a:normAutofit lnSpcReduction="10000"/>
          </a:bodyPr>
          <a:lstStyle/>
          <a:p>
            <a:pPr marL="0" indent="0" algn="just">
              <a:buNone/>
            </a:pPr>
            <a:r>
              <a:rPr lang="tr-TR" sz="3600" b="1" dirty="0"/>
              <a:t>Aşama 2, bir hafta içinde görülür. </a:t>
            </a:r>
            <a:r>
              <a:rPr lang="tr-TR" sz="3600" dirty="0"/>
              <a:t>Herbisit uygulamasını takip eden günlerde </a:t>
            </a:r>
            <a:r>
              <a:rPr lang="tr-TR" sz="3600" dirty="0" err="1"/>
              <a:t>simptomlar</a:t>
            </a:r>
            <a:r>
              <a:rPr lang="tr-TR" sz="3600" dirty="0"/>
              <a:t> belirgin hale gelir. Örneğin, hücre bölünmesindeki artış ve </a:t>
            </a:r>
            <a:r>
              <a:rPr lang="tr-TR" sz="3600" dirty="0" err="1"/>
              <a:t>kambiyumdaki</a:t>
            </a:r>
            <a:r>
              <a:rPr lang="tr-TR" sz="3600" dirty="0"/>
              <a:t> </a:t>
            </a:r>
            <a:r>
              <a:rPr lang="tr-TR" sz="3600" dirty="0" smtClean="0"/>
              <a:t>farklılaşma </a:t>
            </a:r>
            <a:r>
              <a:rPr lang="tr-TR" sz="3600" dirty="0"/>
              <a:t>bazı türlerde gövde tomurcuklarında </a:t>
            </a:r>
            <a:r>
              <a:rPr lang="tr-TR" sz="3600" dirty="0" err="1"/>
              <a:t>adventif</a:t>
            </a:r>
            <a:r>
              <a:rPr lang="tr-TR" sz="3600" dirty="0"/>
              <a:t> kök oluşumuna yol açar ve tipik olarak yaprak sapı gibi diğer dokularda </a:t>
            </a:r>
            <a:r>
              <a:rPr lang="tr-TR" sz="3600" dirty="0" err="1"/>
              <a:t>kortikal</a:t>
            </a:r>
            <a:r>
              <a:rPr lang="tr-TR" sz="3600" dirty="0"/>
              <a:t> parankimanın bölünmesi ve uzamasının neden olduğu genel doku şişkinliği gözlenir. Artık genç dokularda etilen oluşumuna yanıt olarak gövde, yaprak sapı ve yaprak </a:t>
            </a:r>
            <a:r>
              <a:rPr lang="tr-TR" sz="3600" dirty="0" err="1"/>
              <a:t>epinastisi</a:t>
            </a:r>
            <a:r>
              <a:rPr lang="tr-TR" sz="3600" dirty="0"/>
              <a:t> </a:t>
            </a:r>
            <a:r>
              <a:rPr lang="tr-TR" sz="3600" dirty="0" err="1"/>
              <a:t>simptomları</a:t>
            </a:r>
            <a:r>
              <a:rPr lang="tr-TR" sz="3600" dirty="0"/>
              <a:t> ve bazen de anormal </a:t>
            </a:r>
            <a:r>
              <a:rPr lang="tr-TR" sz="3600" dirty="0" err="1"/>
              <a:t>apikal</a:t>
            </a:r>
            <a:r>
              <a:rPr lang="tr-TR" sz="3600" dirty="0"/>
              <a:t> gelişme gözlenmektedir. </a:t>
            </a:r>
          </a:p>
          <a:p>
            <a:pPr marL="0" indent="0">
              <a:buNone/>
            </a:pPr>
            <a:endParaRPr lang="tr-TR" dirty="0"/>
          </a:p>
        </p:txBody>
      </p:sp>
    </p:spTree>
    <p:extLst>
      <p:ext uri="{BB962C8B-B14F-4D97-AF65-F5344CB8AC3E}">
        <p14:creationId xmlns:p14="http://schemas.microsoft.com/office/powerpoint/2010/main" val="185258354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7852EF6-2889-1643-A5EA-D6692902D873}"/>
              </a:ext>
            </a:extLst>
          </p:cNvPr>
          <p:cNvSpPr>
            <a:spLocks noGrp="1"/>
          </p:cNvSpPr>
          <p:nvPr>
            <p:ph idx="1"/>
          </p:nvPr>
        </p:nvSpPr>
        <p:spPr>
          <a:xfrm>
            <a:off x="105508" y="175846"/>
            <a:ext cx="11969261" cy="6553200"/>
          </a:xfrm>
        </p:spPr>
        <p:txBody>
          <a:bodyPr/>
          <a:lstStyle/>
          <a:p>
            <a:pPr marL="0" indent="0" algn="just">
              <a:buNone/>
            </a:pPr>
            <a:r>
              <a:rPr lang="tr-TR" sz="4400" b="1" dirty="0"/>
              <a:t>3. aşama, on gün içinde </a:t>
            </a:r>
            <a:r>
              <a:rPr lang="tr-TR" sz="4400" dirty="0" err="1" smtClean="0"/>
              <a:t>plazmalemma</a:t>
            </a:r>
            <a:r>
              <a:rPr lang="tr-TR" sz="4400" dirty="0" smtClean="0"/>
              <a:t> </a:t>
            </a:r>
            <a:r>
              <a:rPr lang="tr-TR" sz="4400" dirty="0"/>
              <a:t>bozulur, </a:t>
            </a:r>
            <a:r>
              <a:rPr lang="tr-TR" sz="4400" dirty="0" err="1" smtClean="0"/>
              <a:t>organeller</a:t>
            </a:r>
            <a:r>
              <a:rPr lang="tr-TR" sz="4400" dirty="0" smtClean="0"/>
              <a:t> </a:t>
            </a:r>
            <a:r>
              <a:rPr lang="tr-TR" sz="4400" dirty="0"/>
              <a:t>parçalanır ve dokular çöker (ölür</a:t>
            </a:r>
            <a:r>
              <a:rPr lang="tr-TR" sz="4400" dirty="0" smtClean="0"/>
              <a:t>), kök </a:t>
            </a:r>
            <a:r>
              <a:rPr lang="tr-TR" sz="4400" dirty="0"/>
              <a:t>yapısı bozulur, yaprak </a:t>
            </a:r>
            <a:r>
              <a:rPr lang="tr-TR" sz="4400" dirty="0" err="1"/>
              <a:t>kloroze</a:t>
            </a:r>
            <a:r>
              <a:rPr lang="tr-TR" sz="4400" dirty="0"/>
              <a:t> olur ve yaşlanmayı takiben hızla bitki ölümü gerçekleşir. </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36525405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2ECC5AF-405A-5340-B8E5-7502F5AC4FCB}"/>
              </a:ext>
            </a:extLst>
          </p:cNvPr>
          <p:cNvSpPr>
            <a:spLocks noGrp="1"/>
          </p:cNvSpPr>
          <p:nvPr>
            <p:ph idx="1"/>
          </p:nvPr>
        </p:nvSpPr>
        <p:spPr>
          <a:xfrm>
            <a:off x="117232" y="222738"/>
            <a:ext cx="11934092" cy="6459416"/>
          </a:xfrm>
        </p:spPr>
        <p:txBody>
          <a:bodyPr>
            <a:normAutofit/>
          </a:bodyPr>
          <a:lstStyle/>
          <a:p>
            <a:pPr marL="0" indent="0" algn="just">
              <a:buNone/>
            </a:pPr>
            <a:r>
              <a:rPr lang="tr-TR" sz="3800" dirty="0"/>
              <a:t>Genellikle etli </a:t>
            </a:r>
            <a:r>
              <a:rPr lang="tr-TR" sz="3800" dirty="0" smtClean="0"/>
              <a:t>dokulardaki </a:t>
            </a:r>
            <a:r>
              <a:rPr lang="tr-TR" sz="3800" dirty="0"/>
              <a:t>IAA konsantrasyonu düşüktür, oysa bu oran tohumlarda daha yüksektir. Geniş yapraklı bir yabancı ot çiminin ağırlığı 10 g </a:t>
            </a:r>
            <a:r>
              <a:rPr lang="tr-TR" sz="3800" dirty="0" smtClean="0"/>
              <a:t>ise </a:t>
            </a:r>
            <a:r>
              <a:rPr lang="tr-TR" sz="3800" dirty="0"/>
              <a:t>bitkide bulunan yaklaşık </a:t>
            </a:r>
            <a:r>
              <a:rPr lang="tr-TR" sz="3800" dirty="0" err="1"/>
              <a:t>oksin</a:t>
            </a:r>
            <a:r>
              <a:rPr lang="tr-TR" sz="3800" dirty="0"/>
              <a:t> miktarı </a:t>
            </a:r>
            <a:r>
              <a:rPr lang="tr-TR" sz="3800" dirty="0" smtClean="0"/>
              <a:t>10-100 </a:t>
            </a:r>
            <a:r>
              <a:rPr lang="tr-TR" sz="3800" dirty="0" err="1"/>
              <a:t>ng</a:t>
            </a:r>
            <a:r>
              <a:rPr lang="tr-TR" sz="3800" dirty="0"/>
              <a:t> aralığında olacaktır. 2,4-D kullanıldığında hektarda 0,2-2,0 kg etkili madde olduğu göz önüne </a:t>
            </a:r>
            <a:r>
              <a:rPr lang="tr-TR" sz="3800" dirty="0" smtClean="0"/>
              <a:t>alındığında </a:t>
            </a:r>
            <a:r>
              <a:rPr lang="tr-TR" sz="3800" dirty="0"/>
              <a:t>geniş yapraklı bir yabancı otun en az 100 </a:t>
            </a:r>
            <a:r>
              <a:rPr lang="tr-TR" sz="3800" dirty="0" err="1"/>
              <a:t>μg</a:t>
            </a:r>
            <a:r>
              <a:rPr lang="tr-TR" sz="3800" dirty="0"/>
              <a:t> bu sentetik </a:t>
            </a:r>
            <a:r>
              <a:rPr lang="tr-TR" sz="3800" dirty="0" err="1"/>
              <a:t>oksine</a:t>
            </a:r>
            <a:r>
              <a:rPr lang="tr-TR" sz="3800" dirty="0"/>
              <a:t> maruz kalacağını varsayabiliriz ki bu </a:t>
            </a:r>
            <a:r>
              <a:rPr lang="tr-TR" sz="3800" dirty="0" smtClean="0"/>
              <a:t>normalin en </a:t>
            </a:r>
            <a:r>
              <a:rPr lang="tr-TR" sz="3800" dirty="0"/>
              <a:t>az 1000 kat daha </a:t>
            </a:r>
            <a:r>
              <a:rPr lang="tr-TR" sz="3800" dirty="0" smtClean="0"/>
              <a:t>fazlasıdır.  </a:t>
            </a:r>
            <a:endParaRPr lang="tr-TR" sz="3800" dirty="0"/>
          </a:p>
        </p:txBody>
      </p:sp>
    </p:spTree>
    <p:extLst>
      <p:ext uri="{BB962C8B-B14F-4D97-AF65-F5344CB8AC3E}">
        <p14:creationId xmlns:p14="http://schemas.microsoft.com/office/powerpoint/2010/main" val="40965966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3FAC2E4-0B9B-7748-8603-3EC783D39895}"/>
              </a:ext>
            </a:extLst>
          </p:cNvPr>
          <p:cNvSpPr>
            <a:spLocks noGrp="1"/>
          </p:cNvSpPr>
          <p:nvPr>
            <p:ph idx="1"/>
          </p:nvPr>
        </p:nvSpPr>
        <p:spPr>
          <a:xfrm>
            <a:off x="128954" y="199292"/>
            <a:ext cx="11910646" cy="6518031"/>
          </a:xfrm>
        </p:spPr>
        <p:txBody>
          <a:bodyPr>
            <a:normAutofit/>
          </a:bodyPr>
          <a:lstStyle/>
          <a:p>
            <a:pPr marL="0" indent="0" algn="just">
              <a:buNone/>
            </a:pPr>
            <a:r>
              <a:rPr lang="tr-TR" sz="4800" dirty="0"/>
              <a:t>Oksinler konsantrasyona bağlı bir şekilde bitki büyümesini </a:t>
            </a:r>
            <a:r>
              <a:rPr lang="tr-TR" sz="4800" dirty="0" err="1"/>
              <a:t>inhibe</a:t>
            </a:r>
            <a:r>
              <a:rPr lang="tr-TR" sz="4800" dirty="0"/>
              <a:t> edebilir ve uyarabilir. Farklı </a:t>
            </a:r>
            <a:r>
              <a:rPr lang="tr-TR" sz="4800" dirty="0" smtClean="0"/>
              <a:t>dokular </a:t>
            </a:r>
            <a:r>
              <a:rPr lang="tr-TR" sz="4800" dirty="0"/>
              <a:t>uygulanan </a:t>
            </a:r>
            <a:r>
              <a:rPr lang="tr-TR" sz="4800" dirty="0" err="1"/>
              <a:t>oksine</a:t>
            </a:r>
            <a:r>
              <a:rPr lang="tr-TR" sz="4800" dirty="0"/>
              <a:t> farklı duyarlılık gösterirler. Yüksek </a:t>
            </a:r>
            <a:r>
              <a:rPr lang="tr-TR" sz="4800" dirty="0" err="1"/>
              <a:t>oksin</a:t>
            </a:r>
            <a:r>
              <a:rPr lang="tr-TR" sz="4800" dirty="0"/>
              <a:t> konsantrasyonlarının neden olduğu büyüme </a:t>
            </a:r>
            <a:r>
              <a:rPr lang="tr-TR" sz="4800" dirty="0" err="1" smtClean="0"/>
              <a:t>inhibisyonu</a:t>
            </a:r>
            <a:r>
              <a:rPr lang="tr-TR" sz="4800" dirty="0" smtClean="0"/>
              <a:t> </a:t>
            </a:r>
            <a:r>
              <a:rPr lang="tr-TR" sz="4800" dirty="0"/>
              <a:t>büyük ölçüde </a:t>
            </a:r>
            <a:r>
              <a:rPr lang="tr-TR" sz="4800" dirty="0" err="1"/>
              <a:t>oksin</a:t>
            </a:r>
            <a:r>
              <a:rPr lang="tr-TR" sz="4800" dirty="0"/>
              <a:t> ile indüklenen etilene atfedilebilir. </a:t>
            </a:r>
          </a:p>
        </p:txBody>
      </p:sp>
    </p:spTree>
    <p:extLst>
      <p:ext uri="{BB962C8B-B14F-4D97-AF65-F5344CB8AC3E}">
        <p14:creationId xmlns:p14="http://schemas.microsoft.com/office/powerpoint/2010/main" val="24520796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3A0EEF4-4BB7-B044-9F27-F9373D2884E9}"/>
              </a:ext>
            </a:extLst>
          </p:cNvPr>
          <p:cNvSpPr>
            <a:spLocks noGrp="1"/>
          </p:cNvSpPr>
          <p:nvPr>
            <p:ph idx="1"/>
          </p:nvPr>
        </p:nvSpPr>
        <p:spPr>
          <a:xfrm>
            <a:off x="164124" y="199292"/>
            <a:ext cx="11875476" cy="6494585"/>
          </a:xfrm>
        </p:spPr>
        <p:txBody>
          <a:bodyPr/>
          <a:lstStyle/>
          <a:p>
            <a:pPr marL="0" indent="0" algn="just">
              <a:buNone/>
            </a:pPr>
            <a:r>
              <a:rPr lang="tr-TR" sz="5000" dirty="0"/>
              <a:t>Yüksek dozlarda kullanılan </a:t>
            </a:r>
            <a:r>
              <a:rPr lang="tr-TR" sz="5000" dirty="0" err="1" smtClean="0"/>
              <a:t>oksin</a:t>
            </a:r>
            <a:r>
              <a:rPr lang="tr-TR" sz="5000" dirty="0" smtClean="0"/>
              <a:t> </a:t>
            </a:r>
            <a:r>
              <a:rPr lang="tr-TR" sz="5000" dirty="0"/>
              <a:t>etilen üretimini uyarır. Fazla etilen (doğal bitki hormonudur) bitkinin uzamasını engelleyebilir, yaprakların düşmesine (</a:t>
            </a:r>
            <a:r>
              <a:rPr lang="tr-TR" sz="5000" dirty="0" err="1"/>
              <a:t>absisyon</a:t>
            </a:r>
            <a:r>
              <a:rPr lang="tr-TR" sz="5000" dirty="0"/>
              <a:t>) ve hatta bitkinin ölümüne yol açabilir. Bitkiye yönelik bu </a:t>
            </a:r>
            <a:r>
              <a:rPr lang="tr-TR" sz="5000" dirty="0" smtClean="0"/>
              <a:t>engel </a:t>
            </a:r>
            <a:r>
              <a:rPr lang="tr-TR" sz="5000" dirty="0"/>
              <a:t>karbonhidrat üretimini de artırır. </a:t>
            </a:r>
          </a:p>
          <a:p>
            <a:pPr marL="0" indent="0">
              <a:buNone/>
            </a:pPr>
            <a:endParaRPr lang="tr-TR" dirty="0"/>
          </a:p>
        </p:txBody>
      </p:sp>
    </p:spTree>
    <p:extLst>
      <p:ext uri="{BB962C8B-B14F-4D97-AF65-F5344CB8AC3E}">
        <p14:creationId xmlns:p14="http://schemas.microsoft.com/office/powerpoint/2010/main" val="33896383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A7F6D11-1E8C-BC4C-B22C-260E900E665D}"/>
              </a:ext>
            </a:extLst>
          </p:cNvPr>
          <p:cNvSpPr>
            <a:spLocks noGrp="1"/>
          </p:cNvSpPr>
          <p:nvPr>
            <p:ph idx="1"/>
          </p:nvPr>
        </p:nvSpPr>
        <p:spPr>
          <a:xfrm>
            <a:off x="105508" y="175846"/>
            <a:ext cx="11922369" cy="6518031"/>
          </a:xfrm>
        </p:spPr>
        <p:txBody>
          <a:bodyPr>
            <a:normAutofit/>
          </a:bodyPr>
          <a:lstStyle/>
          <a:p>
            <a:pPr marL="0" indent="0" algn="just">
              <a:buNone/>
            </a:pPr>
            <a:r>
              <a:rPr lang="tr-TR" sz="4400" dirty="0"/>
              <a:t>Büyüme düzenleyicilerden </a:t>
            </a:r>
            <a:r>
              <a:rPr lang="tr-TR" sz="4400" dirty="0" err="1"/>
              <a:t>oksini</a:t>
            </a:r>
            <a:r>
              <a:rPr lang="tr-TR" sz="4400" dirty="0"/>
              <a:t> taklit eden herbisitler bulunmasına rağmen </a:t>
            </a:r>
            <a:r>
              <a:rPr lang="tr-TR" sz="4400" dirty="0" err="1"/>
              <a:t>sitokinin</a:t>
            </a:r>
            <a:r>
              <a:rPr lang="tr-TR" sz="4400" dirty="0"/>
              <a:t> veya </a:t>
            </a:r>
            <a:r>
              <a:rPr lang="tr-TR" sz="4400" dirty="0" err="1"/>
              <a:t>absisik</a:t>
            </a:r>
            <a:r>
              <a:rPr lang="tr-TR" sz="4400" dirty="0"/>
              <a:t> asit yapısına dayalı bir herbisit yoktur.  </a:t>
            </a:r>
          </a:p>
          <a:p>
            <a:pPr marL="0" indent="0" algn="just">
              <a:buNone/>
            </a:pPr>
            <a:r>
              <a:rPr lang="tr-TR" sz="4400" dirty="0"/>
              <a:t>Bu herbisitlerin </a:t>
            </a:r>
            <a:r>
              <a:rPr lang="tr-TR" sz="4400" dirty="0" err="1"/>
              <a:t>oksin</a:t>
            </a:r>
            <a:r>
              <a:rPr lang="tr-TR" sz="4400" dirty="0"/>
              <a:t> eylemini nasıl taklit ettiğini tam olarak bilinmemektedir. </a:t>
            </a:r>
            <a:r>
              <a:rPr lang="tr-TR" sz="4400" b="1" dirty="0"/>
              <a:t>Bitki büyümesini bozan herbisitler </a:t>
            </a:r>
            <a:r>
              <a:rPr lang="tr-TR" sz="4400" b="1" dirty="0" err="1"/>
              <a:t>fenoksiasetik</a:t>
            </a:r>
            <a:r>
              <a:rPr lang="tr-TR" sz="4400" b="1" dirty="0"/>
              <a:t> asitler, </a:t>
            </a:r>
            <a:r>
              <a:rPr lang="tr-TR" sz="4400" b="1" dirty="0" err="1"/>
              <a:t>benzoik</a:t>
            </a:r>
            <a:r>
              <a:rPr lang="tr-TR" sz="4400" b="1" dirty="0"/>
              <a:t> asitler ve </a:t>
            </a:r>
            <a:r>
              <a:rPr lang="tr-TR" sz="4400" b="1" dirty="0" err="1"/>
              <a:t>pikolinik</a:t>
            </a:r>
            <a:r>
              <a:rPr lang="tr-TR" sz="4400" b="1" dirty="0"/>
              <a:t> asitlerdir. </a:t>
            </a:r>
          </a:p>
        </p:txBody>
      </p:sp>
    </p:spTree>
    <p:extLst>
      <p:ext uri="{BB962C8B-B14F-4D97-AF65-F5344CB8AC3E}">
        <p14:creationId xmlns:p14="http://schemas.microsoft.com/office/powerpoint/2010/main" val="16580613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İyon</Template>
  <TotalTime>513</TotalTime>
  <Words>2952</Words>
  <Application>Microsoft Office PowerPoint</Application>
  <PresentationFormat>Geniş ekran</PresentationFormat>
  <Paragraphs>81</Paragraphs>
  <Slides>53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53</vt:i4>
      </vt:variant>
    </vt:vector>
  </HeadingPairs>
  <TitlesOfParts>
    <vt:vector size="57" baseType="lpstr">
      <vt:lpstr>Arial</vt:lpstr>
      <vt:lpstr>Century Gothic</vt:lpstr>
      <vt:lpstr>Wingdings 3</vt:lpstr>
      <vt:lpstr>İyon</vt:lpstr>
      <vt:lpstr>   BÜYÜME DÜZENLEYİCİ HERBİSİTLER WSSA/HRAC Grup: 4, 19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BÜYÜME DÜZENLEYİCİ HERBİSİTLER</dc:title>
  <dc:creator>adalina2010@hotmail.com</dc:creator>
  <cp:lastModifiedBy>Özer</cp:lastModifiedBy>
  <cp:revision>84</cp:revision>
  <dcterms:created xsi:type="dcterms:W3CDTF">2021-04-20T18:37:33Z</dcterms:created>
  <dcterms:modified xsi:type="dcterms:W3CDTF">2024-04-30T12:31:46Z</dcterms:modified>
</cp:coreProperties>
</file>