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A587-BAFC-4127-988C-36047ADDF64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08B8-E886-40BB-9DDB-B26F0A1BF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3876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A587-BAFC-4127-988C-36047ADDF64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08B8-E886-40BB-9DDB-B26F0A1BF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484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A587-BAFC-4127-988C-36047ADDF64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08B8-E886-40BB-9DDB-B26F0A1BF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8306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A587-BAFC-4127-988C-36047ADDF64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08B8-E886-40BB-9DDB-B26F0A1BF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66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A587-BAFC-4127-988C-36047ADDF64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08B8-E886-40BB-9DDB-B26F0A1BF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267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A587-BAFC-4127-988C-36047ADDF64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08B8-E886-40BB-9DDB-B26F0A1BF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3846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A587-BAFC-4127-988C-36047ADDF64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08B8-E886-40BB-9DDB-B26F0A1BF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3325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A587-BAFC-4127-988C-36047ADDF64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08B8-E886-40BB-9DDB-B26F0A1BF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3733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A587-BAFC-4127-988C-36047ADDF64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08B8-E886-40BB-9DDB-B26F0A1BF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3741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A587-BAFC-4127-988C-36047ADDF64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08B8-E886-40BB-9DDB-B26F0A1BF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383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A587-BAFC-4127-988C-36047ADDF64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F08B8-E886-40BB-9DDB-B26F0A1BF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247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BA587-BAFC-4127-988C-36047ADDF642}" type="datetimeFigureOut">
              <a:rPr lang="tr-TR" smtClean="0"/>
              <a:t>25.06.2020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F08B8-E886-40BB-9DDB-B26F0A1BF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1075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dirty="0">
                <a:solidFill>
                  <a:srgbClr val="FF0000"/>
                </a:solidFill>
              </a:rPr>
              <a:t>X. Türkiye’de Sosyal Politika</a:t>
            </a:r>
          </a:p>
          <a:p>
            <a:pPr algn="ctr">
              <a:buNone/>
            </a:pPr>
            <a:r>
              <a:rPr lang="tr-TR" dirty="0">
                <a:solidFill>
                  <a:srgbClr val="FF0000"/>
                </a:solidFill>
              </a:rPr>
              <a:t>(1923-1960)</a:t>
            </a:r>
          </a:p>
        </p:txBody>
      </p:sp>
    </p:spTree>
    <p:extLst>
      <p:ext uri="{BB962C8B-B14F-4D97-AF65-F5344CB8AC3E}">
        <p14:creationId xmlns:p14="http://schemas.microsoft.com/office/powerpoint/2010/main" val="1008681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1924 Anayasası</a:t>
            </a:r>
          </a:p>
        </p:txBody>
      </p:sp>
    </p:spTree>
    <p:extLst>
      <p:ext uri="{BB962C8B-B14F-4D97-AF65-F5344CB8AC3E}">
        <p14:creationId xmlns:p14="http://schemas.microsoft.com/office/powerpoint/2010/main" val="3187375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1930-1939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Korumacılık</a:t>
            </a:r>
          </a:p>
          <a:p>
            <a:r>
              <a:rPr lang="tr-TR" dirty="0"/>
              <a:t>Devletçilik</a:t>
            </a:r>
          </a:p>
          <a:p>
            <a:r>
              <a:rPr lang="tr-TR" dirty="0"/>
              <a:t>Sanayileşme </a:t>
            </a:r>
          </a:p>
          <a:p>
            <a:endParaRPr lang="tr-TR" dirty="0"/>
          </a:p>
          <a:p>
            <a:pPr>
              <a:buFont typeface="Wingdings" pitchFamily="2" charset="2"/>
              <a:buNone/>
            </a:pPr>
            <a:r>
              <a:rPr lang="tr-TR" dirty="0"/>
              <a:t>Korumacı ve Devletçi Sanayileşme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5122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Birinci Beş Yıllık Sanayileşme Planı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Dokuma (pamuk, yün)</a:t>
            </a:r>
          </a:p>
          <a:p>
            <a:r>
              <a:rPr lang="tr-TR" dirty="0"/>
              <a:t>Maden (demir-çelik, bakır)</a:t>
            </a:r>
          </a:p>
          <a:p>
            <a:r>
              <a:rPr lang="tr-TR" dirty="0"/>
              <a:t>Kağıt</a:t>
            </a:r>
          </a:p>
          <a:p>
            <a:r>
              <a:rPr lang="tr-TR" dirty="0"/>
              <a:t>Kimya</a:t>
            </a:r>
          </a:p>
          <a:p>
            <a:r>
              <a:rPr lang="tr-TR" dirty="0"/>
              <a:t>Toprak (cam, çimento)</a:t>
            </a:r>
          </a:p>
        </p:txBody>
      </p:sp>
    </p:spTree>
    <p:extLst>
      <p:ext uri="{BB962C8B-B14F-4D97-AF65-F5344CB8AC3E}">
        <p14:creationId xmlns:p14="http://schemas.microsoft.com/office/powerpoint/2010/main" val="1416582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İkinci Beş Yıllık Sanayileşme Planı (1936)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BBYSP başarı ile yürümesi sonrası hazırlandı.</a:t>
            </a:r>
          </a:p>
          <a:p>
            <a:r>
              <a:rPr lang="tr-TR" dirty="0"/>
              <a:t>Ara ve yatırım malları üretimine öncelik veriyordu. (elektrik, madencilik, limanlar gibi altyapısal gelişmeler)</a:t>
            </a:r>
          </a:p>
          <a:p>
            <a:r>
              <a:rPr lang="tr-TR" dirty="0"/>
              <a:t>İkinci Dünya Savaşı nedeni ile uygulanamadı.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2012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1936 Tarihli İş Kanunu</a:t>
            </a:r>
          </a:p>
        </p:txBody>
      </p:sp>
    </p:spTree>
    <p:extLst>
      <p:ext uri="{BB962C8B-B14F-4D97-AF65-F5344CB8AC3E}">
        <p14:creationId xmlns:p14="http://schemas.microsoft.com/office/powerpoint/2010/main" val="2860361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1938 Cemiyetler Kanunu</a:t>
            </a:r>
          </a:p>
        </p:txBody>
      </p:sp>
    </p:spTree>
    <p:extLst>
      <p:ext uri="{BB962C8B-B14F-4D97-AF65-F5344CB8AC3E}">
        <p14:creationId xmlns:p14="http://schemas.microsoft.com/office/powerpoint/2010/main" val="2091682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1940-1945 </a:t>
            </a:r>
            <a:br>
              <a:rPr lang="tr-TR" dirty="0"/>
            </a:br>
            <a:r>
              <a:rPr lang="tr-TR" dirty="0"/>
              <a:t>İkinci Dünya Savaşı Yılları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4601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1946-1950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1945 Çalışma Bakanlığı</a:t>
            </a:r>
          </a:p>
          <a:p>
            <a:r>
              <a:rPr lang="tr-TR" dirty="0"/>
              <a:t>1945 İş ve İşçi Bulma Kurumu</a:t>
            </a:r>
          </a:p>
          <a:p>
            <a:r>
              <a:rPr lang="tr-TR" dirty="0"/>
              <a:t>1945 SSK</a:t>
            </a:r>
          </a:p>
          <a:p>
            <a:r>
              <a:rPr lang="tr-TR" dirty="0"/>
              <a:t>1949 Emekli Sandığı</a:t>
            </a:r>
          </a:p>
        </p:txBody>
      </p:sp>
    </p:spTree>
    <p:extLst>
      <p:ext uri="{BB962C8B-B14F-4D97-AF65-F5344CB8AC3E}">
        <p14:creationId xmlns:p14="http://schemas.microsoft.com/office/powerpoint/2010/main" val="34438387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1946 Cemiyetler Kanunu değiştiriliyor</a:t>
            </a:r>
          </a:p>
        </p:txBody>
      </p:sp>
    </p:spTree>
    <p:extLst>
      <p:ext uri="{BB962C8B-B14F-4D97-AF65-F5344CB8AC3E}">
        <p14:creationId xmlns:p14="http://schemas.microsoft.com/office/powerpoint/2010/main" val="24008405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1946 Sendikacılığı</a:t>
            </a:r>
          </a:p>
        </p:txBody>
      </p:sp>
    </p:spTree>
    <p:extLst>
      <p:ext uri="{BB962C8B-B14F-4D97-AF65-F5344CB8AC3E}">
        <p14:creationId xmlns:p14="http://schemas.microsoft.com/office/powerpoint/2010/main" val="299758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Türkiye’de Sosyal Politika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1923-1929		İlk yıllar</a:t>
            </a:r>
          </a:p>
          <a:p>
            <a:r>
              <a:rPr lang="tr-TR" dirty="0"/>
              <a:t>1930-1939		Devletçi Sanayileşme 					Politikaları</a:t>
            </a:r>
          </a:p>
          <a:p>
            <a:r>
              <a:rPr lang="tr-TR" dirty="0"/>
              <a:t>1939-1945		II. Dünya Savaşı</a:t>
            </a:r>
          </a:p>
          <a:p>
            <a:r>
              <a:rPr lang="tr-TR" dirty="0"/>
              <a:t>1945-1950		Savaş Sonrası</a:t>
            </a:r>
          </a:p>
          <a:p>
            <a:r>
              <a:rPr lang="tr-TR" dirty="0"/>
              <a:t>1950-1960		Demokrat Parti Yılları</a:t>
            </a:r>
          </a:p>
          <a:p>
            <a:r>
              <a:rPr lang="tr-TR" dirty="0"/>
              <a:t>1960-1980 		İthal İkameci Sanayileşme</a:t>
            </a:r>
          </a:p>
          <a:p>
            <a:r>
              <a:rPr lang="tr-TR" dirty="0"/>
              <a:t>1980’den sonra</a:t>
            </a:r>
          </a:p>
        </p:txBody>
      </p:sp>
    </p:spTree>
    <p:extLst>
      <p:ext uri="{BB962C8B-B14F-4D97-AF65-F5344CB8AC3E}">
        <p14:creationId xmlns:p14="http://schemas.microsoft.com/office/powerpoint/2010/main" val="15932534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1947 Sendikalar Kanunu</a:t>
            </a:r>
          </a:p>
        </p:txBody>
      </p:sp>
    </p:spTree>
    <p:extLst>
      <p:ext uri="{BB962C8B-B14F-4D97-AF65-F5344CB8AC3E}">
        <p14:creationId xmlns:p14="http://schemas.microsoft.com/office/powerpoint/2010/main" val="15936853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1950-1960</a:t>
            </a:r>
            <a:br>
              <a:rPr lang="tr-TR" dirty="0"/>
            </a:br>
            <a:r>
              <a:rPr lang="tr-TR" dirty="0"/>
              <a:t>Demokrat Parti Yılları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dirty="0"/>
              <a:t>Genel Değerlendirme</a:t>
            </a:r>
          </a:p>
          <a:p>
            <a:r>
              <a:rPr lang="tr-TR" dirty="0"/>
              <a:t>Savaşın telafisi, hızlı büyüme</a:t>
            </a:r>
          </a:p>
          <a:p>
            <a:r>
              <a:rPr lang="tr-TR" dirty="0"/>
              <a:t>Tarım, hammaddeci bütünleşmenin göstergesi, traktör</a:t>
            </a:r>
          </a:p>
          <a:p>
            <a:r>
              <a:rPr lang="tr-TR" dirty="0"/>
              <a:t>Karayolları inşaatı</a:t>
            </a:r>
          </a:p>
          <a:p>
            <a:r>
              <a:rPr lang="tr-TR" dirty="0"/>
              <a:t>Yeni tüketim kalıpları</a:t>
            </a:r>
          </a:p>
          <a:p>
            <a:r>
              <a:rPr lang="tr-TR" dirty="0"/>
              <a:t>Dış ticaret, dış yardımlarla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409271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1950-1960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Kentleşme</a:t>
            </a:r>
          </a:p>
          <a:p>
            <a:r>
              <a:rPr lang="tr-TR" dirty="0"/>
              <a:t>Gecekondulaşma</a:t>
            </a:r>
          </a:p>
          <a:p>
            <a:r>
              <a:rPr lang="tr-TR" dirty="0"/>
              <a:t>Eğitim</a:t>
            </a:r>
          </a:p>
          <a:p>
            <a:pPr lvl="1"/>
            <a:r>
              <a:rPr lang="tr-TR" dirty="0"/>
              <a:t>Dinsel Eğitimin yaygınlaşması</a:t>
            </a:r>
          </a:p>
          <a:p>
            <a:pPr lvl="1"/>
            <a:r>
              <a:rPr lang="tr-TR" dirty="0"/>
              <a:t>Yabancı dilde eğitim yapan okulların yaygınlaşması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71111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1950-1960</a:t>
            </a:r>
            <a:br>
              <a:rPr lang="tr-TR" dirty="0"/>
            </a:br>
            <a:r>
              <a:rPr lang="tr-TR" dirty="0"/>
              <a:t>Demokrat Parti Yılları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1952 Türk-İş Kuruluyor.</a:t>
            </a:r>
          </a:p>
          <a:p>
            <a:r>
              <a:rPr lang="tr-TR" dirty="0"/>
              <a:t>1952 Basın İş Kanunu</a:t>
            </a:r>
          </a:p>
          <a:p>
            <a:pPr lvl="1">
              <a:buNone/>
            </a:pPr>
            <a:r>
              <a:rPr lang="tr-TR" dirty="0"/>
              <a:t>		     Deniz İş Kanunu</a:t>
            </a:r>
          </a:p>
        </p:txBody>
      </p:sp>
    </p:spTree>
    <p:extLst>
      <p:ext uri="{BB962C8B-B14F-4D97-AF65-F5344CB8AC3E}">
        <p14:creationId xmlns:p14="http://schemas.microsoft.com/office/powerpoint/2010/main" val="1286208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357167"/>
            <a:ext cx="8229600" cy="5768998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b="1" dirty="0"/>
              <a:t>ALİŞİM</a:t>
            </a:r>
          </a:p>
          <a:p>
            <a:pPr>
              <a:buNone/>
            </a:pPr>
            <a:r>
              <a:rPr lang="tr-TR" dirty="0"/>
              <a:t>“Kasnağından fırlayan kayışa</a:t>
            </a:r>
          </a:p>
          <a:p>
            <a:pPr>
              <a:buNone/>
            </a:pPr>
            <a:r>
              <a:rPr lang="tr-TR" dirty="0"/>
              <a:t>kaptırdın mı kolunu </a:t>
            </a:r>
            <a:r>
              <a:rPr lang="tr-TR" dirty="0" err="1"/>
              <a:t>Alişim</a:t>
            </a:r>
            <a:r>
              <a:rPr lang="tr-TR" dirty="0"/>
              <a:t>!</a:t>
            </a:r>
          </a:p>
          <a:p>
            <a:pPr>
              <a:buNone/>
            </a:pPr>
            <a:r>
              <a:rPr lang="tr-TR" dirty="0"/>
              <a:t>Daha dun öğle paydosundan </a:t>
            </a:r>
            <a:r>
              <a:rPr lang="tr-TR" dirty="0" err="1"/>
              <a:t>once</a:t>
            </a:r>
            <a:endParaRPr lang="tr-TR" dirty="0"/>
          </a:p>
          <a:p>
            <a:pPr>
              <a:buNone/>
            </a:pPr>
            <a:r>
              <a:rPr lang="tr-TR" dirty="0" err="1"/>
              <a:t>Zileli’nin</a:t>
            </a:r>
            <a:r>
              <a:rPr lang="tr-TR" dirty="0"/>
              <a:t> gitti ayakları.</a:t>
            </a:r>
          </a:p>
          <a:p>
            <a:pPr>
              <a:buNone/>
            </a:pPr>
            <a:r>
              <a:rPr lang="tr-TR" dirty="0"/>
              <a:t>Yazıldı onun da raporu:</a:t>
            </a:r>
          </a:p>
          <a:p>
            <a:pPr>
              <a:buNone/>
            </a:pPr>
            <a:r>
              <a:rPr lang="tr-TR" dirty="0"/>
              <a:t>“İhmalden!” Gidenler gitti </a:t>
            </a:r>
            <a:r>
              <a:rPr lang="tr-TR" dirty="0" err="1"/>
              <a:t>Alişim</a:t>
            </a:r>
            <a:r>
              <a:rPr lang="tr-TR" dirty="0"/>
              <a:t>,</a:t>
            </a:r>
          </a:p>
          <a:p>
            <a:pPr>
              <a:buNone/>
            </a:pPr>
            <a:r>
              <a:rPr lang="tr-TR" dirty="0"/>
              <a:t>boş kaldı ceketin sağ kolu...</a:t>
            </a:r>
          </a:p>
          <a:p>
            <a:pPr>
              <a:buNone/>
            </a:pPr>
            <a:r>
              <a:rPr lang="tr-TR" dirty="0"/>
              <a:t>Hadi </a:t>
            </a:r>
            <a:r>
              <a:rPr lang="tr-TR" dirty="0" err="1"/>
              <a:t>koyune</a:t>
            </a:r>
            <a:r>
              <a:rPr lang="tr-TR" dirty="0"/>
              <a:t> dondun diyelim,</a:t>
            </a:r>
          </a:p>
          <a:p>
            <a:pPr>
              <a:buNone/>
            </a:pPr>
            <a:r>
              <a:rPr lang="tr-TR" dirty="0"/>
              <a:t>tek elle sabanı kavrasan bile</a:t>
            </a:r>
          </a:p>
          <a:p>
            <a:pPr>
              <a:buNone/>
            </a:pPr>
            <a:r>
              <a:rPr lang="tr-TR" dirty="0"/>
              <a:t>sarı okuz </a:t>
            </a:r>
            <a:r>
              <a:rPr lang="tr-TR" dirty="0" err="1"/>
              <a:t>gun</a:t>
            </a:r>
            <a:r>
              <a:rPr lang="tr-TR" dirty="0"/>
              <a:t> </a:t>
            </a:r>
            <a:r>
              <a:rPr lang="tr-TR" dirty="0" err="1"/>
              <a:t>gormuştur</a:t>
            </a:r>
            <a:r>
              <a:rPr lang="tr-TR" dirty="0"/>
              <a:t>,</a:t>
            </a:r>
          </a:p>
          <a:p>
            <a:pPr>
              <a:buNone/>
            </a:pPr>
            <a:r>
              <a:rPr lang="tr-TR" dirty="0"/>
              <a:t>anlar işin </a:t>
            </a:r>
            <a:r>
              <a:rPr lang="tr-TR" dirty="0" err="1"/>
              <a:t>icyuzunu</a:t>
            </a:r>
            <a:r>
              <a:rPr lang="tr-TR" dirty="0"/>
              <a:t>!</a:t>
            </a:r>
          </a:p>
          <a:p>
            <a:pPr>
              <a:buNone/>
            </a:pPr>
            <a:r>
              <a:rPr lang="tr-TR" dirty="0" err="1"/>
              <a:t>Uzulme</a:t>
            </a:r>
            <a:r>
              <a:rPr lang="tr-TR" dirty="0"/>
              <a:t> </a:t>
            </a:r>
            <a:r>
              <a:rPr lang="tr-TR" dirty="0" err="1"/>
              <a:t>Alişim</a:t>
            </a:r>
            <a:r>
              <a:rPr lang="tr-TR" dirty="0"/>
              <a:t>, sabana </a:t>
            </a:r>
            <a:r>
              <a:rPr lang="tr-TR" dirty="0" err="1"/>
              <a:t>gecmezse</a:t>
            </a:r>
            <a:r>
              <a:rPr lang="tr-TR" dirty="0"/>
              <a:t> </a:t>
            </a:r>
            <a:r>
              <a:rPr lang="tr-TR" dirty="0" err="1"/>
              <a:t>hukmun</a:t>
            </a:r>
            <a:endParaRPr lang="tr-TR" dirty="0"/>
          </a:p>
          <a:p>
            <a:pPr>
              <a:buNone/>
            </a:pPr>
            <a:r>
              <a:rPr lang="tr-TR" dirty="0"/>
              <a:t>Ağanın davarlarına </a:t>
            </a:r>
            <a:r>
              <a:rPr lang="tr-TR" dirty="0" err="1"/>
              <a:t>gecer</a:t>
            </a:r>
            <a:r>
              <a:rPr lang="tr-TR" dirty="0"/>
              <a:t>...</a:t>
            </a:r>
          </a:p>
          <a:p>
            <a:pPr>
              <a:buNone/>
            </a:pPr>
            <a:r>
              <a:rPr lang="tr-TR" dirty="0"/>
              <a:t>Kim </a:t>
            </a:r>
            <a:r>
              <a:rPr lang="tr-TR" dirty="0" err="1"/>
              <a:t>gorecek</a:t>
            </a:r>
            <a:r>
              <a:rPr lang="tr-TR" dirty="0"/>
              <a:t> kepenek altında eksiğini</a:t>
            </a:r>
          </a:p>
          <a:p>
            <a:pPr>
              <a:buNone/>
            </a:pPr>
            <a:r>
              <a:rPr lang="tr-TR" dirty="0"/>
              <a:t>kapılanırsın boğazı tokluğuna.</a:t>
            </a:r>
          </a:p>
          <a:p>
            <a:pPr>
              <a:buNone/>
            </a:pPr>
            <a:r>
              <a:rPr lang="tr-TR" dirty="0"/>
              <a:t>Varsın duvarda asılı kalsın bağlaman</a:t>
            </a:r>
          </a:p>
          <a:p>
            <a:pPr>
              <a:buNone/>
            </a:pPr>
            <a:r>
              <a:rPr lang="tr-TR" dirty="0"/>
              <a:t>beklesin mızrabını.</a:t>
            </a:r>
          </a:p>
          <a:p>
            <a:pPr>
              <a:buNone/>
            </a:pPr>
            <a:r>
              <a:rPr lang="tr-TR" dirty="0"/>
              <a:t>Sağ yanın yastık ister </a:t>
            </a:r>
            <a:r>
              <a:rPr lang="tr-TR" dirty="0" err="1"/>
              <a:t>Alişim</a:t>
            </a:r>
            <a:r>
              <a:rPr lang="tr-TR" dirty="0"/>
              <a:t>,</a:t>
            </a:r>
          </a:p>
          <a:p>
            <a:pPr>
              <a:buNone/>
            </a:pPr>
            <a:r>
              <a:rPr lang="tr-TR" dirty="0"/>
              <a:t>sol yanın sevdiğini.</a:t>
            </a:r>
          </a:p>
          <a:p>
            <a:pPr>
              <a:buNone/>
            </a:pPr>
            <a:r>
              <a:rPr lang="tr-TR" dirty="0"/>
              <a:t>Ama kızlar da, emektar sazın gibi,</a:t>
            </a:r>
          </a:p>
          <a:p>
            <a:pPr>
              <a:buNone/>
            </a:pPr>
            <a:r>
              <a:rPr lang="tr-TR" dirty="0"/>
              <a:t>cifte kol ister saracak!</a:t>
            </a:r>
          </a:p>
          <a:p>
            <a:pPr>
              <a:buNone/>
            </a:pPr>
            <a:r>
              <a:rPr lang="tr-TR" dirty="0"/>
              <a:t>			</a:t>
            </a:r>
            <a:r>
              <a:rPr lang="tr-TR" b="1" dirty="0"/>
              <a:t>Rıfat Ilgaz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5740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1923-1929</a:t>
            </a:r>
            <a:br>
              <a:rPr lang="tr-TR" dirty="0"/>
            </a:br>
            <a:r>
              <a:rPr lang="tr-TR" dirty="0"/>
              <a:t>Cumhuriyetin İlk Yılları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8732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1923 İzmir İktisat Kongresi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tr-TR" b="1" dirty="0"/>
              <a:t>İşçi Grubu</a:t>
            </a:r>
          </a:p>
          <a:p>
            <a:r>
              <a:rPr lang="tr-TR" dirty="0"/>
              <a:t>Günlük çalışma süresinin 8 saate indirilmesi</a:t>
            </a:r>
          </a:p>
          <a:p>
            <a:r>
              <a:rPr lang="tr-TR" dirty="0"/>
              <a:t>Ücretli izin</a:t>
            </a:r>
          </a:p>
          <a:p>
            <a:r>
              <a:rPr lang="tr-TR" dirty="0"/>
              <a:t>Hastalık, doğun, evlenme yardımı</a:t>
            </a:r>
          </a:p>
          <a:p>
            <a:r>
              <a:rPr lang="tr-TR" dirty="0"/>
              <a:t>Sigorta sağlanması</a:t>
            </a:r>
          </a:p>
          <a:p>
            <a:r>
              <a:rPr lang="tr-TR" dirty="0"/>
              <a:t>İş güvenliği</a:t>
            </a:r>
          </a:p>
          <a:p>
            <a:r>
              <a:rPr lang="tr-TR" dirty="0"/>
              <a:t>1 Mayıs gününü işçi bayramı olması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8407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SANAYİ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tr-TR" dirty="0"/>
              <a:t>1927 Teşvik-i Sanayi Kanunu çıkarılıyor:</a:t>
            </a:r>
          </a:p>
          <a:p>
            <a:pPr>
              <a:lnSpc>
                <a:spcPct val="90000"/>
              </a:lnSpc>
            </a:pPr>
            <a:r>
              <a:rPr lang="tr-TR" dirty="0"/>
              <a:t>Karşılıksız arazi</a:t>
            </a:r>
          </a:p>
          <a:p>
            <a:pPr>
              <a:lnSpc>
                <a:spcPct val="90000"/>
              </a:lnSpc>
            </a:pPr>
            <a:r>
              <a:rPr lang="tr-TR" dirty="0"/>
              <a:t>Gümrük vergilerinden muafiyet</a:t>
            </a:r>
          </a:p>
          <a:p>
            <a:pPr>
              <a:lnSpc>
                <a:spcPct val="90000"/>
              </a:lnSpc>
            </a:pPr>
            <a:r>
              <a:rPr lang="tr-TR" dirty="0"/>
              <a:t>Haberleşme bağlantılarının karşılıksız sağlanması</a:t>
            </a:r>
          </a:p>
          <a:p>
            <a:pPr>
              <a:lnSpc>
                <a:spcPct val="90000"/>
              </a:lnSpc>
            </a:pPr>
            <a:r>
              <a:rPr lang="tr-TR" dirty="0"/>
              <a:t>Yurtdışından gelen araç ve gerecin taşıma ücretlerinde indirim</a:t>
            </a:r>
          </a:p>
          <a:p>
            <a:pPr>
              <a:lnSpc>
                <a:spcPct val="90000"/>
              </a:lnSpc>
            </a:pPr>
            <a:r>
              <a:rPr lang="tr-TR" dirty="0"/>
              <a:t>Bir kısım kamu tekel maddelerinin bu kuruluşlara indirimli olarak satılması</a:t>
            </a:r>
          </a:p>
          <a:p>
            <a:pPr>
              <a:lnSpc>
                <a:spcPct val="9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0544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SANAYİ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1927 Sanayi Sayımına göre imalat sanayiinde çalışan 237.000 işçinin %46’sı 4’ten az işçi çalıştıran işyerlerinde istihdam edilmektedir.</a:t>
            </a:r>
          </a:p>
          <a:p>
            <a:r>
              <a:rPr lang="tr-TR"/>
              <a:t>Geleneksel zanaatların, el tezgahlarının ve küçük sanayinin oluşturduğu bir sanayi mevcuttur. </a:t>
            </a:r>
          </a:p>
          <a:p>
            <a:r>
              <a:rPr lang="tr-TR"/>
              <a:t>1923-1929 arası anlamlı bir sanayileşme süreci oluşturamadığı söylenebilir. </a:t>
            </a:r>
          </a:p>
        </p:txBody>
      </p:sp>
    </p:spTree>
    <p:extLst>
      <p:ext uri="{BB962C8B-B14F-4D97-AF65-F5344CB8AC3E}">
        <p14:creationId xmlns:p14="http://schemas.microsoft.com/office/powerpoint/2010/main" val="3162879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1925 Takrir-i Sükun Yasası </a:t>
            </a:r>
          </a:p>
        </p:txBody>
      </p:sp>
    </p:spTree>
    <p:extLst>
      <p:ext uri="{BB962C8B-B14F-4D97-AF65-F5344CB8AC3E}">
        <p14:creationId xmlns:p14="http://schemas.microsoft.com/office/powerpoint/2010/main" val="291009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1921 Ereğli ve Zonguldak Kömür Madenlerinde Çalışmayı Düzenlemeye Dönük Kanun</a:t>
            </a:r>
          </a:p>
        </p:txBody>
      </p:sp>
    </p:spTree>
    <p:extLst>
      <p:ext uri="{BB962C8B-B14F-4D97-AF65-F5344CB8AC3E}">
        <p14:creationId xmlns:p14="http://schemas.microsoft.com/office/powerpoint/2010/main" val="1339447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1925 Hafta Tatili Kanunu</a:t>
            </a:r>
          </a:p>
        </p:txBody>
      </p:sp>
    </p:spTree>
    <p:extLst>
      <p:ext uri="{BB962C8B-B14F-4D97-AF65-F5344CB8AC3E}">
        <p14:creationId xmlns:p14="http://schemas.microsoft.com/office/powerpoint/2010/main" val="3533234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397</Words>
  <Application>Microsoft Office PowerPoint</Application>
  <PresentationFormat>Geniş ekran</PresentationFormat>
  <Paragraphs>102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Wingdings</vt:lpstr>
      <vt:lpstr>Office Teması</vt:lpstr>
      <vt:lpstr>PowerPoint Sunusu</vt:lpstr>
      <vt:lpstr>Türkiye’de Sosyal Politika</vt:lpstr>
      <vt:lpstr>1923-1929 Cumhuriyetin İlk Yılları</vt:lpstr>
      <vt:lpstr>1923 İzmir İktisat Kongresi</vt:lpstr>
      <vt:lpstr>SANAYİ</vt:lpstr>
      <vt:lpstr>SANAYİ</vt:lpstr>
      <vt:lpstr>PowerPoint Sunusu</vt:lpstr>
      <vt:lpstr>PowerPoint Sunusu</vt:lpstr>
      <vt:lpstr>PowerPoint Sunusu</vt:lpstr>
      <vt:lpstr>PowerPoint Sunusu</vt:lpstr>
      <vt:lpstr>1930-1939</vt:lpstr>
      <vt:lpstr>Birinci Beş Yıllık Sanayileşme Planı</vt:lpstr>
      <vt:lpstr>İkinci Beş Yıllık Sanayileşme Planı (1936)</vt:lpstr>
      <vt:lpstr>PowerPoint Sunusu</vt:lpstr>
      <vt:lpstr>PowerPoint Sunusu</vt:lpstr>
      <vt:lpstr>1940-1945  İkinci Dünya Savaşı Yılları</vt:lpstr>
      <vt:lpstr>1946-1950</vt:lpstr>
      <vt:lpstr>PowerPoint Sunusu</vt:lpstr>
      <vt:lpstr>PowerPoint Sunusu</vt:lpstr>
      <vt:lpstr>PowerPoint Sunusu</vt:lpstr>
      <vt:lpstr>1950-1960 Demokrat Parti Yılları</vt:lpstr>
      <vt:lpstr>1950-1960</vt:lpstr>
      <vt:lpstr>1950-1960 Demokrat Parti Yılları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1</cp:revision>
  <dcterms:created xsi:type="dcterms:W3CDTF">2020-06-24T22:53:28Z</dcterms:created>
  <dcterms:modified xsi:type="dcterms:W3CDTF">2020-06-24T22:53:53Z</dcterms:modified>
</cp:coreProperties>
</file>